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8"/>
  </p:notesMasterIdLst>
  <p:handoutMasterIdLst>
    <p:handoutMasterId r:id="rId19"/>
  </p:handoutMasterIdLst>
  <p:sldIdLst>
    <p:sldId id="305" r:id="rId2"/>
    <p:sldId id="302" r:id="rId3"/>
    <p:sldId id="298" r:id="rId4"/>
    <p:sldId id="299" r:id="rId5"/>
    <p:sldId id="301" r:id="rId6"/>
    <p:sldId id="307" r:id="rId7"/>
    <p:sldId id="303" r:id="rId8"/>
    <p:sldId id="308" r:id="rId9"/>
    <p:sldId id="293" r:id="rId10"/>
    <p:sldId id="300" r:id="rId11"/>
    <p:sldId id="306" r:id="rId12"/>
    <p:sldId id="310" r:id="rId13"/>
    <p:sldId id="311" r:id="rId14"/>
    <p:sldId id="312" r:id="rId15"/>
    <p:sldId id="313" r:id="rId16"/>
    <p:sldId id="304" r:id="rId17"/>
  </p:sldIdLst>
  <p:sldSz cx="9144000" cy="6858000" type="screen4x3"/>
  <p:notesSz cx="7002463" cy="928846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66"/>
    <a:srgbClr val="FF0000"/>
    <a:srgbClr val="33CC33"/>
    <a:srgbClr val="9AFF67"/>
    <a:srgbClr val="000099"/>
    <a:srgbClr val="003300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7" autoAdjust="0"/>
    <p:restoredTop sz="91333" autoAdjust="0"/>
  </p:normalViewPr>
  <p:slideViewPr>
    <p:cSldViewPr snapToGrid="0">
      <p:cViewPr>
        <p:scale>
          <a:sx n="66" d="100"/>
          <a:sy n="66" d="100"/>
        </p:scale>
        <p:origin x="-129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92"/>
    </p:cViewPr>
  </p:sorterViewPr>
  <p:notesViewPr>
    <p:cSldViewPr snapToGrid="0">
      <p:cViewPr varScale="1">
        <p:scale>
          <a:sx n="59" d="100"/>
          <a:sy n="59" d="100"/>
        </p:scale>
        <p:origin x="-2472" y="-84"/>
      </p:cViewPr>
      <p:guideLst>
        <p:guide orient="horz" pos="2925"/>
        <p:guide pos="2205"/>
      </p:guideLst>
    </p:cSldViewPr>
  </p:notes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4" tIns="46542" rIns="93084" bIns="46542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8750" y="0"/>
            <a:ext cx="303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4" tIns="46542" rIns="93084" bIns="46542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4913"/>
            <a:ext cx="303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4" tIns="46542" rIns="93084" bIns="46542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8750" y="8824913"/>
            <a:ext cx="3033713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4" tIns="46542" rIns="93084" bIns="46542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pPr>
              <a:defRPr/>
            </a:pPr>
            <a:fld id="{5DC81EA4-623B-4EB7-8DB8-2BA0E35564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18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5" tIns="46067" rIns="92135" bIns="46067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4150" y="0"/>
            <a:ext cx="29956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5" tIns="46067" rIns="92135" bIns="46067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2213" y="690563"/>
            <a:ext cx="4605337" cy="3454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375150"/>
            <a:ext cx="5145087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5" tIns="46067" rIns="92135" bIns="460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8088"/>
            <a:ext cx="30718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5" tIns="46067" rIns="92135" bIns="46067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7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4150" y="8828088"/>
            <a:ext cx="29956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35" tIns="46067" rIns="92135" bIns="46067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fld id="{869DCB11-246A-4841-B937-7B29BF5EB6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 Narrow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BE" smtClean="0"/>
          </a:p>
        </p:txBody>
      </p:sp>
      <p:sp>
        <p:nvSpPr>
          <p:cNvPr id="1536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xfrm>
            <a:off x="3967163" y="8821738"/>
            <a:ext cx="3033712" cy="465137"/>
          </a:xfrm>
          <a:noFill/>
        </p:spPr>
        <p:txBody>
          <a:bodyPr/>
          <a:lstStyle/>
          <a:p>
            <a:fld id="{67F9D276-50BA-40EA-92B5-391C37138BE3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US" smtClean="0">
                <a:solidFill>
                  <a:srgbClr val="000099"/>
                </a:solidFill>
              </a:rPr>
              <a:t>At country level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For next year carry out </a:t>
            </a:r>
            <a:r>
              <a:rPr lang="en-GB" u="sng" smtClean="0">
                <a:solidFill>
                  <a:srgbClr val="003300"/>
                </a:solidFill>
              </a:rPr>
              <a:t>one exercise only with one questionnaire only </a:t>
            </a:r>
            <a:r>
              <a:rPr lang="en-GB" smtClean="0">
                <a:solidFill>
                  <a:srgbClr val="003300"/>
                </a:solidFill>
              </a:rPr>
              <a:t>: NHA/NASA ameliorate 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Need to know real expenditure by implementers in country  beacause declared expenditure by donors is not sufficient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If using NHA, make sure it includes non-health information as well but as, it keeps each donor funding separate, and </a:t>
            </a:r>
            <a:r>
              <a:rPr lang="en-GB" smtClean="0">
                <a:solidFill>
                  <a:srgbClr val="000099"/>
                </a:solidFill>
              </a:rPr>
              <a:t>make sure representative from NAC are included into the MOH team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mtClean="0">
                <a:solidFill>
                  <a:srgbClr val="000099"/>
                </a:solidFill>
              </a:rPr>
              <a:t>Make use of existing data collection</a:t>
            </a:r>
            <a:r>
              <a:rPr lang="en-GB" smtClean="0">
                <a:solidFill>
                  <a:srgbClr val="003300"/>
                </a:solidFill>
              </a:rPr>
              <a:t> (e.g. information on expenditure by stakeholders at district level included into the CDLS database) </a:t>
            </a:r>
            <a:r>
              <a:rPr lang="en-GB" smtClean="0">
                <a:solidFill>
                  <a:srgbClr val="003300"/>
                </a:solidFill>
                <a:latin typeface="Times New Roman" pitchFamily="18" charset="0"/>
              </a:rPr>
              <a:t>–</a:t>
            </a:r>
            <a:r>
              <a:rPr lang="en-GB" smtClean="0">
                <a:solidFill>
                  <a:srgbClr val="003300"/>
                </a:solidFill>
              </a:rPr>
              <a:t> define </a:t>
            </a:r>
            <a:r>
              <a:rPr lang="en-GB" smtClean="0">
                <a:solidFill>
                  <a:srgbClr val="003300"/>
                </a:solidFill>
                <a:latin typeface="Times New Roman" pitchFamily="18" charset="0"/>
              </a:rPr>
              <a:t>links </a:t>
            </a:r>
            <a:r>
              <a:rPr lang="en-GB" smtClean="0">
                <a:solidFill>
                  <a:srgbClr val="003300"/>
                </a:solidFill>
              </a:rPr>
              <a:t>between existing database and NHA/NASA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/>
            <a:endParaRPr lang="fr-BE" smtClean="0"/>
          </a:p>
        </p:txBody>
      </p:sp>
      <p:sp>
        <p:nvSpPr>
          <p:cNvPr id="2458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8F8E21-CDE0-4959-BF11-D3B3477CA977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i="1" smtClean="0">
                <a:solidFill>
                  <a:srgbClr val="FFFF00"/>
                </a:solidFill>
              </a:rPr>
              <a:t>Thank you to make our day to day work  more simple</a:t>
            </a:r>
          </a:p>
          <a:p>
            <a:pPr eaLnBrk="1" hangingPunct="1"/>
            <a:endParaRPr lang="fr-BE" smtClean="0"/>
          </a:p>
        </p:txBody>
      </p:sp>
      <p:sp>
        <p:nvSpPr>
          <p:cNvPr id="2560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B5F3BF-3660-4AC3-B313-2214936DC603}" type="slidenum">
              <a:rPr lang="fr-FR" smtClean="0"/>
              <a:pPr/>
              <a:t>16</a:t>
            </a:fld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BE" dirty="0" smtClean="0"/>
              <a:t>This </a:t>
            </a:r>
            <a:r>
              <a:rPr lang="fr-BE" dirty="0" err="1" smtClean="0"/>
              <a:t>slide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err="1" smtClean="0"/>
              <a:t>just</a:t>
            </a:r>
            <a:r>
              <a:rPr lang="fr-BE" dirty="0" smtClean="0"/>
              <a:t> to </a:t>
            </a:r>
            <a:r>
              <a:rPr lang="fr-BE" dirty="0" err="1" smtClean="0"/>
              <a:t>give</a:t>
            </a:r>
            <a:r>
              <a:rPr lang="fr-BE" dirty="0" smtClean="0"/>
              <a:t> a short introduction on </a:t>
            </a:r>
            <a:r>
              <a:rPr lang="fr-BE" dirty="0" err="1" smtClean="0"/>
              <a:t>what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NASA and </a:t>
            </a:r>
            <a:r>
              <a:rPr lang="fr-BE" dirty="0" err="1" smtClean="0"/>
              <a:t>what</a:t>
            </a:r>
            <a:r>
              <a:rPr lang="fr-BE" dirty="0" smtClean="0"/>
              <a:t> in NHA – I </a:t>
            </a:r>
            <a:r>
              <a:rPr lang="fr-BE" dirty="0" err="1" smtClean="0"/>
              <a:t>will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brief</a:t>
            </a:r>
            <a:r>
              <a:rPr lang="fr-BE" dirty="0" smtClean="0"/>
              <a:t> </a:t>
            </a:r>
            <a:r>
              <a:rPr lang="fr-BE" dirty="0" err="1" smtClean="0"/>
              <a:t>since</a:t>
            </a:r>
            <a:r>
              <a:rPr lang="fr-BE" dirty="0" smtClean="0"/>
              <a:t> </a:t>
            </a:r>
            <a:r>
              <a:rPr lang="fr-BE" dirty="0" err="1" smtClean="0"/>
              <a:t>you</a:t>
            </a:r>
            <a:r>
              <a:rPr lang="fr-BE" dirty="0" smtClean="0"/>
              <a:t> </a:t>
            </a:r>
            <a:r>
              <a:rPr lang="fr-BE" dirty="0" err="1" smtClean="0"/>
              <a:t>already</a:t>
            </a:r>
            <a:r>
              <a:rPr lang="fr-BE" dirty="0" smtClean="0"/>
              <a:t> know </a:t>
            </a:r>
            <a:r>
              <a:rPr lang="fr-BE" dirty="0" err="1" smtClean="0"/>
              <a:t>what</a:t>
            </a:r>
            <a:r>
              <a:rPr lang="fr-BE" dirty="0" smtClean="0"/>
              <a:t>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about:</a:t>
            </a:r>
          </a:p>
          <a:p>
            <a:pPr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NASA</a:t>
            </a:r>
            <a:r>
              <a:rPr lang="en-US" dirty="0" smtClean="0">
                <a:solidFill>
                  <a:srgbClr val="003300"/>
                </a:solidFill>
              </a:rPr>
              <a:t>) is generally conducted by NACC, together with UNAIDS, and it monitors the annual flows of funds used to finance the </a:t>
            </a:r>
            <a:r>
              <a:rPr lang="en-US" dirty="0" err="1" smtClean="0">
                <a:solidFill>
                  <a:srgbClr val="003300"/>
                </a:solidFill>
              </a:rPr>
              <a:t>multisectoral</a:t>
            </a:r>
            <a:r>
              <a:rPr lang="en-US" dirty="0" smtClean="0">
                <a:solidFill>
                  <a:srgbClr val="003300"/>
                </a:solidFill>
              </a:rPr>
              <a:t> response to HIV/AIDS  and it is needed for UNGASS report</a:t>
            </a:r>
          </a:p>
          <a:p>
            <a:pPr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NHA</a:t>
            </a:r>
            <a:r>
              <a:rPr lang="en-US" dirty="0" smtClean="0">
                <a:solidFill>
                  <a:srgbClr val="003300"/>
                </a:solidFill>
              </a:rPr>
              <a:t> is generally conducted by MOH, with WHO, USAID, and it tracks expenditures on overall health care with particular attention of health sub accounts as HIV/AIDS</a:t>
            </a:r>
          </a:p>
          <a:p>
            <a:pPr eaLnBrk="1" hangingPunct="1"/>
            <a:endParaRPr lang="fr-BE" dirty="0" smtClean="0"/>
          </a:p>
        </p:txBody>
      </p:sp>
      <p:sp>
        <p:nvSpPr>
          <p:cNvPr id="1638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695AD5-3BBA-4F71-868E-8649B0E86D6F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68254C-BDDC-4441-B4E2-524C78351C1A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696913"/>
            <a:ext cx="4643437" cy="3482975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1663"/>
            <a:ext cx="5602287" cy="4179887"/>
          </a:xfrm>
          <a:noFill/>
          <a:ln/>
        </p:spPr>
        <p:txBody>
          <a:bodyPr/>
          <a:lstStyle/>
          <a:p>
            <a:pPr eaLnBrk="1" hangingPunct="1"/>
            <a:r>
              <a:rPr lang="en-CA" dirty="0" smtClean="0"/>
              <a:t>This slide, as prepared by UNAIDS, shows the overlapping between NASA and NHA. </a:t>
            </a:r>
            <a:r>
              <a:rPr lang="fr-BE" dirty="0" err="1" smtClean="0"/>
              <a:t>What</a:t>
            </a:r>
            <a:r>
              <a:rPr lang="fr-BE" dirty="0" smtClean="0"/>
              <a:t>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does</a:t>
            </a:r>
            <a:r>
              <a:rPr lang="fr-BE" dirty="0" smtClean="0"/>
              <a:t> not show,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err="1" smtClean="0"/>
              <a:t>that</a:t>
            </a:r>
            <a:r>
              <a:rPr lang="fr-BE" dirty="0" smtClean="0"/>
              <a:t> NHA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also</a:t>
            </a:r>
            <a:r>
              <a:rPr lang="fr-BE" dirty="0" smtClean="0"/>
              <a:t> </a:t>
            </a:r>
            <a:r>
              <a:rPr lang="fr-BE" dirty="0" err="1" smtClean="0"/>
              <a:t>collect</a:t>
            </a:r>
            <a:r>
              <a:rPr lang="fr-BE" dirty="0" smtClean="0"/>
              <a:t> info for non-</a:t>
            </a:r>
            <a:r>
              <a:rPr lang="fr-BE" dirty="0" err="1" smtClean="0"/>
              <a:t>health</a:t>
            </a:r>
            <a:r>
              <a:rPr lang="fr-BE" dirty="0" smtClean="0"/>
              <a:t> </a:t>
            </a:r>
            <a:r>
              <a:rPr lang="fr-BE" dirty="0" err="1" smtClean="0"/>
              <a:t>expenditure</a:t>
            </a:r>
            <a:r>
              <a:rPr lang="fr-BE" dirty="0" smtClean="0"/>
              <a:t>, </a:t>
            </a:r>
            <a:r>
              <a:rPr lang="fr-BE" dirty="0" err="1" smtClean="0"/>
              <a:t>therefore</a:t>
            </a:r>
            <a:r>
              <a:rPr lang="fr-BE" dirty="0" smtClean="0"/>
              <a:t>, the area for </a:t>
            </a:r>
            <a:r>
              <a:rPr lang="fr-BE" dirty="0" err="1" smtClean="0"/>
              <a:t>overlapping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err="1" smtClean="0"/>
              <a:t>even</a:t>
            </a:r>
            <a:r>
              <a:rPr lang="fr-BE" dirty="0" smtClean="0"/>
              <a:t> </a:t>
            </a:r>
            <a:r>
              <a:rPr lang="fr-BE" dirty="0" err="1" smtClean="0"/>
              <a:t>bigger</a:t>
            </a:r>
            <a:r>
              <a:rPr lang="fr-BE" dirty="0" smtClean="0"/>
              <a:t> </a:t>
            </a:r>
            <a:r>
              <a:rPr lang="fr-BE" dirty="0" err="1" smtClean="0"/>
              <a:t>than</a:t>
            </a:r>
            <a:r>
              <a:rPr lang="fr-BE" dirty="0" smtClean="0"/>
              <a:t> </a:t>
            </a:r>
            <a:r>
              <a:rPr lang="fr-BE" dirty="0" err="1" smtClean="0"/>
              <a:t>before</a:t>
            </a:r>
            <a:r>
              <a:rPr lang="fr-BE" dirty="0" smtClean="0"/>
              <a:t> – </a:t>
            </a:r>
            <a:r>
              <a:rPr lang="fr-BE" dirty="0" err="1" smtClean="0"/>
              <a:t>at</a:t>
            </a:r>
            <a:r>
              <a:rPr lang="fr-BE" dirty="0" smtClean="0"/>
              <a:t> the time </a:t>
            </a:r>
            <a:r>
              <a:rPr lang="fr-BE" dirty="0" err="1" smtClean="0"/>
              <a:t>when</a:t>
            </a:r>
            <a:r>
              <a:rPr lang="fr-BE" dirty="0" smtClean="0"/>
              <a:t> </a:t>
            </a:r>
            <a:r>
              <a:rPr lang="fr-BE" dirty="0" err="1" smtClean="0"/>
              <a:t>we</a:t>
            </a:r>
            <a:r>
              <a:rPr lang="fr-BE" dirty="0" smtClean="0"/>
              <a:t> </a:t>
            </a:r>
            <a:r>
              <a:rPr lang="fr-BE" dirty="0" err="1" smtClean="0"/>
              <a:t>talke</a:t>
            </a:r>
            <a:r>
              <a:rPr lang="fr-BE" dirty="0" smtClean="0"/>
              <a:t> about global </a:t>
            </a:r>
            <a:r>
              <a:rPr lang="fr-BE" dirty="0" err="1" smtClean="0"/>
              <a:t>harmonization</a:t>
            </a:r>
            <a:r>
              <a:rPr lang="fr-BE" dirty="0" smtClean="0"/>
              <a:t>, </a:t>
            </a:r>
            <a:r>
              <a:rPr lang="fr-BE" dirty="0" err="1" smtClean="0"/>
              <a:t>three</a:t>
            </a:r>
            <a:r>
              <a:rPr lang="fr-BE" dirty="0" smtClean="0"/>
              <a:t> </a:t>
            </a:r>
            <a:r>
              <a:rPr lang="fr-BE" dirty="0" err="1" smtClean="0"/>
              <a:t>ones</a:t>
            </a:r>
            <a:r>
              <a:rPr lang="fr-BE" dirty="0" smtClean="0"/>
              <a:t> and one </a:t>
            </a:r>
            <a:r>
              <a:rPr lang="fr-BE" dirty="0" err="1" smtClean="0"/>
              <a:t>ONE</a:t>
            </a:r>
            <a:endParaRPr lang="en-CA" dirty="0" smtClean="0"/>
          </a:p>
          <a:p>
            <a:pPr eaLnBrk="1" hangingPunct="1"/>
            <a:endParaRPr lang="en-CA" dirty="0" smtClean="0"/>
          </a:p>
          <a:p>
            <a:pPr eaLnBrk="1" hangingPunct="1"/>
            <a:endParaRPr lang="en-CA" dirty="0" smtClean="0"/>
          </a:p>
          <a:p>
            <a:pPr eaLnBrk="1" hangingPunct="1"/>
            <a:r>
              <a:rPr lang="en-CA" dirty="0" smtClean="0"/>
              <a:t>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BE" dirty="0" smtClean="0"/>
              <a:t>This </a:t>
            </a:r>
            <a:r>
              <a:rPr lang="fr-BE" dirty="0" err="1" smtClean="0"/>
              <a:t>slide</a:t>
            </a:r>
            <a:r>
              <a:rPr lang="fr-BE" dirty="0" smtClean="0"/>
              <a:t> show the </a:t>
            </a:r>
            <a:r>
              <a:rPr lang="fr-BE" dirty="0" err="1" smtClean="0"/>
              <a:t>opportunity</a:t>
            </a:r>
            <a:r>
              <a:rPr lang="fr-BE" dirty="0" smtClean="0"/>
              <a:t> for </a:t>
            </a:r>
            <a:r>
              <a:rPr lang="fr-BE" dirty="0" err="1" smtClean="0"/>
              <a:t>crosswalk</a:t>
            </a:r>
            <a:r>
              <a:rPr lang="fr-BE" dirty="0" smtClean="0"/>
              <a:t> about NASA and NHA. </a:t>
            </a:r>
            <a:r>
              <a:rPr lang="fr-BE" dirty="0" err="1" smtClean="0"/>
              <a:t>Hower</a:t>
            </a:r>
            <a:r>
              <a:rPr lang="fr-BE" dirty="0" smtClean="0"/>
              <a:t>, </a:t>
            </a:r>
            <a:r>
              <a:rPr lang="fr-BE" dirty="0" err="1" smtClean="0"/>
              <a:t>this</a:t>
            </a:r>
            <a:r>
              <a:rPr lang="fr-BE" dirty="0" smtClean="0"/>
              <a:t> </a:t>
            </a:r>
            <a:r>
              <a:rPr lang="fr-BE" dirty="0" err="1" smtClean="0"/>
              <a:t>exercise</a:t>
            </a:r>
            <a:r>
              <a:rPr lang="fr-BE" dirty="0" smtClean="0"/>
              <a:t> </a:t>
            </a:r>
            <a:r>
              <a:rPr lang="fr-BE" dirty="0" err="1" smtClean="0"/>
              <a:t>does</a:t>
            </a:r>
            <a:r>
              <a:rPr lang="fr-BE" dirty="0" smtClean="0"/>
              <a:t> </a:t>
            </a:r>
            <a:r>
              <a:rPr lang="fr-BE" dirty="0" err="1" smtClean="0"/>
              <a:t>require</a:t>
            </a:r>
            <a:r>
              <a:rPr lang="fr-BE" dirty="0" smtClean="0"/>
              <a:t> lots of time and </a:t>
            </a:r>
            <a:r>
              <a:rPr lang="fr-BE" dirty="0" err="1" smtClean="0"/>
              <a:t>it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</a:t>
            </a:r>
            <a:r>
              <a:rPr lang="fr-BE" dirty="0" err="1" smtClean="0"/>
              <a:t>really</a:t>
            </a:r>
            <a:r>
              <a:rPr lang="fr-BE" dirty="0" smtClean="0"/>
              <a:t> </a:t>
            </a:r>
            <a:r>
              <a:rPr lang="fr-BE" dirty="0" err="1" smtClean="0"/>
              <a:t>meticolous</a:t>
            </a:r>
            <a:endParaRPr lang="fr-BE" dirty="0" smtClean="0"/>
          </a:p>
        </p:txBody>
      </p:sp>
      <p:sp>
        <p:nvSpPr>
          <p:cNvPr id="1843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24C80E6-A432-4CEB-AF7A-3CA42C355C0C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Both NHA (for health and non-health) and NASA were carried out in 2007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The teams of NACC and MOH worked together to harmonise the findings of the two exercises in one table only, with some difficulties: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Team working on NHA and NASA both went to the same stakeholders to ask the same questions 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I</a:t>
            </a:r>
            <a:r>
              <a:rPr lang="en-US" dirty="0" smtClean="0">
                <a:solidFill>
                  <a:srgbClr val="003300"/>
                </a:solidFill>
              </a:rPr>
              <a:t>n some case estimates were conflicting because of different methodology used and the level of request 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This shows an </a:t>
            </a:r>
            <a:r>
              <a:rPr lang="en-GB" dirty="0" smtClean="0">
                <a:solidFill>
                  <a:srgbClr val="003300"/>
                </a:solidFill>
              </a:rPr>
              <a:t>inefficiency in use of the human resources (two teams!) when in Africa we have a real shortage in human capacity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 We took long time because of some gaps and inconsistencies identified in the harmonization process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</a:pPr>
            <a:r>
              <a:rPr lang="en-GB" dirty="0" smtClean="0">
                <a:solidFill>
                  <a:srgbClr val="003300"/>
                </a:solidFill>
              </a:rPr>
              <a:t>	</a:t>
            </a:r>
            <a:endParaRPr lang="en-US" dirty="0" smtClean="0">
              <a:solidFill>
                <a:srgbClr val="003300"/>
              </a:solidFill>
            </a:endParaRPr>
          </a:p>
          <a:p>
            <a:pPr eaLnBrk="1" hangingPunct="1"/>
            <a:endParaRPr lang="fr-BE" dirty="0" smtClean="0"/>
          </a:p>
        </p:txBody>
      </p:sp>
      <p:sp>
        <p:nvSpPr>
          <p:cNvPr id="1946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7CB1F3-2A29-47A6-983B-58A81805610B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Our tem identify the following problems during harmonization process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NHA treats all donor funding into one basket called </a:t>
            </a:r>
            <a:r>
              <a:rPr lang="en-US" dirty="0" smtClean="0">
                <a:solidFill>
                  <a:srgbClr val="003300"/>
                </a:solidFill>
                <a:latin typeface="Times New Roman" pitchFamily="18" charset="0"/>
              </a:rPr>
              <a:t>“</a:t>
            </a:r>
            <a:r>
              <a:rPr lang="en-US" dirty="0" smtClean="0">
                <a:solidFill>
                  <a:srgbClr val="003300"/>
                </a:solidFill>
              </a:rPr>
              <a:t>Rest of the World</a:t>
            </a:r>
            <a:r>
              <a:rPr lang="en-US" dirty="0" smtClean="0">
                <a:solidFill>
                  <a:srgbClr val="003300"/>
                </a:solidFill>
                <a:latin typeface="Times New Roman" pitchFamily="18" charset="0"/>
              </a:rPr>
              <a:t>”</a:t>
            </a:r>
            <a:r>
              <a:rPr lang="en-US" dirty="0" smtClean="0">
                <a:solidFill>
                  <a:srgbClr val="003300"/>
                </a:solidFill>
              </a:rPr>
              <a:t> while NASA/UNGASS requires distinction for each donor funding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NHA had a non-health addendum, but not comprehensively addressed&lt;; this is insufficient to fill UNGASS matrix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 e.g. no data on income generating activities</a:t>
            </a:r>
          </a:p>
          <a:p>
            <a:pPr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003300"/>
                </a:solidFill>
              </a:rPr>
              <a:t>Those two reason make NAH currently inappropriate for the country UNGASS </a:t>
            </a:r>
            <a:r>
              <a:rPr lang="en-GB" dirty="0" err="1" smtClean="0">
                <a:solidFill>
                  <a:srgbClr val="003300"/>
                </a:solidFill>
              </a:rPr>
              <a:t>commitement</a:t>
            </a:r>
            <a:endParaRPr lang="en-GB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</a:pPr>
            <a:endParaRPr lang="en-GB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</a:pPr>
            <a:r>
              <a:rPr lang="en-GB" dirty="0" smtClean="0">
                <a:solidFill>
                  <a:srgbClr val="003300"/>
                </a:solidFill>
              </a:rPr>
              <a:t>Other problems are :</a:t>
            </a:r>
            <a:endParaRPr lang="en-US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With a small team of consultants and resources NASA exercise was only able to identify declared expenditure by funding agents and not to </a:t>
            </a:r>
            <a:r>
              <a:rPr lang="en-US" dirty="0" smtClean="0">
                <a:solidFill>
                  <a:srgbClr val="003300"/>
                </a:solidFill>
              </a:rPr>
              <a:t>track funding flows down to the implementers to avoid double counting</a:t>
            </a:r>
            <a:r>
              <a:rPr lang="en-US" sz="1400" dirty="0" smtClean="0"/>
              <a:t> </a:t>
            </a:r>
            <a:r>
              <a:rPr lang="en-US" sz="1400" dirty="0" smtClean="0">
                <a:solidFill>
                  <a:srgbClr val="003300"/>
                </a:solidFill>
                <a:latin typeface="Times New Roman" pitchFamily="18" charset="0"/>
              </a:rPr>
              <a:t>–</a:t>
            </a:r>
            <a:r>
              <a:rPr lang="en-US" sz="1400" dirty="0" smtClean="0">
                <a:solidFill>
                  <a:srgbClr val="003300"/>
                </a:solidFill>
              </a:rPr>
              <a:t> 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NHA could do that (the team was bigger and with more resources)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3300"/>
                </a:solidFill>
              </a:rPr>
              <a:t>Expenditure for condoms distribution under NASA is totally attributed to HIV, while NHA makes a distinction with family planning (need to include data from the RH sub-account as well)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It is very difficult for small NASA team to collect data from </a:t>
            </a:r>
            <a:r>
              <a:rPr lang="en-US" dirty="0" smtClean="0">
                <a:solidFill>
                  <a:srgbClr val="003300"/>
                </a:solidFill>
              </a:rPr>
              <a:t>private sector and for out-of-pocket expenditure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dirty="0" smtClean="0">
              <a:solidFill>
                <a:srgbClr val="003300"/>
              </a:solidFill>
            </a:endParaRPr>
          </a:p>
          <a:p>
            <a:pPr eaLnBrk="1" hangingPunct="1"/>
            <a:endParaRPr lang="fr-BE" dirty="0" smtClean="0"/>
          </a:p>
        </p:txBody>
      </p:sp>
      <p:sp>
        <p:nvSpPr>
          <p:cNvPr id="2048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0BBB2B-2A85-496D-A3DE-46DE607752D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Our tem identify the following problems during harmonization process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NHA treats all donor funding into one basket called </a:t>
            </a:r>
            <a:r>
              <a:rPr lang="en-US" smtClean="0">
                <a:solidFill>
                  <a:srgbClr val="003300"/>
                </a:solidFill>
                <a:latin typeface="Times New Roman" pitchFamily="18" charset="0"/>
              </a:rPr>
              <a:t>“</a:t>
            </a:r>
            <a:r>
              <a:rPr lang="en-US" smtClean="0">
                <a:solidFill>
                  <a:srgbClr val="003300"/>
                </a:solidFill>
              </a:rPr>
              <a:t>Rest of the World</a:t>
            </a:r>
            <a:r>
              <a:rPr lang="en-US" smtClean="0">
                <a:solidFill>
                  <a:srgbClr val="003300"/>
                </a:solidFill>
                <a:latin typeface="Times New Roman" pitchFamily="18" charset="0"/>
              </a:rPr>
              <a:t>”</a:t>
            </a:r>
            <a:r>
              <a:rPr lang="en-US" smtClean="0">
                <a:solidFill>
                  <a:srgbClr val="003300"/>
                </a:solidFill>
              </a:rPr>
              <a:t> while NASA/UNGASS requires distinction for each donor funding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NHA had a non-health addendum, but not comprehensively addressed&lt;; this is insufficient to fill UNGASS matrix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 e.g. no data on income generating activities</a:t>
            </a:r>
          </a:p>
          <a:p>
            <a:pPr eaLnBrk="1" hangingPunct="1">
              <a:buClr>
                <a:schemeClr val="tx2"/>
              </a:buClr>
            </a:pPr>
            <a:r>
              <a:rPr lang="en-GB" smtClean="0">
                <a:solidFill>
                  <a:srgbClr val="003300"/>
                </a:solidFill>
              </a:rPr>
              <a:t>Those two reason make NAH currently inappropriate for the country UNGASS commitement</a:t>
            </a:r>
          </a:p>
          <a:p>
            <a:pPr eaLnBrk="1" hangingPunct="1">
              <a:buClr>
                <a:schemeClr val="tx2"/>
              </a:buClr>
            </a:pPr>
            <a:endParaRPr lang="en-GB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</a:pPr>
            <a:r>
              <a:rPr lang="en-GB" smtClean="0">
                <a:solidFill>
                  <a:srgbClr val="003300"/>
                </a:solidFill>
              </a:rPr>
              <a:t>Other problems are :</a:t>
            </a: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With a small team of consultants and resources NASA exercise was only able to identify declared expenditure by funding agents and not to </a:t>
            </a:r>
            <a:r>
              <a:rPr lang="en-US" smtClean="0">
                <a:solidFill>
                  <a:srgbClr val="003300"/>
                </a:solidFill>
              </a:rPr>
              <a:t>track funding flows down to the implementers to avoid double counting</a:t>
            </a:r>
            <a:r>
              <a:rPr lang="en-US" sz="1400" smtClean="0"/>
              <a:t> </a:t>
            </a:r>
            <a:r>
              <a:rPr lang="en-US" sz="1400" smtClean="0">
                <a:solidFill>
                  <a:srgbClr val="003300"/>
                </a:solidFill>
                <a:latin typeface="Times New Roman" pitchFamily="18" charset="0"/>
              </a:rPr>
              <a:t>–</a:t>
            </a:r>
            <a:r>
              <a:rPr lang="en-US" sz="1400" smtClean="0">
                <a:solidFill>
                  <a:srgbClr val="003300"/>
                </a:solidFill>
              </a:rPr>
              <a:t> 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NHA could do that (the team was bigger and with more resources)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Expenditure for condoms distribution under NASA is totally attributed to HIV, while NHA makes a distinction with family planning (need to include data from the RH sub-account as well)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It is very difficult for small NASA team to collect data from </a:t>
            </a:r>
            <a:r>
              <a:rPr lang="en-US" smtClean="0">
                <a:solidFill>
                  <a:srgbClr val="003300"/>
                </a:solidFill>
              </a:rPr>
              <a:t>private sector and for out-of-pocket expenditure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/>
            <a:endParaRPr lang="fr-BE" smtClean="0"/>
          </a:p>
        </p:txBody>
      </p:sp>
      <p:sp>
        <p:nvSpPr>
          <p:cNvPr id="21508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ECC165-16D1-43E3-B4A7-6C95ABC09C1D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Our tem identify the following problems during harmonization process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NHA treats all donor funding into one basket called </a:t>
            </a:r>
            <a:r>
              <a:rPr lang="en-US" smtClean="0">
                <a:solidFill>
                  <a:srgbClr val="003300"/>
                </a:solidFill>
                <a:latin typeface="Times New Roman" pitchFamily="18" charset="0"/>
              </a:rPr>
              <a:t>“</a:t>
            </a:r>
            <a:r>
              <a:rPr lang="en-US" smtClean="0">
                <a:solidFill>
                  <a:srgbClr val="003300"/>
                </a:solidFill>
              </a:rPr>
              <a:t>Rest of the World</a:t>
            </a:r>
            <a:r>
              <a:rPr lang="en-US" smtClean="0">
                <a:solidFill>
                  <a:srgbClr val="003300"/>
                </a:solidFill>
                <a:latin typeface="Times New Roman" pitchFamily="18" charset="0"/>
              </a:rPr>
              <a:t>”</a:t>
            </a:r>
            <a:r>
              <a:rPr lang="en-US" smtClean="0">
                <a:solidFill>
                  <a:srgbClr val="003300"/>
                </a:solidFill>
              </a:rPr>
              <a:t> while NASA/UNGASS requires distinction for each donor funding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NHA had a non-health addendum, but not comprehensively addressed&lt;; this is insufficient to fill UNGASS matrix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 e.g. no data on income generating activities</a:t>
            </a:r>
          </a:p>
          <a:p>
            <a:pPr eaLnBrk="1" hangingPunct="1">
              <a:buClr>
                <a:schemeClr val="tx2"/>
              </a:buClr>
            </a:pPr>
            <a:r>
              <a:rPr lang="en-GB" smtClean="0">
                <a:solidFill>
                  <a:srgbClr val="003300"/>
                </a:solidFill>
              </a:rPr>
              <a:t>Those two reason make NAH currently inappropriate for the country UNGASS commitement</a:t>
            </a:r>
          </a:p>
          <a:p>
            <a:pPr eaLnBrk="1" hangingPunct="1">
              <a:buClr>
                <a:schemeClr val="tx2"/>
              </a:buClr>
            </a:pPr>
            <a:endParaRPr lang="en-GB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</a:pPr>
            <a:r>
              <a:rPr lang="en-GB" smtClean="0">
                <a:solidFill>
                  <a:srgbClr val="003300"/>
                </a:solidFill>
              </a:rPr>
              <a:t>Other problems are :</a:t>
            </a: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With a small team of consultants and resources NASA exercise was only able to identify declared expenditure by funding agents and not to </a:t>
            </a:r>
            <a:r>
              <a:rPr lang="en-US" smtClean="0">
                <a:solidFill>
                  <a:srgbClr val="003300"/>
                </a:solidFill>
              </a:rPr>
              <a:t>track funding flows down to the implementers to avoid double counting</a:t>
            </a:r>
            <a:r>
              <a:rPr lang="en-US" sz="1400" smtClean="0"/>
              <a:t> </a:t>
            </a:r>
            <a:r>
              <a:rPr lang="en-US" sz="1400" smtClean="0">
                <a:solidFill>
                  <a:srgbClr val="003300"/>
                </a:solidFill>
                <a:latin typeface="Times New Roman" pitchFamily="18" charset="0"/>
              </a:rPr>
              <a:t>–</a:t>
            </a:r>
            <a:r>
              <a:rPr lang="en-US" sz="1400" smtClean="0">
                <a:solidFill>
                  <a:srgbClr val="003300"/>
                </a:solidFill>
              </a:rPr>
              <a:t> </a:t>
            </a:r>
          </a:p>
          <a:p>
            <a:pPr lvl="1"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NHA could do that (the team was bigger and with more resources)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smtClean="0">
                <a:solidFill>
                  <a:srgbClr val="003300"/>
                </a:solidFill>
              </a:rPr>
              <a:t>Expenditure for condoms distribution under NASA is totally attributed to HIV, while NHA makes a distinction with family planning (need to include data from the RH sub-account as well)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smtClean="0">
                <a:solidFill>
                  <a:srgbClr val="003300"/>
                </a:solidFill>
              </a:rPr>
              <a:t>It is very difficult for small NASA team to collect data from </a:t>
            </a:r>
            <a:r>
              <a:rPr lang="en-US" smtClean="0">
                <a:solidFill>
                  <a:srgbClr val="003300"/>
                </a:solidFill>
              </a:rPr>
              <a:t>private sector and for out-of-pocket expenditure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mtClean="0">
              <a:solidFill>
                <a:srgbClr val="003300"/>
              </a:solidFill>
            </a:endParaRPr>
          </a:p>
          <a:p>
            <a:pPr eaLnBrk="1" hangingPunct="1"/>
            <a:endParaRPr lang="fr-BE" smtClean="0"/>
          </a:p>
        </p:txBody>
      </p:sp>
      <p:sp>
        <p:nvSpPr>
          <p:cNvPr id="22532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30A6C4-3822-4276-9D64-82D7E01ADB6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US" dirty="0" smtClean="0">
                <a:solidFill>
                  <a:srgbClr val="000099"/>
                </a:solidFill>
              </a:rPr>
              <a:t>At international level</a:t>
            </a:r>
            <a:r>
              <a:rPr lang="en-US" dirty="0" smtClean="0">
                <a:solidFill>
                  <a:srgbClr val="003300"/>
                </a:solidFill>
              </a:rPr>
              <a:t> (UNAIDS, WHO, and USAID)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Refine and disaggregate categories of expenditure for NHA to allow a better </a:t>
            </a:r>
            <a:r>
              <a:rPr lang="en-GB" dirty="0" smtClean="0">
                <a:solidFill>
                  <a:srgbClr val="003300"/>
                </a:solidFill>
                <a:latin typeface="Times New Roman" pitchFamily="18" charset="0"/>
              </a:rPr>
              <a:t>“</a:t>
            </a:r>
            <a:r>
              <a:rPr lang="en-GB" dirty="0" smtClean="0">
                <a:solidFill>
                  <a:srgbClr val="003300"/>
                </a:solidFill>
              </a:rPr>
              <a:t>crosswalk</a:t>
            </a:r>
            <a:r>
              <a:rPr lang="en-GB" dirty="0" smtClean="0">
                <a:solidFill>
                  <a:srgbClr val="003300"/>
                </a:solidFill>
                <a:latin typeface="Times New Roman" pitchFamily="18" charset="0"/>
              </a:rPr>
              <a:t>”</a:t>
            </a:r>
            <a:r>
              <a:rPr lang="en-GB" dirty="0" smtClean="0">
                <a:solidFill>
                  <a:srgbClr val="003300"/>
                </a:solidFill>
              </a:rPr>
              <a:t> with NASA for UNGASS reporting purpose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For NHA, maintain distinction across donors  which mean who finance what for each category. This is a fundamental request for  UNGASS reporting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GB" i="1" dirty="0" smtClean="0">
                <a:solidFill>
                  <a:srgbClr val="003300"/>
                </a:solidFill>
              </a:rPr>
              <a:t>Better one complete exercise from the beginning than two parallel ones with </a:t>
            </a:r>
            <a:r>
              <a:rPr lang="en-GB" i="1" dirty="0" smtClean="0">
                <a:solidFill>
                  <a:srgbClr val="003300"/>
                </a:solidFill>
                <a:latin typeface="Times New Roman" pitchFamily="18" charset="0"/>
              </a:rPr>
              <a:t>“</a:t>
            </a:r>
            <a:r>
              <a:rPr lang="en-GB" i="1" dirty="0" smtClean="0">
                <a:solidFill>
                  <a:srgbClr val="003300"/>
                </a:solidFill>
              </a:rPr>
              <a:t>last minute</a:t>
            </a:r>
            <a:r>
              <a:rPr lang="en-GB" i="1" dirty="0" smtClean="0">
                <a:solidFill>
                  <a:srgbClr val="003300"/>
                </a:solidFill>
                <a:latin typeface="Times New Roman" pitchFamily="18" charset="0"/>
              </a:rPr>
              <a:t>”</a:t>
            </a:r>
            <a:r>
              <a:rPr lang="en-GB" i="1" dirty="0" smtClean="0">
                <a:solidFill>
                  <a:srgbClr val="003300"/>
                </a:solidFill>
              </a:rPr>
              <a:t> harmonization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GB" i="1" dirty="0" smtClean="0">
                <a:solidFill>
                  <a:srgbClr val="003300"/>
                </a:solidFill>
              </a:rPr>
              <a:t>Do annually an </a:t>
            </a:r>
            <a:r>
              <a:rPr lang="en-GB" i="1" dirty="0" err="1" smtClean="0">
                <a:solidFill>
                  <a:srgbClr val="003300"/>
                </a:solidFill>
              </a:rPr>
              <a:t>ameliorat</a:t>
            </a:r>
            <a:r>
              <a:rPr lang="en-GB" i="1" dirty="0" smtClean="0">
                <a:solidFill>
                  <a:srgbClr val="003300"/>
                </a:solidFill>
              </a:rPr>
              <a:t>  NAH  be </a:t>
            </a:r>
            <a:r>
              <a:rPr lang="en-GB" i="1" dirty="0" err="1" smtClean="0">
                <a:solidFill>
                  <a:srgbClr val="003300"/>
                </a:solidFill>
              </a:rPr>
              <a:t>cinsistant</a:t>
            </a:r>
            <a:r>
              <a:rPr lang="en-GB" i="1" dirty="0" smtClean="0">
                <a:solidFill>
                  <a:srgbClr val="003300"/>
                </a:solidFill>
              </a:rPr>
              <a:t> in time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</a:pPr>
            <a:r>
              <a:rPr lang="en-GB" dirty="0" smtClean="0">
                <a:solidFill>
                  <a:srgbClr val="003300"/>
                </a:solidFill>
              </a:rPr>
              <a:t>Keep all stakeholders at country level informed of the two process</a:t>
            </a:r>
            <a:endParaRPr lang="en-US" dirty="0" smtClean="0">
              <a:solidFill>
                <a:srgbClr val="003300"/>
              </a:solidFill>
            </a:endParaRPr>
          </a:p>
          <a:p>
            <a:pPr eaLnBrk="1" hangingPunct="1"/>
            <a:r>
              <a:rPr lang="fr-BE" dirty="0" smtClean="0"/>
              <a:t>In the time of ONE UN and </a:t>
            </a:r>
            <a:r>
              <a:rPr lang="fr-BE" dirty="0" err="1" smtClean="0"/>
              <a:t>commitement</a:t>
            </a:r>
            <a:r>
              <a:rPr lang="fr-BE" dirty="0" smtClean="0"/>
              <a:t> for Global harmonisation made in Kigali </a:t>
            </a:r>
            <a:r>
              <a:rPr lang="fr-BE" dirty="0" err="1" smtClean="0"/>
              <a:t>during</a:t>
            </a:r>
            <a:r>
              <a:rPr lang="fr-BE" dirty="0" smtClean="0"/>
              <a:t> the </a:t>
            </a:r>
            <a:r>
              <a:rPr lang="fr-BE" dirty="0" err="1" smtClean="0"/>
              <a:t>June</a:t>
            </a:r>
            <a:r>
              <a:rPr lang="fr-BE" dirty="0" smtClean="0"/>
              <a:t> 2007 </a:t>
            </a:r>
            <a:r>
              <a:rPr lang="fr-BE" dirty="0" err="1" smtClean="0"/>
              <a:t>Implementers</a:t>
            </a:r>
            <a:r>
              <a:rPr lang="fr-BE" dirty="0" smtClean="0"/>
              <a:t> meeting UNAIDS, WHO, USAID </a:t>
            </a:r>
            <a:r>
              <a:rPr lang="fr-BE" dirty="0" err="1" smtClean="0"/>
              <a:t>should</a:t>
            </a:r>
            <a:r>
              <a:rPr lang="fr-BE" dirty="0" smtClean="0"/>
              <a:t> </a:t>
            </a:r>
            <a:r>
              <a:rPr lang="fr-BE" dirty="0" err="1" smtClean="0"/>
              <a:t>sooner</a:t>
            </a:r>
            <a:r>
              <a:rPr lang="fr-BE" dirty="0" smtClean="0"/>
              <a:t> </a:t>
            </a:r>
            <a:r>
              <a:rPr lang="fr-BE" dirty="0" err="1" smtClean="0"/>
              <a:t>than</a:t>
            </a:r>
            <a:r>
              <a:rPr lang="fr-BE" dirty="0" smtClean="0"/>
              <a:t> </a:t>
            </a:r>
            <a:r>
              <a:rPr lang="fr-BE" dirty="0" err="1" smtClean="0"/>
              <a:t>later</a:t>
            </a:r>
            <a:r>
              <a:rPr lang="fr-BE" dirty="0" smtClean="0"/>
              <a:t> and </a:t>
            </a:r>
            <a:r>
              <a:rPr lang="fr-BE" dirty="0" err="1" smtClean="0"/>
              <a:t>preferably</a:t>
            </a:r>
            <a:r>
              <a:rPr lang="fr-BE" dirty="0" smtClean="0"/>
              <a:t> </a:t>
            </a:r>
            <a:r>
              <a:rPr lang="fr-BE" dirty="0" err="1" smtClean="0"/>
              <a:t>before</a:t>
            </a:r>
            <a:r>
              <a:rPr lang="fr-BE" dirty="0" smtClean="0"/>
              <a:t> </a:t>
            </a:r>
            <a:r>
              <a:rPr lang="fr-BE" dirty="0" err="1" smtClean="0"/>
              <a:t>next</a:t>
            </a:r>
            <a:r>
              <a:rPr lang="fr-BE" dirty="0" smtClean="0"/>
              <a:t> </a:t>
            </a:r>
            <a:r>
              <a:rPr lang="fr-BE" dirty="0" err="1" smtClean="0"/>
              <a:t>exercise</a:t>
            </a:r>
            <a:r>
              <a:rPr lang="fr-BE" dirty="0" smtClean="0"/>
              <a:t> in 2008  come </a:t>
            </a:r>
            <a:r>
              <a:rPr lang="fr-BE" dirty="0" err="1" smtClean="0"/>
              <a:t>with</a:t>
            </a:r>
            <a:r>
              <a:rPr lang="fr-BE" dirty="0" smtClean="0"/>
              <a:t> ONE TOOL an NHA </a:t>
            </a:r>
            <a:r>
              <a:rPr lang="fr-BE" dirty="0" err="1" smtClean="0"/>
              <a:t>with</a:t>
            </a:r>
            <a:r>
              <a:rPr lang="fr-BE" dirty="0" smtClean="0"/>
              <a:t>  </a:t>
            </a:r>
            <a:r>
              <a:rPr lang="en-GB" dirty="0" smtClean="0">
                <a:solidFill>
                  <a:srgbClr val="003300"/>
                </a:solidFill>
              </a:rPr>
              <a:t>disaggregate categories of expenditure for NHA and donors</a:t>
            </a:r>
          </a:p>
          <a:p>
            <a:pPr eaLnBrk="1" hangingPunct="1"/>
            <a:r>
              <a:rPr lang="en-GB" dirty="0" smtClean="0">
                <a:solidFill>
                  <a:srgbClr val="003300"/>
                </a:solidFill>
              </a:rPr>
              <a:t>This will make our life in </a:t>
            </a:r>
            <a:r>
              <a:rPr lang="en-GB" dirty="0" err="1" smtClean="0">
                <a:solidFill>
                  <a:srgbClr val="003300"/>
                </a:solidFill>
              </a:rPr>
              <a:t>coutry</a:t>
            </a:r>
            <a:r>
              <a:rPr lang="en-GB" dirty="0" smtClean="0">
                <a:solidFill>
                  <a:srgbClr val="003300"/>
                </a:solidFill>
              </a:rPr>
              <a:t> far more easy</a:t>
            </a:r>
            <a:endParaRPr lang="fr-BE" dirty="0" smtClean="0"/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2AA1EE-B501-466A-B111-B99C557D5C94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re. Contenu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fr-BE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BE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 928"/>
          <p:cNvGrpSpPr>
            <a:grpSpLocks/>
          </p:cNvGrpSpPr>
          <p:nvPr userDrawn="1"/>
        </p:nvGrpSpPr>
        <p:grpSpPr bwMode="auto">
          <a:xfrm>
            <a:off x="1588" y="6680200"/>
            <a:ext cx="9144000" cy="179388"/>
            <a:chOff x="0" y="4276"/>
            <a:chExt cx="5760" cy="44"/>
          </a:xfrm>
        </p:grpSpPr>
        <p:sp>
          <p:nvSpPr>
            <p:cNvPr id="23457" name="Rectangle 929"/>
            <p:cNvSpPr>
              <a:spLocks noChangeArrowheads="1"/>
            </p:cNvSpPr>
            <p:nvPr/>
          </p:nvSpPr>
          <p:spPr bwMode="ltGray">
            <a:xfrm>
              <a:off x="0" y="4276"/>
              <a:ext cx="4992" cy="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BE"/>
            </a:p>
          </p:txBody>
        </p:sp>
        <p:sp>
          <p:nvSpPr>
            <p:cNvPr id="23458" name="Rectangle 930"/>
            <p:cNvSpPr>
              <a:spLocks noChangeArrowheads="1"/>
            </p:cNvSpPr>
            <p:nvPr/>
          </p:nvSpPr>
          <p:spPr bwMode="ltGray">
            <a:xfrm>
              <a:off x="4896" y="4276"/>
              <a:ext cx="864" cy="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r-BE"/>
            </a:p>
          </p:txBody>
        </p:sp>
      </p:grpSp>
      <p:graphicFrame>
        <p:nvGraphicFramePr>
          <p:cNvPr id="1026" name="Object 931"/>
          <p:cNvGraphicFramePr>
            <a:graphicFrameLocks noChangeAspect="1"/>
          </p:cNvGraphicFramePr>
          <p:nvPr/>
        </p:nvGraphicFramePr>
        <p:xfrm>
          <a:off x="173038" y="173038"/>
          <a:ext cx="1524000" cy="1371600"/>
        </p:xfrm>
        <a:graphic>
          <a:graphicData uri="http://schemas.openxmlformats.org/presentationml/2006/ole">
            <p:oleObj spid="_x0000_s1026" r:id="rId16" imgW="914400" imgH="900684" progId="">
              <p:embed/>
            </p:oleObj>
          </a:graphicData>
        </a:graphic>
      </p:graphicFrame>
      <p:pic>
        <p:nvPicPr>
          <p:cNvPr id="1029" name="Picture 932" descr="rwanda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7300913" y="44450"/>
            <a:ext cx="1844675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 Narrow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n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7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Kigali_Accra 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" y="0"/>
            <a:ext cx="9115425" cy="677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3014663"/>
            <a:ext cx="8824913" cy="16303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4800" smtClean="0">
                <a:solidFill>
                  <a:schemeClr val="accent1"/>
                </a:solidFill>
              </a:rPr>
              <a:t>Linking NHA and NASA</a:t>
            </a:r>
            <a:br>
              <a:rPr lang="en-US" sz="4800" smtClean="0">
                <a:solidFill>
                  <a:schemeClr val="accent1"/>
                </a:solidFill>
              </a:rPr>
            </a:br>
            <a:r>
              <a:rPr lang="en-US" sz="4800" smtClean="0">
                <a:solidFill>
                  <a:schemeClr val="accent1"/>
                </a:solidFill>
              </a:rPr>
              <a:t>A country perspective - Rwanda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049713" y="5232400"/>
            <a:ext cx="5094287" cy="131286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Agnès</a:t>
            </a:r>
            <a:r>
              <a:rPr lang="en-US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Binagwaho</a:t>
            </a:r>
            <a:r>
              <a:rPr lang="en-US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, MD, </a:t>
            </a:r>
            <a:r>
              <a:rPr lang="en-US" b="1" dirty="0" err="1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Paed</a:t>
            </a:r>
            <a:endParaRPr lang="en-US" b="1" dirty="0" smtClean="0">
              <a:solidFill>
                <a:schemeClr val="tx1">
                  <a:lumMod val="40000"/>
                  <a:lumOff val="60000"/>
                </a:schemeClr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Executive Secretary,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rPr>
              <a:t>National AIDS Control Commission</a:t>
            </a:r>
          </a:p>
        </p:txBody>
      </p:sp>
      <p:pic>
        <p:nvPicPr>
          <p:cNvPr id="2054" name="Picture 4" descr="rwand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72400" y="0"/>
            <a:ext cx="1371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73038" y="173038"/>
          <a:ext cx="1438275" cy="1293812"/>
        </p:xfrm>
        <a:graphic>
          <a:graphicData uri="http://schemas.openxmlformats.org/presentationml/2006/ole">
            <p:oleObj spid="_x0000_s2050" r:id="rId6" imgW="914400" imgH="90068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71625" y="28575"/>
            <a:ext cx="5743575" cy="11430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Recommendations cont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  <a:t>’</a:t>
            </a:r>
            <a:br>
              <a:rPr lang="en-US" dirty="0" smtClean="0">
                <a:solidFill>
                  <a:srgbClr val="000000"/>
                </a:solidFill>
                <a:latin typeface="Times New Roman" pitchFamily="18" charset="0"/>
              </a:rPr>
            </a:b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sz="3200" dirty="0" smtClean="0">
                <a:solidFill>
                  <a:srgbClr val="000000"/>
                </a:solidFill>
              </a:rPr>
              <a:t>At country level</a:t>
            </a:r>
            <a:r>
              <a:rPr lang="en-US" dirty="0" smtClean="0">
                <a:solidFill>
                  <a:srgbClr val="000000"/>
                </a:solidFill>
              </a:rPr>
              <a:t/>
            </a:r>
            <a:br>
              <a:rPr lang="en-US" dirty="0" smtClean="0">
                <a:solidFill>
                  <a:srgbClr val="000000"/>
                </a:solidFill>
              </a:rPr>
            </a:b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825" y="1541463"/>
            <a:ext cx="8686800" cy="45259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u="sng" dirty="0" smtClean="0">
                <a:solidFill>
                  <a:srgbClr val="000000"/>
                </a:solidFill>
              </a:rPr>
              <a:t>One exercise only (one questionnaire only)</a:t>
            </a:r>
            <a:r>
              <a:rPr lang="en-GB" sz="2800" dirty="0" smtClean="0">
                <a:solidFill>
                  <a:srgbClr val="000000"/>
                </a:solidFill>
              </a:rPr>
              <a:t>: NHA or NASA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Need to know real expenditure by implementers in country (declared expenditure by donors is not sufficient)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If using NHA, make sure it includes non-health information as well, it keeps each donor funding separate, and make sure representative from NAC are included into the MOH team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</a:rPr>
              <a:t>Make use of existing data collection (e.g. information on expenditure by stakeholders at district level included into the CDLS database) 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</a:rPr>
              <a:t>–</a:t>
            </a:r>
            <a:r>
              <a:rPr lang="en-GB" sz="2800" dirty="0" smtClean="0">
                <a:solidFill>
                  <a:srgbClr val="000000"/>
                </a:solidFill>
              </a:rPr>
              <a:t> define 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en-GB" sz="2800" dirty="0" smtClean="0">
                <a:solidFill>
                  <a:srgbClr val="000000"/>
                </a:solidFill>
              </a:rPr>
              <a:t>crosswalk</a:t>
            </a:r>
            <a:r>
              <a:rPr lang="en-GB" sz="2800" dirty="0" smtClean="0">
                <a:solidFill>
                  <a:srgbClr val="000000"/>
                </a:solidFill>
                <a:latin typeface="Times New Roman" pitchFamily="18" charset="0"/>
              </a:rPr>
              <a:t>”</a:t>
            </a:r>
            <a:r>
              <a:rPr lang="en-GB" sz="2800" dirty="0" smtClean="0">
                <a:solidFill>
                  <a:srgbClr val="000000"/>
                </a:solidFill>
              </a:rPr>
              <a:t> between existing database and NHA/NASA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 bwMode="auto">
          <a:xfrm>
            <a:off x="457200" y="5715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Lessons learned: 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sz="3600" i="1" dirty="0" smtClean="0">
                <a:solidFill>
                  <a:srgbClr val="000000"/>
                </a:solidFill>
              </a:rPr>
              <a:t>AIDS money is a catalyst for             improvements in all sectors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br>
              <a:rPr lang="en-US" dirty="0" smtClean="0">
                <a:solidFill>
                  <a:srgbClr val="000000"/>
                </a:solidFill>
              </a:rPr>
            </a:br>
            <a:endParaRPr lang="fr-FR" dirty="0" smtClean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2049463"/>
            <a:ext cx="8686800" cy="37846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</a:rPr>
              <a:t>Tool for making the money work: 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With this exercise we had a better tracking of funds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 typeface="Wingdings" pitchFamily="2" charset="2"/>
              <a:buNone/>
              <a:defRPr/>
            </a:pPr>
            <a:r>
              <a:rPr lang="en-US" sz="800" dirty="0" smtClean="0">
                <a:solidFill>
                  <a:srgbClr val="000000"/>
                </a:solidFill>
              </a:rPr>
              <a:t> 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sz="2800" dirty="0" smtClean="0">
                <a:solidFill>
                  <a:srgbClr val="000000"/>
                </a:solidFill>
              </a:rPr>
              <a:t>We are improving our financial reporting 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sz="2400" dirty="0" err="1" smtClean="0">
                <a:solidFill>
                  <a:srgbClr val="000000"/>
                </a:solidFill>
              </a:rPr>
              <a:t>e.i</a:t>
            </a:r>
            <a:r>
              <a:rPr lang="en-US" sz="2400" dirty="0" smtClean="0">
                <a:solidFill>
                  <a:srgbClr val="000000"/>
                </a:solidFill>
              </a:rPr>
              <a:t>: We  gave evidence of 40% PEPFAR money, voted for Rwanda, missing in country reports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US" sz="12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 typeface="Wingdings" pitchFamily="2" charset="2"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</a:rPr>
              <a:t>This will lead to better  allocation of funds and  planning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 We are applying the methodology to other sectors</a:t>
            </a: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US" sz="800" dirty="0" smtClean="0">
              <a:solidFill>
                <a:srgbClr val="000000"/>
              </a:solidFill>
            </a:endParaRPr>
          </a:p>
          <a:p>
            <a:pPr lvl="1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</a:rPr>
              <a:t>A better tracking of other </a:t>
            </a:r>
            <a:r>
              <a:rPr lang="en-US" dirty="0" err="1" smtClean="0">
                <a:solidFill>
                  <a:srgbClr val="000000"/>
                </a:solidFill>
              </a:rPr>
              <a:t>sectorial</a:t>
            </a:r>
            <a:r>
              <a:rPr lang="en-US" dirty="0" smtClean="0">
                <a:solidFill>
                  <a:srgbClr val="000000"/>
                </a:solidFill>
              </a:rPr>
              <a:t> money will assure alignment to EDPRS and our vision 2020</a:t>
            </a:r>
            <a:endParaRPr lang="fr-FR" dirty="0" smtClean="0">
              <a:solidFill>
                <a:srgbClr val="000000"/>
              </a:solidFill>
            </a:endParaRP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 typeface="Wingdings" pitchFamily="2" charset="2"/>
              <a:buNone/>
              <a:defRPr/>
            </a:pPr>
            <a:endParaRPr lang="en-US" sz="2400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531485" y="956810"/>
            <a:ext cx="5832475" cy="706437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Malaria, HIV/AIDS, and RH in the context of general health expenditures 2006</a:t>
            </a:r>
            <a:r>
              <a:rPr kumimoji="0" 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476375" y="2205038"/>
          <a:ext cx="5905500" cy="2338387"/>
        </p:xfrm>
        <a:graphic>
          <a:graphicData uri="http://schemas.openxmlformats.org/presentationml/2006/ole">
            <p:oleObj spid="_x0000_s18434" name="Chart" r:id="rId3" imgW="7772400" imgH="3076643" progId="MSGraph.Chart.8">
              <p:embed followColorScheme="full"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3"/>
          <p:cNvGraphicFramePr>
            <a:graphicFrameLocks noChangeAspect="1"/>
          </p:cNvGraphicFramePr>
          <p:nvPr/>
        </p:nvGraphicFramePr>
        <p:xfrm>
          <a:off x="4281713" y="1973942"/>
          <a:ext cx="4630057" cy="3643086"/>
        </p:xfrm>
        <a:graphic>
          <a:graphicData uri="http://schemas.openxmlformats.org/presentationml/2006/ole">
            <p:oleObj spid="_x0000_s19458" name="Chart" r:id="rId3" imgW="4857649" imgH="5229157" progId="MSGraph.Chart.8">
              <p:embed followColorScheme="full"/>
            </p:oleObj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5616575" cy="7064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Financing Sources:</a:t>
            </a:r>
            <a:br>
              <a:rPr lang="en-US" dirty="0" smtClean="0"/>
            </a:br>
            <a:r>
              <a:rPr lang="en-US" dirty="0" smtClean="0"/>
              <a:t>Where do HIV/AIDS monies come from?</a:t>
            </a:r>
          </a:p>
        </p:txBody>
      </p:sp>
      <p:graphicFrame>
        <p:nvGraphicFramePr>
          <p:cNvPr id="19459" name="Object 4"/>
          <p:cNvGraphicFramePr>
            <a:graphicFrameLocks noChangeAspect="1"/>
          </p:cNvGraphicFramePr>
          <p:nvPr/>
        </p:nvGraphicFramePr>
        <p:xfrm>
          <a:off x="0" y="2239510"/>
          <a:ext cx="4038600" cy="3392487"/>
        </p:xfrm>
        <a:graphic>
          <a:graphicData uri="http://schemas.openxmlformats.org/presentationml/2006/ole">
            <p:oleObj spid="_x0000_s19459" name="Chart" r:id="rId4" imgW="5229343" imgH="4390957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5028" y="1465943"/>
            <a:ext cx="7184571" cy="438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619250" y="260350"/>
            <a:ext cx="5616575" cy="706438"/>
          </a:xfrm>
          <a:prstGeom prst="rect">
            <a:avLst/>
          </a:prstGeom>
        </p:spPr>
        <p:txBody>
          <a:bodyPr>
            <a:normAutofit fontScale="60000" lnSpcReduction="20000"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Financing Sources:</a:t>
            </a:r>
            <a:b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4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Where do HIV/AIDS monies come from?</a:t>
            </a: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91029" y="985837"/>
            <a:ext cx="7138988" cy="7064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Providers:</a:t>
            </a:r>
            <a:br>
              <a:rPr lang="en-US" dirty="0" smtClean="0"/>
            </a:br>
            <a:r>
              <a:rPr lang="en-US" dirty="0" smtClean="0"/>
              <a:t>Where do PLHIV spend their money?</a:t>
            </a:r>
          </a:p>
        </p:txBody>
      </p:sp>
      <p:graphicFrame>
        <p:nvGraphicFramePr>
          <p:cNvPr id="20482" name="Object 4"/>
          <p:cNvGraphicFramePr>
            <a:graphicFrameLocks noChangeAspect="1"/>
          </p:cNvGraphicFramePr>
          <p:nvPr/>
        </p:nvGraphicFramePr>
        <p:xfrm>
          <a:off x="4978400" y="2063524"/>
          <a:ext cx="4165600" cy="4392612"/>
        </p:xfrm>
        <a:graphic>
          <a:graphicData uri="http://schemas.openxmlformats.org/presentationml/2006/ole">
            <p:oleObj spid="_x0000_s20482" name="Chart" r:id="rId3" imgW="4762433" imgH="5305357" progId="MSGraph.Chart.8">
              <p:embed followColorScheme="full"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476249" y="2249714"/>
          <a:ext cx="4153807" cy="3876449"/>
        </p:xfrm>
        <a:graphic>
          <a:graphicData uri="http://schemas.openxmlformats.org/presentationml/2006/ole">
            <p:oleObj spid="_x0000_s20483" name="Chart" r:id="rId4" imgW="9953743" imgH="11258685" progId="MSGraph.Chart.8">
              <p:embed followColorScheme="full"/>
            </p:oleObj>
          </a:graphicData>
        </a:graphic>
      </p:graphicFrame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27088" y="5084763"/>
            <a:ext cx="3671887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= RWF </a:t>
            </a:r>
            <a:r>
              <a:rPr lang="en-US" sz="1200" dirty="0">
                <a:latin typeface="Arial" charset="0"/>
              </a:rPr>
              <a:t>1,020,258,690 </a:t>
            </a:r>
            <a:r>
              <a:rPr lang="en-US" sz="1200" b="1" dirty="0">
                <a:latin typeface="Arial" charset="0"/>
              </a:rPr>
              <a:t>($1,849,166)</a:t>
            </a:r>
          </a:p>
          <a:p>
            <a:pPr>
              <a:buFontTx/>
              <a:buNone/>
            </a:pPr>
            <a:endParaRPr lang="en-US" sz="12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4895850" y="5376182"/>
            <a:ext cx="42481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sz="1200" dirty="0">
                <a:solidFill>
                  <a:srgbClr val="000000"/>
                </a:solidFill>
                <a:latin typeface="Arial" charset="0"/>
              </a:rPr>
              <a:t>=RWF </a:t>
            </a:r>
            <a:r>
              <a:rPr lang="en-US" sz="1200" dirty="0">
                <a:latin typeface="Arial" charset="0"/>
              </a:rPr>
              <a:t>950,475,493 </a:t>
            </a:r>
            <a:r>
              <a:rPr lang="en-US" sz="1200" b="1" dirty="0">
                <a:latin typeface="Arial" charset="0"/>
              </a:rPr>
              <a:t>($1,722,687)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  <p:pic>
        <p:nvPicPr>
          <p:cNvPr id="13315" name="Picture 4" descr="Glaser-Rwanda 01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noFill/>
          <a:ln>
            <a:miter lim="800000"/>
            <a:headEnd/>
            <a:tailEnd/>
          </a:ln>
        </p:spPr>
      </p:pic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6138863" y="5122863"/>
            <a:ext cx="3063875" cy="15700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b="1" i="1">
                <a:solidFill>
                  <a:srgbClr val="FFFF00"/>
                </a:solidFill>
              </a:rPr>
              <a:t>Thank you to make our day to day work simple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43075" y="274638"/>
            <a:ext cx="5659438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mtClean="0"/>
              <a:t>NASA and NHA</a:t>
            </a:r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National AIDS Spending Assessment </a:t>
            </a:r>
            <a:r>
              <a:rPr lang="en-US" dirty="0" smtClean="0">
                <a:solidFill>
                  <a:srgbClr val="000000"/>
                </a:solidFill>
              </a:rPr>
              <a:t>(NASA),              Generally conducted by NAC (with UNAIDS), to monitor the annual flows of funds used to finance the </a:t>
            </a:r>
            <a:r>
              <a:rPr lang="en-US" dirty="0" err="1" smtClean="0">
                <a:solidFill>
                  <a:srgbClr val="000000"/>
                </a:solidFill>
              </a:rPr>
              <a:t>multisectoral</a:t>
            </a:r>
            <a:r>
              <a:rPr lang="en-US" dirty="0" smtClean="0">
                <a:solidFill>
                  <a:srgbClr val="000000"/>
                </a:solidFill>
              </a:rPr>
              <a:t> response to HIV/AIDS  </a:t>
            </a:r>
          </a:p>
          <a:p>
            <a:pPr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US" sz="800" dirty="0" smtClean="0">
              <a:solidFill>
                <a:srgbClr val="003300"/>
              </a:solidFill>
            </a:endParaRPr>
          </a:p>
          <a:p>
            <a:pPr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US" b="1" dirty="0" smtClean="0">
                <a:solidFill>
                  <a:srgbClr val="000000"/>
                </a:solidFill>
              </a:rPr>
              <a:t>National health accounts </a:t>
            </a:r>
            <a:r>
              <a:rPr lang="en-US" dirty="0" smtClean="0">
                <a:solidFill>
                  <a:srgbClr val="000000"/>
                </a:solidFill>
              </a:rPr>
              <a:t>(NHA),                                      Generally conducted by MOH (with WHO, USAID), to track expenditures on overall health care with particular attention of health sub accounts as HIV/AIDS</a:t>
            </a:r>
          </a:p>
          <a:p>
            <a:pPr eaLnBrk="1" hangingPunct="1">
              <a:buClr>
                <a:srgbClr val="000000"/>
              </a:buClr>
              <a:buSzPct val="105000"/>
              <a:buFontTx/>
              <a:buNone/>
              <a:defRPr/>
            </a:pPr>
            <a:endParaRPr lang="en-US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43113" y="228600"/>
            <a:ext cx="4873625" cy="11430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 smtClean="0">
                <a:solidFill>
                  <a:srgbClr val="000000"/>
                </a:solidFill>
              </a:rPr>
              <a:t>NASA and NHA  </a:t>
            </a:r>
            <a:endParaRPr lang="en-US" dirty="0" smtClean="0">
              <a:solidFill>
                <a:srgbClr val="000000"/>
              </a:solidFill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1376363" y="23193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fr-BE"/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5263" y="1501775"/>
            <a:ext cx="8756650" cy="304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ZoneTexte 5"/>
          <p:cNvSpPr txBox="1">
            <a:spLocks noChangeArrowheads="1"/>
          </p:cNvSpPr>
          <p:nvPr/>
        </p:nvSpPr>
        <p:spPr bwMode="auto">
          <a:xfrm>
            <a:off x="5791200" y="5935663"/>
            <a:ext cx="1450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BE" b="1" dirty="0">
                <a:solidFill>
                  <a:srgbClr val="000000"/>
                </a:solidFill>
              </a:rPr>
              <a:t>UNAIDS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4825" y="395288"/>
            <a:ext cx="5381625" cy="722312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600" smtClean="0">
                <a:solidFill>
                  <a:srgbClr val="003300"/>
                </a:solidFill>
              </a:rPr>
              <a:t>NHA-NASA crosswalk</a:t>
            </a:r>
            <a:r>
              <a:rPr lang="en-US" sz="3600" b="0" smtClean="0">
                <a:solidFill>
                  <a:srgbClr val="003300"/>
                </a:solidFill>
              </a:rPr>
              <a:t> </a:t>
            </a: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graphicFrame>
        <p:nvGraphicFramePr>
          <p:cNvPr id="218115" name="Group 3"/>
          <p:cNvGraphicFramePr>
            <a:graphicFrameLocks noGrp="1"/>
          </p:cNvGraphicFramePr>
          <p:nvPr>
            <p:ph type="tbl" idx="1"/>
          </p:nvPr>
        </p:nvGraphicFramePr>
        <p:xfrm>
          <a:off x="784225" y="1825625"/>
          <a:ext cx="5864225" cy="2048256"/>
        </p:xfrm>
        <a:graphic>
          <a:graphicData uri="http://schemas.openxmlformats.org/drawingml/2006/table">
            <a:tbl>
              <a:tblPr/>
              <a:tblGrid>
                <a:gridCol w="1419225"/>
                <a:gridCol w="1482725"/>
                <a:gridCol w="1481138"/>
                <a:gridCol w="1481137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FS.1.1.1.1 Ministry of Finance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FS.1.1.2  Local Authorities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FS.3. Rest of the world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HC.1.1 Inpatient curative care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HC.1.3.1 Out patient curative care- VCT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HC.6.3.1 VCT Programs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142" name="Group 30"/>
          <p:cNvGraphicFramePr>
            <a:graphicFrameLocks noGrp="1"/>
          </p:cNvGraphicFramePr>
          <p:nvPr/>
        </p:nvGraphicFramePr>
        <p:xfrm>
          <a:off x="2762250" y="4171950"/>
          <a:ext cx="5926138" cy="1584008"/>
        </p:xfrm>
        <a:graphic>
          <a:graphicData uri="http://schemas.openxmlformats.org/drawingml/2006/table">
            <a:tbl>
              <a:tblPr/>
              <a:tblGrid>
                <a:gridCol w="1481138"/>
                <a:gridCol w="1482725"/>
                <a:gridCol w="1481137"/>
                <a:gridCol w="1481138"/>
              </a:tblGrid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FS.1.1 Territorial  government: central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FS.1..2  Territorial government: state/provincial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FS.3. International funds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ASC 2.2. Inpatient care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Z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0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ASC 1.3. VCT( incl. (programmatic and personal)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fr-FR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72" name="Line 52"/>
          <p:cNvSpPr>
            <a:spLocks noChangeShapeType="1"/>
          </p:cNvSpPr>
          <p:nvPr/>
        </p:nvSpPr>
        <p:spPr bwMode="auto">
          <a:xfrm>
            <a:off x="3033713" y="2587625"/>
            <a:ext cx="1579562" cy="24399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fr-FR"/>
          </a:p>
        </p:txBody>
      </p:sp>
      <p:sp>
        <p:nvSpPr>
          <p:cNvPr id="5173" name="Line 53"/>
          <p:cNvSpPr>
            <a:spLocks noChangeShapeType="1"/>
          </p:cNvSpPr>
          <p:nvPr/>
        </p:nvSpPr>
        <p:spPr bwMode="auto">
          <a:xfrm>
            <a:off x="3105150" y="3690938"/>
            <a:ext cx="1277938" cy="17700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fr-FR"/>
          </a:p>
        </p:txBody>
      </p:sp>
      <p:sp>
        <p:nvSpPr>
          <p:cNvPr id="5174" name="Line 54"/>
          <p:cNvSpPr>
            <a:spLocks noChangeShapeType="1"/>
          </p:cNvSpPr>
          <p:nvPr/>
        </p:nvSpPr>
        <p:spPr bwMode="auto">
          <a:xfrm>
            <a:off x="4505325" y="3116263"/>
            <a:ext cx="1595438" cy="22796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fr-FR"/>
          </a:p>
        </p:txBody>
      </p:sp>
      <p:sp>
        <p:nvSpPr>
          <p:cNvPr id="5175" name="Line 55"/>
          <p:cNvSpPr>
            <a:spLocks noChangeShapeType="1"/>
          </p:cNvSpPr>
          <p:nvPr/>
        </p:nvSpPr>
        <p:spPr bwMode="auto">
          <a:xfrm>
            <a:off x="5907088" y="2559050"/>
            <a:ext cx="1752600" cy="24796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fr-FR"/>
          </a:p>
        </p:txBody>
      </p:sp>
      <p:sp>
        <p:nvSpPr>
          <p:cNvPr id="5176" name="Text Box 56"/>
          <p:cNvSpPr txBox="1">
            <a:spLocks noChangeArrowheads="1"/>
          </p:cNvSpPr>
          <p:nvPr/>
        </p:nvSpPr>
        <p:spPr bwMode="auto">
          <a:xfrm>
            <a:off x="739775" y="1557338"/>
            <a:ext cx="3352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Arial Narrow" pitchFamily="34" charset="0"/>
              </a:rPr>
              <a:t>NHA HIV/AIDS subaccount</a:t>
            </a:r>
          </a:p>
        </p:txBody>
      </p:sp>
      <p:sp>
        <p:nvSpPr>
          <p:cNvPr id="5177" name="Text Box 57"/>
          <p:cNvSpPr txBox="1">
            <a:spLocks noChangeArrowheads="1"/>
          </p:cNvSpPr>
          <p:nvPr/>
        </p:nvSpPr>
        <p:spPr bwMode="auto">
          <a:xfrm>
            <a:off x="2700338" y="3900488"/>
            <a:ext cx="3352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Arial Narrow" pitchFamily="34" charset="0"/>
              </a:rPr>
              <a:t>NASA – UNGASS table</a:t>
            </a:r>
          </a:p>
        </p:txBody>
      </p:sp>
      <p:sp>
        <p:nvSpPr>
          <p:cNvPr id="5178" name="Text Box 58"/>
          <p:cNvSpPr txBox="1">
            <a:spLocks noChangeArrowheads="1"/>
          </p:cNvSpPr>
          <p:nvPr/>
        </p:nvSpPr>
        <p:spPr bwMode="auto">
          <a:xfrm>
            <a:off x="2755900" y="5910263"/>
            <a:ext cx="5849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b="1" dirty="0">
                <a:solidFill>
                  <a:srgbClr val="000000"/>
                </a:solidFill>
              </a:rPr>
              <a:t>UNAIDS</a:t>
            </a:r>
          </a:p>
        </p:txBody>
      </p:sp>
      <p:sp>
        <p:nvSpPr>
          <p:cNvPr id="5179" name="ZoneTexte 58"/>
          <p:cNvSpPr txBox="1">
            <a:spLocks noChangeArrowheads="1"/>
          </p:cNvSpPr>
          <p:nvPr/>
        </p:nvSpPr>
        <p:spPr bwMode="auto">
          <a:xfrm>
            <a:off x="58056" y="6008914"/>
            <a:ext cx="7039429" cy="461665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fr-BE" b="1" dirty="0" err="1">
                <a:solidFill>
                  <a:srgbClr val="FFC000"/>
                </a:solidFill>
              </a:rPr>
              <a:t>Implemented</a:t>
            </a:r>
            <a:r>
              <a:rPr lang="fr-BE" b="1" dirty="0">
                <a:solidFill>
                  <a:srgbClr val="FFC000"/>
                </a:solidFill>
              </a:rPr>
              <a:t> in Rwanda by MOH and CNLS team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2225" y="303213"/>
            <a:ext cx="625475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dirty="0" smtClean="0"/>
              <a:t>Rwanda experience:</a:t>
            </a:r>
            <a:br>
              <a:rPr lang="en-GB" dirty="0" smtClean="0"/>
            </a:br>
            <a:r>
              <a:rPr lang="en-GB" sz="800" dirty="0" smtClean="0"/>
              <a:t/>
            </a:r>
            <a:br>
              <a:rPr lang="en-GB" sz="800" dirty="0" smtClean="0"/>
            </a:br>
            <a:r>
              <a:rPr lang="en-US" sz="2800" i="1" dirty="0" smtClean="0">
                <a:solidFill>
                  <a:srgbClr val="000000"/>
                </a:solidFill>
              </a:rPr>
              <a:t>Both NHA (for health and non-health) and NASA were carried out in 2007</a:t>
            </a:r>
            <a:r>
              <a:rPr lang="en-US" dirty="0" smtClean="0">
                <a:solidFill>
                  <a:srgbClr val="003300"/>
                </a:solidFill>
              </a:rPr>
              <a:t/>
            </a:r>
            <a:br>
              <a:rPr lang="en-US" dirty="0" smtClean="0">
                <a:solidFill>
                  <a:srgbClr val="003300"/>
                </a:solidFill>
              </a:rPr>
            </a:br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2575" y="2020888"/>
            <a:ext cx="8440738" cy="452596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endParaRPr lang="en-US" sz="800" dirty="0" smtClean="0">
              <a:solidFill>
                <a:srgbClr val="003300"/>
              </a:solidFill>
            </a:endParaRP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 typeface="Wingdings" pitchFamily="2" charset="2"/>
              <a:buNone/>
            </a:pPr>
            <a:r>
              <a:rPr lang="en-GB" dirty="0" smtClean="0">
                <a:solidFill>
                  <a:srgbClr val="003300"/>
                </a:solidFill>
              </a:rPr>
              <a:t>	</a:t>
            </a:r>
            <a:r>
              <a:rPr lang="en-GB" dirty="0" smtClean="0">
                <a:solidFill>
                  <a:srgbClr val="000000"/>
                </a:solidFill>
              </a:rPr>
              <a:t>The teams of NACC and MOH worked together to harmonise the findings of the two exercises in one table only, with some difficulties: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respondent fatigue given two sets of surveys (one for NASA and one for NHA)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endParaRPr lang="en-US" sz="800" dirty="0" smtClean="0">
              <a:solidFill>
                <a:srgbClr val="000000"/>
              </a:solidFill>
            </a:endParaRP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US" sz="2800" dirty="0" smtClean="0">
                <a:solidFill>
                  <a:srgbClr val="000000"/>
                </a:solidFill>
              </a:rPr>
              <a:t>in some case estimates were conflicting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endParaRPr lang="en-US" sz="800" dirty="0" smtClean="0">
              <a:solidFill>
                <a:srgbClr val="000000"/>
              </a:solidFill>
            </a:endParaRP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z="2800" dirty="0" smtClean="0">
                <a:solidFill>
                  <a:srgbClr val="000000"/>
                </a:solidFill>
              </a:rPr>
              <a:t>inefficient use of human resources (two teams!)</a:t>
            </a: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endParaRPr lang="en-GB" sz="800" dirty="0" smtClean="0">
              <a:solidFill>
                <a:srgbClr val="000000"/>
              </a:solidFill>
            </a:endParaRPr>
          </a:p>
          <a:p>
            <a:pPr lvl="2"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Char char="•"/>
            </a:pPr>
            <a:r>
              <a:rPr lang="en-GB" sz="2800" dirty="0" smtClean="0">
                <a:solidFill>
                  <a:srgbClr val="000000"/>
                </a:solidFill>
              </a:rPr>
              <a:t>some gaps and inconsistencies were identified in the harmonization process</a:t>
            </a:r>
          </a:p>
          <a:p>
            <a:pPr eaLnBrk="1" hangingPunct="1">
              <a:lnSpc>
                <a:spcPct val="90000"/>
              </a:lnSpc>
              <a:buClr>
                <a:srgbClr val="000000"/>
              </a:buClr>
              <a:buSzPct val="105000"/>
              <a:buFontTx/>
              <a:buNone/>
            </a:pPr>
            <a:r>
              <a:rPr lang="en-GB" dirty="0" smtClean="0">
                <a:solidFill>
                  <a:srgbClr val="003300"/>
                </a:solidFill>
              </a:rPr>
              <a:t>	</a:t>
            </a:r>
            <a:endParaRPr lang="en-US" sz="2400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566738"/>
            <a:ext cx="637222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z="3600" dirty="0" smtClean="0">
                <a:solidFill>
                  <a:srgbClr val="000000"/>
                </a:solidFill>
              </a:rPr>
              <a:t>Current gaps and </a:t>
            </a:r>
            <a:br>
              <a:rPr lang="en-GB" sz="3600" dirty="0" smtClean="0">
                <a:solidFill>
                  <a:srgbClr val="000000"/>
                </a:solidFill>
              </a:rPr>
            </a:br>
            <a:r>
              <a:rPr lang="en-GB" sz="3600" dirty="0" smtClean="0">
                <a:solidFill>
                  <a:srgbClr val="000000"/>
                </a:solidFill>
              </a:rPr>
              <a:t>inconsistencies for harmonization</a:t>
            </a:r>
            <a:endParaRPr lang="en-US" sz="3600" dirty="0" smtClean="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65350"/>
            <a:ext cx="8229600" cy="31908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NHA treats all donor funding into one basket called “Rest of the World” while NASA/UNGASS requires distinction for each donor funding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z="800" dirty="0" smtClean="0">
              <a:solidFill>
                <a:srgbClr val="0000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NHA had a non-health addendum, but not comprehensively addressed (insufficient to fill UNGASS matrix) – e.g. no data on income generating activities</a:t>
            </a:r>
            <a:endParaRPr lang="en-US" dirty="0" smtClean="0">
              <a:solidFill>
                <a:srgbClr val="0000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z="2000" dirty="0" smtClean="0">
              <a:solidFill>
                <a:srgbClr val="003300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470400" y="6064250"/>
            <a:ext cx="291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>
                <a:solidFill>
                  <a:srgbClr val="000000"/>
                </a:solidFill>
                <a:latin typeface="Arial Narrow" pitchFamily="34" charset="0"/>
              </a:rPr>
              <a:t>Rwandan Experience</a:t>
            </a:r>
            <a:endParaRPr lang="en-US" b="1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434975"/>
            <a:ext cx="637222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z="3600" smtClean="0"/>
              <a:t>Current gaps and </a:t>
            </a:r>
            <a:br>
              <a:rPr lang="en-GB" sz="3600" smtClean="0"/>
            </a:br>
            <a:r>
              <a:rPr lang="en-GB" sz="3600" smtClean="0"/>
              <a:t>inconsistencies for harmonization</a:t>
            </a:r>
            <a:br>
              <a:rPr lang="en-GB" sz="3600" smtClean="0"/>
            </a:br>
            <a:r>
              <a:rPr lang="en-GB" sz="3600" smtClean="0"/>
              <a:t>con’t</a:t>
            </a:r>
            <a:endParaRPr lang="en-US" sz="360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" y="2035175"/>
            <a:ext cx="8577263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GB" dirty="0" smtClean="0">
                <a:solidFill>
                  <a:srgbClr val="000000"/>
                </a:solidFill>
              </a:rPr>
              <a:t>With a small team of consultants and resources NASA exercise was only able to identify declared expenditure by funding agents and not to </a:t>
            </a:r>
            <a:r>
              <a:rPr lang="en-US" dirty="0" smtClean="0">
                <a:solidFill>
                  <a:srgbClr val="000000"/>
                </a:solidFill>
              </a:rPr>
              <a:t>track funding flows down to the implementers to avoid double counting – NHA could do that (the team was bigger and with more resources)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z="800" dirty="0" smtClean="0">
              <a:solidFill>
                <a:srgbClr val="0000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Expenditure for condoms distribution under NASA is totally attributed to HIV, while NHA makes a distinction with family planning (need to include data from the RH sub-account as well)</a:t>
            </a: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z="2000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</a:pPr>
            <a:endParaRPr lang="en-US" sz="2000" dirty="0" smtClean="0">
              <a:solidFill>
                <a:srgbClr val="003300"/>
              </a:solidFill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470400" y="6064250"/>
            <a:ext cx="291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>
                <a:solidFill>
                  <a:srgbClr val="000000"/>
                </a:solidFill>
                <a:latin typeface="Arial Narrow" pitchFamily="34" charset="0"/>
              </a:rPr>
              <a:t>Rwandan Experience</a:t>
            </a:r>
            <a:endParaRPr lang="en-US" b="1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638175"/>
            <a:ext cx="6372225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en-GB" sz="3600" dirty="0" smtClean="0">
                <a:solidFill>
                  <a:srgbClr val="000000"/>
                </a:solidFill>
              </a:rPr>
              <a:t>Current gaps and </a:t>
            </a:r>
            <a:br>
              <a:rPr lang="en-GB" sz="3600" dirty="0" smtClean="0">
                <a:solidFill>
                  <a:srgbClr val="000000"/>
                </a:solidFill>
              </a:rPr>
            </a:br>
            <a:r>
              <a:rPr lang="en-GB" sz="3600" dirty="0" smtClean="0">
                <a:solidFill>
                  <a:srgbClr val="000000"/>
                </a:solidFill>
              </a:rPr>
              <a:t>inconsistencies for harmonization</a:t>
            </a:r>
            <a:br>
              <a:rPr lang="en-GB" sz="3600" dirty="0" smtClean="0">
                <a:solidFill>
                  <a:srgbClr val="000000"/>
                </a:solidFill>
              </a:rPr>
            </a:br>
            <a:r>
              <a:rPr lang="en-GB" sz="3600" dirty="0" err="1" smtClean="0">
                <a:solidFill>
                  <a:srgbClr val="000000"/>
                </a:solidFill>
              </a:rPr>
              <a:t>con’t</a:t>
            </a:r>
            <a:endParaRPr lang="en-US" sz="3600" dirty="0" smtClean="0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663" y="2994025"/>
            <a:ext cx="8505825" cy="228917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1" eaLnBrk="1" hangingPunct="1"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GB" sz="3600" dirty="0" smtClean="0">
                <a:solidFill>
                  <a:srgbClr val="003300"/>
                </a:solidFill>
              </a:rPr>
              <a:t>	</a:t>
            </a:r>
            <a:r>
              <a:rPr lang="en-GB" sz="3600" dirty="0" smtClean="0">
                <a:solidFill>
                  <a:srgbClr val="000000"/>
                </a:solidFill>
              </a:rPr>
              <a:t>It is very difficult for NACC with a small NASA team to collect data </a:t>
            </a:r>
            <a:r>
              <a:rPr lang="en-US" sz="3600" dirty="0" smtClean="0">
                <a:solidFill>
                  <a:srgbClr val="000000"/>
                </a:solidFill>
              </a:rPr>
              <a:t>country wide. </a:t>
            </a:r>
            <a:r>
              <a:rPr lang="en-US" sz="3200" dirty="0" smtClean="0">
                <a:solidFill>
                  <a:srgbClr val="000000"/>
                </a:solidFill>
              </a:rPr>
              <a:t>e.g. </a:t>
            </a:r>
            <a:r>
              <a:rPr lang="en-GB" sz="3200" dirty="0" smtClean="0">
                <a:solidFill>
                  <a:srgbClr val="000000"/>
                </a:solidFill>
              </a:rPr>
              <a:t>from </a:t>
            </a:r>
            <a:r>
              <a:rPr lang="en-US" sz="3200" dirty="0" smtClean="0">
                <a:solidFill>
                  <a:srgbClr val="000000"/>
                </a:solidFill>
              </a:rPr>
              <a:t>private sector and for out-of pocket expenditure</a:t>
            </a:r>
          </a:p>
          <a:p>
            <a:pPr eaLnBrk="1" hangingPunct="1">
              <a:buClr>
                <a:schemeClr val="tx2"/>
              </a:buClr>
              <a:buFontTx/>
              <a:buChar char="•"/>
              <a:defRPr/>
            </a:pPr>
            <a:endParaRPr lang="en-US" sz="3200" dirty="0" smtClean="0">
              <a:solidFill>
                <a:srgbClr val="003300"/>
              </a:solidFill>
            </a:endParaRPr>
          </a:p>
          <a:p>
            <a:pPr eaLnBrk="1" hangingPunct="1">
              <a:buClr>
                <a:schemeClr val="tx2"/>
              </a:buClr>
              <a:buFontTx/>
              <a:buChar char="•"/>
              <a:defRPr/>
            </a:pPr>
            <a:endParaRPr lang="en-US" sz="3200" dirty="0" smtClean="0">
              <a:solidFill>
                <a:srgbClr val="003300"/>
              </a:solidFill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470400" y="6064250"/>
            <a:ext cx="2917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>
                <a:solidFill>
                  <a:srgbClr val="000000"/>
                </a:solidFill>
                <a:latin typeface="Arial Narrow" pitchFamily="34" charset="0"/>
              </a:rPr>
              <a:t>Rwandan Experience</a:t>
            </a:r>
            <a:endParaRPr lang="en-US" b="1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0075" y="117475"/>
            <a:ext cx="8226425" cy="15668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Recommendations</a:t>
            </a:r>
            <a:br>
              <a:rPr lang="en-US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At international level </a:t>
            </a:r>
            <a:br>
              <a:rPr lang="en-US" sz="2800" dirty="0" smtClean="0">
                <a:solidFill>
                  <a:srgbClr val="000000"/>
                </a:solidFill>
              </a:rPr>
            </a:br>
            <a:r>
              <a:rPr lang="en-US" sz="2800" dirty="0" smtClean="0">
                <a:solidFill>
                  <a:srgbClr val="000000"/>
                </a:solidFill>
              </a:rPr>
              <a:t>(UNAIDS, WHO, and USAID)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4825" y="1082675"/>
            <a:ext cx="8362950" cy="4114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Clr>
                <a:srgbClr val="000000"/>
              </a:buClr>
              <a:buSzPct val="105000"/>
              <a:buFont typeface="Wingdings" pitchFamily="2" charset="2"/>
              <a:buNone/>
              <a:defRPr/>
            </a:pPr>
            <a:endParaRPr lang="en-US" sz="32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Refine (disaggregate) categories of expenditure for NHA to allow a better “crosswalk” with NASA (for UNGASS table) 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  <a:ea typeface="+mn-ea"/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For NHA, maintain distinction across donors (who finance what for each category) in order to allow UNGASS reporting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  <a:ea typeface="+mn-ea"/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Better one complete exercise from the beginning than two parallel ones with “last minute” harmonization</a:t>
            </a: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sz="800" dirty="0" smtClean="0">
              <a:solidFill>
                <a:srgbClr val="000000"/>
              </a:solidFill>
              <a:ea typeface="+mn-ea"/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r>
              <a:rPr lang="en-GB" sz="2800" dirty="0" smtClean="0">
                <a:solidFill>
                  <a:srgbClr val="000000"/>
                </a:solidFill>
                <a:ea typeface="+mn-ea"/>
              </a:rPr>
              <a:t>Keep all stakeholders at country level informed </a:t>
            </a:r>
            <a:endParaRPr lang="en-US" sz="2800" dirty="0" smtClean="0">
              <a:solidFill>
                <a:srgbClr val="000000"/>
              </a:solidFill>
              <a:ea typeface="+mn-ea"/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dirty="0" smtClean="0">
              <a:solidFill>
                <a:srgbClr val="003300"/>
              </a:solidFill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dirty="0" smtClean="0">
              <a:solidFill>
                <a:srgbClr val="003300"/>
              </a:solidFill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GB" dirty="0" smtClean="0">
              <a:solidFill>
                <a:srgbClr val="003300"/>
              </a:solidFill>
            </a:endParaRPr>
          </a:p>
          <a:p>
            <a:pPr lvl="1" eaLnBrk="1" hangingPunct="1">
              <a:buClr>
                <a:srgbClr val="000000"/>
              </a:buClr>
              <a:buSzPct val="105000"/>
              <a:buFontTx/>
              <a:buChar char="•"/>
              <a:defRPr/>
            </a:pPr>
            <a:endParaRPr lang="en-US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99_HS2020_Presentation3_Fin">
  <a:themeElements>
    <a:clrScheme name="699_HS2020_Presentation3_Fin 11">
      <a:dk1>
        <a:srgbClr val="00267F"/>
      </a:dk1>
      <a:lt1>
        <a:srgbClr val="FFFFFF"/>
      </a:lt1>
      <a:dk2>
        <a:srgbClr val="002740"/>
      </a:dk2>
      <a:lt2>
        <a:srgbClr val="000066"/>
      </a:lt2>
      <a:accent1>
        <a:srgbClr val="D7FFC3"/>
      </a:accent1>
      <a:accent2>
        <a:srgbClr val="81A8FF"/>
      </a:accent2>
      <a:accent3>
        <a:srgbClr val="FFFFFF"/>
      </a:accent3>
      <a:accent4>
        <a:srgbClr val="001F6C"/>
      </a:accent4>
      <a:accent5>
        <a:srgbClr val="E8FFDE"/>
      </a:accent5>
      <a:accent6>
        <a:srgbClr val="7498E7"/>
      </a:accent6>
      <a:hlink>
        <a:srgbClr val="FFD1B7"/>
      </a:hlink>
      <a:folHlink>
        <a:srgbClr val="77797C"/>
      </a:folHlink>
    </a:clrScheme>
    <a:fontScheme name="699_HS2020_Presentation3_Fin">
      <a:majorFont>
        <a:latin typeface="Arial Narrow"/>
        <a:ea typeface=""/>
        <a:cs typeface="Times New Roman"/>
      </a:majorFont>
      <a:minorFont>
        <a:latin typeface="Arial Narrow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defRPr>
        </a:defPPr>
      </a:lstStyle>
    </a:lnDef>
  </a:objectDefaults>
  <a:extraClrSchemeLst>
    <a:extraClrScheme>
      <a:clrScheme name="699_HS2020_Presentation3_Fin 1">
        <a:dk1>
          <a:srgbClr val="FF9900"/>
        </a:dk1>
        <a:lt1>
          <a:srgbClr val="FFFFCC"/>
        </a:lt1>
        <a:dk2>
          <a:srgbClr val="000000"/>
        </a:dk2>
        <a:lt2>
          <a:srgbClr val="FFCC00"/>
        </a:lt2>
        <a:accent1>
          <a:srgbClr val="6B6253"/>
        </a:accent1>
        <a:accent2>
          <a:srgbClr val="72543E"/>
        </a:accent2>
        <a:accent3>
          <a:srgbClr val="AAAAAA"/>
        </a:accent3>
        <a:accent4>
          <a:srgbClr val="DADAAE"/>
        </a:accent4>
        <a:accent5>
          <a:srgbClr val="BAB7B3"/>
        </a:accent5>
        <a:accent6>
          <a:srgbClr val="674B37"/>
        </a:accent6>
        <a:hlink>
          <a:srgbClr val="DA988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99_HS2020_Presentation3_Fin 2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F5EBC1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9F3DD"/>
        </a:accent5>
        <a:accent6>
          <a:srgbClr val="E7B900"/>
        </a:accent6>
        <a:hlink>
          <a:srgbClr val="D4876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3">
        <a:dk1>
          <a:srgbClr val="000000"/>
        </a:dk1>
        <a:lt1>
          <a:srgbClr val="FFFFFF"/>
        </a:lt1>
        <a:dk2>
          <a:srgbClr val="000000"/>
        </a:dk2>
        <a:lt2>
          <a:srgbClr val="292929"/>
        </a:lt2>
        <a:accent1>
          <a:srgbClr val="EAEAEA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878787"/>
        </a:accent6>
        <a:hlink>
          <a:srgbClr val="5F5F5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4">
        <a:dk1>
          <a:srgbClr val="000000"/>
        </a:dk1>
        <a:lt1>
          <a:srgbClr val="FFFFFF"/>
        </a:lt1>
        <a:dk2>
          <a:srgbClr val="000000"/>
        </a:dk2>
        <a:lt2>
          <a:srgbClr val="006600"/>
        </a:lt2>
        <a:accent1>
          <a:srgbClr val="D8EBB3"/>
        </a:accent1>
        <a:accent2>
          <a:srgbClr val="CCCC00"/>
        </a:accent2>
        <a:accent3>
          <a:srgbClr val="FFFFFF"/>
        </a:accent3>
        <a:accent4>
          <a:srgbClr val="000000"/>
        </a:accent4>
        <a:accent5>
          <a:srgbClr val="E9F3D6"/>
        </a:accent5>
        <a:accent6>
          <a:srgbClr val="B9B900"/>
        </a:accent6>
        <a:hlink>
          <a:srgbClr val="FFBE7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5">
        <a:dk1>
          <a:srgbClr val="000000"/>
        </a:dk1>
        <a:lt1>
          <a:srgbClr val="E5D3B3"/>
        </a:lt1>
        <a:dk2>
          <a:srgbClr val="800000"/>
        </a:dk2>
        <a:lt2>
          <a:srgbClr val="009900"/>
        </a:lt2>
        <a:accent1>
          <a:srgbClr val="D5B095"/>
        </a:accent1>
        <a:accent2>
          <a:srgbClr val="E28666"/>
        </a:accent2>
        <a:accent3>
          <a:srgbClr val="F0E6D6"/>
        </a:accent3>
        <a:accent4>
          <a:srgbClr val="000000"/>
        </a:accent4>
        <a:accent5>
          <a:srgbClr val="E7D4C8"/>
        </a:accent5>
        <a:accent6>
          <a:srgbClr val="CD795C"/>
        </a:accent6>
        <a:hlink>
          <a:srgbClr val="B75735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6">
        <a:dk1>
          <a:srgbClr val="99CC00"/>
        </a:dk1>
        <a:lt1>
          <a:srgbClr val="FFFFFF"/>
        </a:lt1>
        <a:dk2>
          <a:srgbClr val="51399D"/>
        </a:dk2>
        <a:lt2>
          <a:srgbClr val="FFFFCC"/>
        </a:lt2>
        <a:accent1>
          <a:srgbClr val="877CAA"/>
        </a:accent1>
        <a:accent2>
          <a:srgbClr val="000058"/>
        </a:accent2>
        <a:accent3>
          <a:srgbClr val="B3AECC"/>
        </a:accent3>
        <a:accent4>
          <a:srgbClr val="DADADA"/>
        </a:accent4>
        <a:accent5>
          <a:srgbClr val="C3BFD2"/>
        </a:accent5>
        <a:accent6>
          <a:srgbClr val="00004F"/>
        </a:accent6>
        <a:hlink>
          <a:srgbClr val="FFCC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99_HS2020_Presentation3_Fin 7">
        <a:dk1>
          <a:srgbClr val="00267F"/>
        </a:dk1>
        <a:lt1>
          <a:srgbClr val="FFFFFF"/>
        </a:lt1>
        <a:dk2>
          <a:srgbClr val="002740"/>
        </a:dk2>
        <a:lt2>
          <a:srgbClr val="000066"/>
        </a:lt2>
        <a:accent1>
          <a:srgbClr val="F1B075"/>
        </a:accent1>
        <a:accent2>
          <a:srgbClr val="81A8FF"/>
        </a:accent2>
        <a:accent3>
          <a:srgbClr val="FFFFFF"/>
        </a:accent3>
        <a:accent4>
          <a:srgbClr val="001F6C"/>
        </a:accent4>
        <a:accent5>
          <a:srgbClr val="F7D4BD"/>
        </a:accent5>
        <a:accent6>
          <a:srgbClr val="7498E7"/>
        </a:accent6>
        <a:hlink>
          <a:srgbClr val="FF782D"/>
        </a:hlink>
        <a:folHlink>
          <a:srgbClr val="0076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8">
        <a:dk1>
          <a:srgbClr val="00267F"/>
        </a:dk1>
        <a:lt1>
          <a:srgbClr val="FFFFFF"/>
        </a:lt1>
        <a:dk2>
          <a:srgbClr val="002740"/>
        </a:dk2>
        <a:lt2>
          <a:srgbClr val="000066"/>
        </a:lt2>
        <a:accent1>
          <a:srgbClr val="F1B075"/>
        </a:accent1>
        <a:accent2>
          <a:srgbClr val="99B9FF"/>
        </a:accent2>
        <a:accent3>
          <a:srgbClr val="FFFFFF"/>
        </a:accent3>
        <a:accent4>
          <a:srgbClr val="001F6C"/>
        </a:accent4>
        <a:accent5>
          <a:srgbClr val="F7D4BD"/>
        </a:accent5>
        <a:accent6>
          <a:srgbClr val="8AA7E7"/>
        </a:accent6>
        <a:hlink>
          <a:srgbClr val="FF782D"/>
        </a:hlink>
        <a:folHlink>
          <a:srgbClr val="0076B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9">
        <a:dk1>
          <a:srgbClr val="00267F"/>
        </a:dk1>
        <a:lt1>
          <a:srgbClr val="FFFFFF"/>
        </a:lt1>
        <a:dk2>
          <a:srgbClr val="002740"/>
        </a:dk2>
        <a:lt2>
          <a:srgbClr val="000066"/>
        </a:lt2>
        <a:accent1>
          <a:srgbClr val="F1B075"/>
        </a:accent1>
        <a:accent2>
          <a:srgbClr val="99B9FF"/>
        </a:accent2>
        <a:accent3>
          <a:srgbClr val="FFFFFF"/>
        </a:accent3>
        <a:accent4>
          <a:srgbClr val="001F6C"/>
        </a:accent4>
        <a:accent5>
          <a:srgbClr val="F7D4BD"/>
        </a:accent5>
        <a:accent6>
          <a:srgbClr val="8AA7E7"/>
        </a:accent6>
        <a:hlink>
          <a:srgbClr val="FF782D"/>
        </a:hlink>
        <a:folHlink>
          <a:srgbClr val="006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10">
        <a:dk1>
          <a:srgbClr val="00267F"/>
        </a:dk1>
        <a:lt1>
          <a:srgbClr val="FFFFFF"/>
        </a:lt1>
        <a:dk2>
          <a:srgbClr val="002740"/>
        </a:dk2>
        <a:lt2>
          <a:srgbClr val="000066"/>
        </a:lt2>
        <a:accent1>
          <a:srgbClr val="D7FFC3"/>
        </a:accent1>
        <a:accent2>
          <a:srgbClr val="81A8FF"/>
        </a:accent2>
        <a:accent3>
          <a:srgbClr val="FFFFFF"/>
        </a:accent3>
        <a:accent4>
          <a:srgbClr val="001F6C"/>
        </a:accent4>
        <a:accent5>
          <a:srgbClr val="E8FFDE"/>
        </a:accent5>
        <a:accent6>
          <a:srgbClr val="7498E7"/>
        </a:accent6>
        <a:hlink>
          <a:srgbClr val="FFD1B7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99_HS2020_Presentation3_Fin 11">
        <a:dk1>
          <a:srgbClr val="00267F"/>
        </a:dk1>
        <a:lt1>
          <a:srgbClr val="FFFFFF"/>
        </a:lt1>
        <a:dk2>
          <a:srgbClr val="002740"/>
        </a:dk2>
        <a:lt2>
          <a:srgbClr val="000066"/>
        </a:lt2>
        <a:accent1>
          <a:srgbClr val="D7FFC3"/>
        </a:accent1>
        <a:accent2>
          <a:srgbClr val="81A8FF"/>
        </a:accent2>
        <a:accent3>
          <a:srgbClr val="FFFFFF"/>
        </a:accent3>
        <a:accent4>
          <a:srgbClr val="001F6C"/>
        </a:accent4>
        <a:accent5>
          <a:srgbClr val="E8FFDE"/>
        </a:accent5>
        <a:accent6>
          <a:srgbClr val="7498E7"/>
        </a:accent6>
        <a:hlink>
          <a:srgbClr val="FFD1B7"/>
        </a:hlink>
        <a:folHlink>
          <a:srgbClr val="77797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1862</TotalTime>
  <Words>1708</Words>
  <Application>Microsoft PowerPoint</Application>
  <PresentationFormat>On-screen Show (4:3)</PresentationFormat>
  <Paragraphs>174</Paragraphs>
  <Slides>16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699_HS2020_Presentation3_Fin</vt:lpstr>
      <vt:lpstr>Chart</vt:lpstr>
      <vt:lpstr>Linking NHA and NASA A country perspective - Rwanda</vt:lpstr>
      <vt:lpstr>NASA and NHA</vt:lpstr>
      <vt:lpstr>NASA and NHA  </vt:lpstr>
      <vt:lpstr>NHA-NASA crosswalk  </vt:lpstr>
      <vt:lpstr>Rwanda experience:  Both NHA (for health and non-health) and NASA were carried out in 2007 </vt:lpstr>
      <vt:lpstr>Current gaps and  inconsistencies for harmonization</vt:lpstr>
      <vt:lpstr>Current gaps and  inconsistencies for harmonization con’t</vt:lpstr>
      <vt:lpstr>Current gaps and  inconsistencies for harmonization con’t</vt:lpstr>
      <vt:lpstr>Recommendations At international level  (UNAIDS, WHO, and USAID)</vt:lpstr>
      <vt:lpstr>Recommendations cont’  At country level </vt:lpstr>
      <vt:lpstr>Lessons learned:  AIDS money is a catalyst for             improvements in all sectors. </vt:lpstr>
      <vt:lpstr>Slide 12</vt:lpstr>
      <vt:lpstr>Financing Sources: Where do HIV/AIDS monies come from?</vt:lpstr>
      <vt:lpstr>Slide 14</vt:lpstr>
      <vt:lpstr>Providers: Where do PLHIV spend their money?</vt:lpstr>
      <vt:lpstr>Slide 16</vt:lpstr>
    </vt:vector>
  </TitlesOfParts>
  <Company>Abt Associates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the National Health Accounts Framework to track malaria expenditures</dc:title>
  <dc:creator>Abt</dc:creator>
  <cp:lastModifiedBy>Itete KARAGIRE</cp:lastModifiedBy>
  <cp:revision>88</cp:revision>
  <cp:lastPrinted>1601-01-01T00:00:00Z</cp:lastPrinted>
  <dcterms:created xsi:type="dcterms:W3CDTF">2007-04-09T04:19:46Z</dcterms:created>
  <dcterms:modified xsi:type="dcterms:W3CDTF">2008-08-02T04:48:17Z</dcterms:modified>
</cp:coreProperties>
</file>