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Default Extension="bin" ContentType="application/vnd.openxmlformats-officedocument.oleObject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7"/>
  </p:notesMasterIdLst>
  <p:handoutMasterIdLst>
    <p:handoutMasterId r:id="rId18"/>
  </p:handoutMasterIdLst>
  <p:sldIdLst>
    <p:sldId id="256" r:id="rId2"/>
    <p:sldId id="290" r:id="rId3"/>
    <p:sldId id="273" r:id="rId4"/>
    <p:sldId id="272" r:id="rId5"/>
    <p:sldId id="287" r:id="rId6"/>
    <p:sldId id="279" r:id="rId7"/>
    <p:sldId id="278" r:id="rId8"/>
    <p:sldId id="289" r:id="rId9"/>
    <p:sldId id="281" r:id="rId10"/>
    <p:sldId id="288" r:id="rId11"/>
    <p:sldId id="292" r:id="rId12"/>
    <p:sldId id="282" r:id="rId13"/>
    <p:sldId id="284" r:id="rId14"/>
    <p:sldId id="286" r:id="rId15"/>
    <p:sldId id="285" r:id="rId16"/>
  </p:sldIdLst>
  <p:sldSz cx="9144000" cy="6858000" type="screen4x3"/>
  <p:notesSz cx="6794500" cy="9918700"/>
  <p:defaultTextStyle>
    <a:defPPr>
      <a:defRPr lang="fr-FR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2283" autoAdjust="0"/>
    <p:restoredTop sz="87000" autoAdjust="0"/>
  </p:normalViewPr>
  <p:slideViewPr>
    <p:cSldViewPr>
      <p:cViewPr varScale="1">
        <p:scale>
          <a:sx n="68" d="100"/>
          <a:sy n="68" d="100"/>
        </p:scale>
        <p:origin x="-135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4813" cy="4953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48100" y="0"/>
            <a:ext cx="2944813" cy="4953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2A2CD12-BFFF-415E-9813-F2DABD023C67}" type="datetimeFigureOut">
              <a:rPr lang="fr-FR"/>
              <a:pPr>
                <a:defRPr/>
              </a:pPr>
              <a:t>01/08/2008</a:t>
            </a:fld>
            <a:endParaRPr lang="fr-FR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1813"/>
            <a:ext cx="2944813" cy="4953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48100" y="9421813"/>
            <a:ext cx="2944813" cy="4953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0607352F-0225-4003-B41E-89A011157740}" type="slidenum">
              <a:rPr lang="fr-FR"/>
              <a:pPr>
                <a:defRPr/>
              </a:pPr>
              <a:t>‹#›</a:t>
            </a:fld>
            <a:endParaRPr lang="fr-FR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4813" cy="4953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48100" y="0"/>
            <a:ext cx="2944813" cy="4953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7DF573AD-A8C5-45F1-A8FF-298D0DA16936}" type="datetimeFigureOut">
              <a:rPr lang="fr-FR"/>
              <a:pPr>
                <a:defRPr/>
              </a:pPr>
              <a:t>01/08/2008</a:t>
            </a:fld>
            <a:endParaRPr lang="fr-FR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59350" cy="37195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fr-FR" noProof="0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450" y="4711700"/>
            <a:ext cx="5435600" cy="44624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fr-FR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1813"/>
            <a:ext cx="2944813" cy="4953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48100" y="9421813"/>
            <a:ext cx="2944813" cy="4953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65BB0111-3ED0-48FB-A957-EE8CA2B75560}" type="slidenum">
              <a:rPr lang="fr-FR"/>
              <a:pPr>
                <a:defRPr/>
              </a:pPr>
              <a:t>‹#›</a:t>
            </a:fld>
            <a:endParaRPr lang="fr-FR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253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fr-FR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94DD815-4018-4E70-B83C-504C1AF23698}" type="slidenum">
              <a:rPr lang="fr-FR" smtClean="0"/>
              <a:pPr>
                <a:defRPr/>
              </a:pPr>
              <a:t>1</a:t>
            </a:fld>
            <a:endParaRPr lang="fr-FR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174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fr-FR" smtClean="0"/>
          </a:p>
        </p:txBody>
      </p:sp>
      <p:sp>
        <p:nvSpPr>
          <p:cNvPr id="29700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CDE7516-8CEE-4885-B0AC-7A31EAC3DDB1}" type="slidenum">
              <a:rPr lang="fr-FR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12</a:t>
            </a:fld>
            <a:endParaRPr lang="fr-FR" dirty="0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277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fr-FR" smtClean="0"/>
          </a:p>
        </p:txBody>
      </p:sp>
      <p:sp>
        <p:nvSpPr>
          <p:cNvPr id="30724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733AAFC-89CF-48B4-AD5E-00DA76E39FED}" type="slidenum">
              <a:rPr lang="fr-FR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13</a:t>
            </a:fld>
            <a:endParaRPr lang="fr-FR" dirty="0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379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fr-FR" smtClean="0"/>
          </a:p>
        </p:txBody>
      </p:sp>
      <p:sp>
        <p:nvSpPr>
          <p:cNvPr id="31748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1DF40D4-FCA5-4EDE-A578-5877C6F85AE7}" type="slidenum">
              <a:rPr lang="fr-FR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14</a:t>
            </a:fld>
            <a:endParaRPr lang="fr-FR" dirty="0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fr-FR" dirty="0" smtClean="0"/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b="1" i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21508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51E8D4E-54C8-4831-AF22-A287E811601F}" type="slidenum">
              <a:rPr lang="fr-FR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</a:t>
            </a:fld>
            <a:endParaRPr lang="fr-FR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fr-FR" dirty="0" smtClean="0"/>
          </a:p>
          <a:p>
            <a:pPr eaLnBrk="1" hangingPunct="1">
              <a:spcBef>
                <a:spcPct val="0"/>
              </a:spcBef>
              <a:defRPr/>
            </a:pPr>
            <a:endParaRPr lang="fr-FR" b="1" dirty="0" smtClean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" charset="0"/>
              <a:cs typeface="Arial" charset="0"/>
            </a:endParaRPr>
          </a:p>
        </p:txBody>
      </p:sp>
      <p:sp>
        <p:nvSpPr>
          <p:cNvPr id="22532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D653E9F-AC1A-4806-90D2-1B55636B1D7D}" type="slidenum">
              <a:rPr lang="fr-FR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</a:t>
            </a:fld>
            <a:endParaRPr lang="fr-FR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spcBef>
                <a:spcPct val="0"/>
              </a:spcBef>
              <a:defRPr/>
            </a:pPr>
            <a:endParaRPr lang="fr-FR" b="1" dirty="0" smtClean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" charset="0"/>
              <a:cs typeface="Arial" charset="0"/>
            </a:endParaRPr>
          </a:p>
          <a:p>
            <a:pPr eaLnBrk="1" hangingPunct="1">
              <a:spcBef>
                <a:spcPct val="0"/>
              </a:spcBef>
              <a:defRPr/>
            </a:pPr>
            <a:endParaRPr lang="fr-FR" b="1" dirty="0" smtClean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" charset="0"/>
              <a:cs typeface="Arial" charset="0"/>
            </a:endParaRPr>
          </a:p>
        </p:txBody>
      </p:sp>
      <p:sp>
        <p:nvSpPr>
          <p:cNvPr id="23556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67BA43A-6832-44BA-92D1-AB1C2FD68EF3}" type="slidenum">
              <a:rPr lang="fr-FR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5</a:t>
            </a:fld>
            <a:endParaRPr lang="fr-FR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 lnSpcReduction="20000"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fr-FR" sz="18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24580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772417E-CFBA-4DDC-B232-8C042538A1E3}" type="slidenum">
              <a:rPr lang="fr-FR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6</a:t>
            </a:fld>
            <a:endParaRPr lang="fr-FR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 lnSpcReduction="10000"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fr-FR" dirty="0"/>
          </a:p>
        </p:txBody>
      </p:sp>
      <p:sp>
        <p:nvSpPr>
          <p:cNvPr id="25604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BB0B70C-902C-4A48-B906-2215C6144E0A}" type="slidenum">
              <a:rPr lang="fr-FR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7</a:t>
            </a:fld>
            <a:endParaRPr lang="fr-FR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fr-FR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26628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954BFAF-030B-449E-B8F3-1E30155C397C}" type="slidenum">
              <a:rPr lang="fr-FR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9</a:t>
            </a:fld>
            <a:endParaRPr lang="fr-FR" dirty="0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fr-FR" dirty="0"/>
          </a:p>
        </p:txBody>
      </p:sp>
      <p:sp>
        <p:nvSpPr>
          <p:cNvPr id="27652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CE35842-69C5-4C18-B529-BBB12928264F}" type="slidenum">
              <a:rPr lang="fr-FR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10</a:t>
            </a:fld>
            <a:endParaRPr lang="fr-FR" dirty="0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endParaRPr lang="fr-FR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endParaRPr lang="fr-FR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fr-FR" dirty="0"/>
          </a:p>
        </p:txBody>
      </p:sp>
      <p:sp>
        <p:nvSpPr>
          <p:cNvPr id="28676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E096000-C8C2-4027-B137-80BEACCB2A95}" type="slidenum">
              <a:rPr lang="fr-FR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11</a:t>
            </a:fld>
            <a:endParaRPr lang="fr-FR" dirty="0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 useBgFill="1">
        <p:nvSpPr>
          <p:cNvPr id="5" name="Rounded Rectangle 4"/>
          <p:cNvSpPr/>
          <p:nvPr/>
        </p:nvSpPr>
        <p:spPr>
          <a:xfrm>
            <a:off x="65088" y="69850"/>
            <a:ext cx="9013825" cy="6691313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63500" y="1449388"/>
            <a:ext cx="9020175" cy="1527175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63500" y="1397000"/>
            <a:ext cx="9020175" cy="12065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63500" y="2976563"/>
            <a:ext cx="9020175" cy="111125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1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7147F3-7BBC-482B-989E-E541B2A4A453}" type="datetime1">
              <a:rPr lang="fr-FR"/>
              <a:pPr>
                <a:defRPr/>
              </a:pPr>
              <a:t>01/08/2008</a:t>
            </a:fld>
            <a:endParaRPr lang="fr-FR" dirty="0"/>
          </a:p>
        </p:txBody>
      </p:sp>
      <p:sp>
        <p:nvSpPr>
          <p:cNvPr id="12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13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5FBE3D45-C7B2-48A2-92A2-554BD27AC832}" type="slidenum">
              <a:rPr lang="fr-FR"/>
              <a:pPr>
                <a:defRPr/>
              </a:pPr>
              <a:t>‹#›</a:t>
            </a:fld>
            <a:endParaRPr lang="fr-FR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CECD2B-D969-4D36-8C48-B881CEE3219D}" type="datetime1">
              <a:rPr lang="fr-FR"/>
              <a:pPr>
                <a:defRPr/>
              </a:pPr>
              <a:t>01/08/2008</a:t>
            </a:fld>
            <a:endParaRPr lang="fr-FR" dirty="0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7E1DF9-46A1-4BEA-98EA-973019B3B78D}" type="slidenum">
              <a:rPr lang="fr-FR"/>
              <a:pPr>
                <a:defRPr/>
              </a:pPr>
              <a:t>‹#›</a:t>
            </a:fld>
            <a:endParaRPr lang="fr-FR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5876DB-55D6-4924-B57F-FBF72AD7680E}" type="datetime1">
              <a:rPr lang="fr-FR"/>
              <a:pPr>
                <a:defRPr/>
              </a:pPr>
              <a:t>01/08/2008</a:t>
            </a:fld>
            <a:endParaRPr lang="fr-FR" dirty="0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7C525C-330C-4010-AC01-9AF5D2DD1C57}" type="slidenum">
              <a:rPr lang="fr-FR"/>
              <a:pPr>
                <a:defRPr/>
              </a:pPr>
              <a:t>‹#›</a:t>
            </a:fld>
            <a:endParaRPr lang="fr-FR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3F0408-4301-4B44-A374-432F5D6B1909}" type="datetime1">
              <a:rPr lang="fr-FR"/>
              <a:pPr>
                <a:defRPr/>
              </a:pPr>
              <a:t>01/08/2008</a:t>
            </a:fld>
            <a:endParaRPr lang="fr-FR" dirty="0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08314B-5516-4AB0-8CC5-75B569F0419D}" type="slidenum">
              <a:rPr lang="fr-FR"/>
              <a:pPr>
                <a:defRPr/>
              </a:pPr>
              <a:t>‹#›</a:t>
            </a:fld>
            <a:endParaRPr lang="fr-FR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 useBgFill="1">
        <p:nvSpPr>
          <p:cNvPr id="5" name="Rounded Rectangle 4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 flipV="1">
            <a:off x="69850" y="2376488"/>
            <a:ext cx="9013825" cy="92075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69850" y="2341563"/>
            <a:ext cx="9013825" cy="46037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68263" y="2468563"/>
            <a:ext cx="9015412" cy="4603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/>
          <a:lstStyle>
            <a:lvl1pPr algn="l">
              <a:buNone/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0C3638-55F8-473E-92A3-CD42D1263C42}" type="datetime1">
              <a:rPr lang="fr-FR"/>
              <a:pPr>
                <a:defRPr/>
              </a:pPr>
              <a:t>01/08/2008</a:t>
            </a:fld>
            <a:endParaRPr lang="fr-FR" dirty="0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46050" y="6208713"/>
            <a:ext cx="4572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034C851-CD63-44A7-BAFC-206543C17FED}" type="slidenum">
              <a:rPr lang="fr-FR"/>
              <a:pPr>
                <a:defRPr/>
              </a:pPr>
              <a:t>‹#›</a:t>
            </a:fld>
            <a:endParaRPr lang="fr-FR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F2CA27-3E01-4C2C-A9AA-07C06B8936E6}" type="datetime1">
              <a:rPr lang="fr-FR"/>
              <a:pPr>
                <a:defRPr/>
              </a:pPr>
              <a:t>01/08/2008</a:t>
            </a:fld>
            <a:endParaRPr lang="fr-FR" dirty="0"/>
          </a:p>
        </p:txBody>
      </p:sp>
      <p:sp>
        <p:nvSpPr>
          <p:cNvPr id="6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AB68E3-FDDE-45C5-9D85-8AF11E02F533}" type="slidenum">
              <a:rPr lang="fr-FR"/>
              <a:pPr>
                <a:defRPr/>
              </a:pPr>
              <a:t>‹#›</a:t>
            </a:fld>
            <a:endParaRPr lang="fr-FR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anchor="b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anchor="b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Content Placeholder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3" name="Content Placeholder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3AD913-1E72-4642-B91D-4C4478BE2BC4}" type="datetime1">
              <a:rPr lang="fr-FR"/>
              <a:pPr>
                <a:defRPr/>
              </a:pPr>
              <a:t>01/08/2008</a:t>
            </a:fld>
            <a:endParaRPr lang="fr-FR" dirty="0"/>
          </a:p>
        </p:txBody>
      </p:sp>
      <p:sp>
        <p:nvSpPr>
          <p:cNvPr id="8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9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04F8D3-9999-4A85-A299-5F4B8281C247}" type="slidenum">
              <a:rPr lang="fr-FR"/>
              <a:pPr>
                <a:defRPr/>
              </a:pPr>
              <a:t>‹#›</a:t>
            </a:fld>
            <a:endParaRPr lang="fr-FR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1F9B84-C508-474B-9BBA-C8871615967C}" type="datetime1">
              <a:rPr lang="fr-FR"/>
              <a:pPr>
                <a:defRPr/>
              </a:pPr>
              <a:t>01/08/2008</a:t>
            </a:fld>
            <a:endParaRPr lang="fr-FR" dirty="0"/>
          </a:p>
        </p:txBody>
      </p:sp>
      <p:sp>
        <p:nvSpPr>
          <p:cNvPr id="4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975946-6694-4C02-9DD0-4AF90704E74A}" type="slidenum">
              <a:rPr lang="fr-FR"/>
              <a:pPr>
                <a:defRPr/>
              </a:pPr>
              <a:t>‹#›</a:t>
            </a:fld>
            <a:endParaRPr lang="fr-FR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A94082-4DCA-4B91-8AE6-07E2476882E9}" type="datetime1">
              <a:rPr lang="fr-FR"/>
              <a:pPr>
                <a:defRPr/>
              </a:pPr>
              <a:t>01/08/2008</a:t>
            </a:fld>
            <a:endParaRPr lang="fr-FR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4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FB0758-35CF-4A2C-85C3-6DEB269DE108}" type="slidenum">
              <a:rPr lang="fr-FR"/>
              <a:pPr>
                <a:defRPr/>
              </a:pPr>
              <a:t>‹#›</a:t>
            </a:fld>
            <a:endParaRPr lang="fr-FR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 useBgFill="1">
        <p:nvSpPr>
          <p:cNvPr id="6" name="Rounded Rectangle 5"/>
          <p:cNvSpPr/>
          <p:nvPr/>
        </p:nvSpPr>
        <p:spPr>
          <a:xfrm>
            <a:off x="63500" y="69850"/>
            <a:ext cx="9013825" cy="6692900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/>
          <a:lstStyle>
            <a:lvl1pPr algn="l">
              <a:buNone/>
              <a:defRPr sz="40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968ADF-F134-4337-9D52-8BDC1551F05C}" type="datetime1">
              <a:rPr lang="fr-FR"/>
              <a:pPr>
                <a:defRPr/>
              </a:pPr>
              <a:t>01/08/2008</a:t>
            </a:fld>
            <a:endParaRPr lang="fr-FR" dirty="0"/>
          </a:p>
        </p:txBody>
      </p:sp>
      <p:sp>
        <p:nvSpPr>
          <p:cNvPr id="8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9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7D14F4-9932-4B7B-8BF5-3C5637EADA0B}" type="slidenum">
              <a:rPr lang="fr-FR"/>
              <a:pPr>
                <a:defRPr/>
              </a:pPr>
              <a:t>‹#›</a:t>
            </a:fld>
            <a:endParaRPr lang="fr-FR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 flipV="1">
            <a:off x="68263" y="4683125"/>
            <a:ext cx="9007475" cy="92075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68263" y="4649788"/>
            <a:ext cx="9007475" cy="46037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68263" y="4773613"/>
            <a:ext cx="9007475" cy="47625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en-US" noProof="0" dirty="0" smtClean="0"/>
              <a:t>Click icon to add picture</a:t>
            </a:r>
            <a:endParaRPr lang="en-US" noProof="0" dirty="0"/>
          </a:p>
        </p:txBody>
      </p:sp>
      <p:sp>
        <p:nvSpPr>
          <p:cNvPr id="8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91FB6B-B4D4-441A-87DB-FFBF1DA6E7BD}" type="datetime1">
              <a:rPr lang="fr-FR"/>
              <a:pPr>
                <a:defRPr/>
              </a:pPr>
              <a:t>01/08/2008</a:t>
            </a:fld>
            <a:endParaRPr lang="fr-FR" dirty="0"/>
          </a:p>
        </p:txBody>
      </p:sp>
      <p:sp>
        <p:nvSpPr>
          <p:cNvPr id="9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10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46050" y="6208713"/>
            <a:ext cx="4572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E343ABD-220D-47A7-83B3-292A1334C931}" type="slidenum">
              <a:rPr lang="fr-FR"/>
              <a:pPr>
                <a:defRPr/>
              </a:pPr>
              <a:t>‹#›</a:t>
            </a:fld>
            <a:endParaRPr lang="fr-FR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 useBgFill="1">
        <p:nvSpPr>
          <p:cNvPr id="8" name="Rounded Rectangle 7"/>
          <p:cNvSpPr/>
          <p:nvPr/>
        </p:nvSpPr>
        <p:spPr>
          <a:xfrm>
            <a:off x="63500" y="69850"/>
            <a:ext cx="9013825" cy="6692900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052" name="Title Placeholder 21"/>
          <p:cNvSpPr>
            <a:spLocks noGrp="1"/>
          </p:cNvSpPr>
          <p:nvPr>
            <p:ph type="title"/>
          </p:nvPr>
        </p:nvSpPr>
        <p:spPr bwMode="auto">
          <a:xfrm>
            <a:off x="914400" y="274638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9144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53" name="Text Placeholder 12"/>
          <p:cNvSpPr>
            <a:spLocks noGrp="1"/>
          </p:cNvSpPr>
          <p:nvPr>
            <p:ph type="body" idx="1"/>
          </p:nvPr>
        </p:nvSpPr>
        <p:spPr bwMode="auto">
          <a:xfrm>
            <a:off x="914400" y="1447800"/>
            <a:ext cx="7772400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400">
                <a:solidFill>
                  <a:schemeClr val="tx2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B7B98DE0-DBCA-4FC2-B651-D784E01C78BC}" type="datetime1">
              <a:rPr lang="fr-FR"/>
              <a:pPr>
                <a:defRPr/>
              </a:pPr>
              <a:t>01/08/2008</a:t>
            </a:fld>
            <a:endParaRPr lang="fr-FR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fontAlgn="auto" latinLnBrk="0" hangingPunct="1">
              <a:spcBef>
                <a:spcPts val="0"/>
              </a:spcBef>
              <a:spcAft>
                <a:spcPts val="0"/>
              </a:spcAft>
              <a:defRPr kumimoji="0" sz="1400">
                <a:solidFill>
                  <a:schemeClr val="tx2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146050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fld id="{B4B5F82E-A8FC-45EC-BC8E-41F9323C2977}" type="slidenum">
              <a:rPr lang="fr-FR"/>
              <a:pPr>
                <a:defRPr/>
              </a:pPr>
              <a:t>‹#›</a:t>
            </a:fld>
            <a:endParaRPr lang="fr-FR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3" r:id="rId1"/>
    <p:sldLayoutId id="2147483736" r:id="rId2"/>
    <p:sldLayoutId id="2147483744" r:id="rId3"/>
    <p:sldLayoutId id="2147483737" r:id="rId4"/>
    <p:sldLayoutId id="2147483738" r:id="rId5"/>
    <p:sldLayoutId id="2147483739" r:id="rId6"/>
    <p:sldLayoutId id="2147483740" r:id="rId7"/>
    <p:sldLayoutId id="2147483745" r:id="rId8"/>
    <p:sldLayoutId id="2147483746" r:id="rId9"/>
    <p:sldLayoutId id="2147483741" r:id="rId10"/>
    <p:sldLayoutId id="2147483742" r:id="rId11"/>
  </p:sldLayoutIdLst>
  <p:hf sldNum="0"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Franklin Gothic Book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Franklin Gothic Book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Franklin Gothic Book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Franklin Gothic Book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Franklin Gothic Book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Franklin Gothic Book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Franklin Gothic Book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Franklin Gothic Book" pitchFamily="34" charset="0"/>
        </a:defRPr>
      </a:lvl9pPr>
    </p:titleStyle>
    <p:bodyStyle>
      <a:lvl1pPr marL="273050" indent="-273050" algn="l" rtl="0" eaLnBrk="0" fontAlgn="base" hangingPunct="0">
        <a:spcBef>
          <a:spcPts val="575"/>
        </a:spcBef>
        <a:spcAft>
          <a:spcPct val="0"/>
        </a:spcAft>
        <a:buClr>
          <a:schemeClr val="accent1"/>
        </a:buClr>
        <a:buSzPct val="85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7688" indent="-228600" algn="l" rtl="0" eaLnBrk="0" fontAlgn="base" hangingPunct="0">
        <a:spcBef>
          <a:spcPts val="375"/>
        </a:spcBef>
        <a:spcAft>
          <a:spcPct val="0"/>
        </a:spcAft>
        <a:buClr>
          <a:schemeClr val="accent2"/>
        </a:buClr>
        <a:buSzPct val="85000"/>
        <a:buFont typeface="Wingdings 2" pitchFamily="18" charset="2"/>
        <a:buChar char="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325" indent="-228600" algn="l" rtl="0" eaLnBrk="0" fontAlgn="base" hangingPunct="0">
        <a:spcBef>
          <a:spcPts val="375"/>
        </a:spcBef>
        <a:spcAft>
          <a:spcPct val="0"/>
        </a:spcAft>
        <a:buClr>
          <a:srgbClr val="E6B1AB"/>
        </a:buClr>
        <a:buSzPct val="8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6963" indent="-228600" algn="l" rtl="0" eaLnBrk="0" fontAlgn="base" hangingPunct="0">
        <a:spcBef>
          <a:spcPts val="375"/>
        </a:spcBef>
        <a:spcAft>
          <a:spcPct val="0"/>
        </a:spcAft>
        <a:buClr>
          <a:srgbClr val="A28E6A"/>
        </a:buClr>
        <a:buSzPct val="80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0" fontAlgn="base" hangingPunct="0">
        <a:spcBef>
          <a:spcPts val="375"/>
        </a:spcBef>
        <a:spcAft>
          <a:spcPct val="0"/>
        </a:spcAft>
        <a:buClr>
          <a:srgbClr val="A28E6A"/>
        </a:buClr>
        <a:buChar char="o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5" Type="http://schemas.openxmlformats.org/officeDocument/2006/relationships/oleObject" Target="../embeddings/oleObject1.bin"/><Relationship Id="rId4" Type="http://schemas.openxmlformats.org/officeDocument/2006/relationships/image" Target="../media/image3.wmf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14282" y="3357562"/>
            <a:ext cx="6400800" cy="1600200"/>
          </a:xfrm>
          <a:noFill/>
          <a:ln>
            <a:solidFill>
              <a:schemeClr val="tx1"/>
            </a:solidFill>
          </a:ln>
        </p:spPr>
        <p:txBody>
          <a:bodyPr>
            <a:noAutofit/>
          </a:bodyPr>
          <a:lstStyle/>
          <a:p>
            <a:pPr eaLnBrk="1" fontAlgn="auto" hangingPunct="1">
              <a:spcBef>
                <a:spcPts val="580"/>
              </a:spcBef>
              <a:spcAft>
                <a:spcPts val="0"/>
              </a:spcAft>
              <a:buFont typeface="Wingdings 2"/>
              <a:buNone/>
              <a:defRPr/>
            </a:pPr>
            <a:r>
              <a:rPr lang="fr-FR" sz="2000" b="1" i="1" dirty="0" smtClean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Itete KARAGIRE, </a:t>
            </a:r>
          </a:p>
          <a:p>
            <a:pPr eaLnBrk="1" fontAlgn="auto" hangingPunct="1">
              <a:spcBef>
                <a:spcPts val="580"/>
              </a:spcBef>
              <a:spcAft>
                <a:spcPts val="0"/>
              </a:spcAft>
              <a:buFont typeface="Wingdings 2"/>
              <a:buNone/>
              <a:defRPr/>
            </a:pPr>
            <a:r>
              <a:rPr lang="fr-FR" sz="2000" b="1" i="1" dirty="0" smtClean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Data </a:t>
            </a:r>
            <a:r>
              <a:rPr lang="fr-FR" sz="2000" b="1" i="1" dirty="0" err="1" smtClean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Analyst</a:t>
            </a:r>
            <a:endParaRPr lang="fr-FR" sz="2000" b="1" i="1" dirty="0" smtClean="0">
              <a:ln w="1905"/>
              <a:solidFill>
                <a:schemeClr val="tx1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eaLnBrk="1" fontAlgn="auto" hangingPunct="1">
              <a:spcBef>
                <a:spcPts val="580"/>
              </a:spcBef>
              <a:spcAft>
                <a:spcPts val="0"/>
              </a:spcAft>
              <a:buFont typeface="Wingdings 2"/>
              <a:buNone/>
              <a:defRPr/>
            </a:pPr>
            <a:r>
              <a:rPr lang="fr-FR" sz="2000" b="1" i="1" dirty="0" smtClean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National AIDS Control Commission, Rwanda.</a:t>
            </a:r>
            <a:r>
              <a:rPr lang="fr-FR" sz="2000" b="1" dirty="0" smtClean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/>
            </a:r>
            <a:br>
              <a:rPr lang="fr-FR" sz="2000" b="1" dirty="0" smtClean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endParaRPr lang="fr-FR" sz="2000" b="1" dirty="0">
              <a:ln w="1905"/>
              <a:solidFill>
                <a:schemeClr val="tx1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28596" y="1500174"/>
            <a:ext cx="8229600" cy="1618657"/>
          </a:xfrm>
        </p:spPr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sz="2800" b="1" spc="200" smtClean="0">
                <a:ln w="29210">
                  <a:solidFill>
                    <a:schemeClr val="accent3">
                      <a:tint val="10000"/>
                    </a:schemeClr>
                  </a:solidFill>
                </a:ln>
                <a:solidFill>
                  <a:schemeClr val="accent3">
                    <a:satMod val="200000"/>
                    <a:alpha val="50000"/>
                  </a:schemeClr>
                </a:solidFill>
                <a:effectLst>
                  <a:innerShdw blurRad="50800" dist="50800" dir="8100000">
                    <a:srgbClr val="7D7D7D">
                      <a:alpha val="73000"/>
                    </a:srgbClr>
                  </a:innerShdw>
                </a:effectLst>
              </a:rPr>
              <a:t/>
            </a:r>
            <a:br>
              <a:rPr sz="2800" b="1" spc="200" smtClean="0">
                <a:ln w="29210">
                  <a:solidFill>
                    <a:schemeClr val="accent3">
                      <a:tint val="10000"/>
                    </a:schemeClr>
                  </a:solidFill>
                </a:ln>
                <a:solidFill>
                  <a:schemeClr val="accent3">
                    <a:satMod val="200000"/>
                    <a:alpha val="50000"/>
                  </a:schemeClr>
                </a:solidFill>
                <a:effectLst>
                  <a:innerShdw blurRad="50800" dist="50800" dir="8100000">
                    <a:srgbClr val="7D7D7D">
                      <a:alpha val="73000"/>
                    </a:srgbClr>
                  </a:innerShdw>
                </a:effectLst>
              </a:rPr>
            </a:br>
            <a:r>
              <a:rPr sz="2800" b="1" spc="200" smtClean="0">
                <a:ln w="29210">
                  <a:solidFill>
                    <a:schemeClr val="accent3">
                      <a:tint val="10000"/>
                    </a:schemeClr>
                  </a:solidFill>
                </a:ln>
                <a:solidFill>
                  <a:schemeClr val="accent3">
                    <a:satMod val="200000"/>
                    <a:alpha val="50000"/>
                  </a:schemeClr>
                </a:solidFill>
                <a:effectLst>
                  <a:innerShdw blurRad="50800" dist="50800" dir="8100000">
                    <a:srgbClr val="7D7D7D">
                      <a:alpha val="73000"/>
                    </a:srgbClr>
                  </a:innerShdw>
                </a:effectLst>
              </a:rPr>
              <a:t/>
            </a:r>
            <a:br>
              <a:rPr sz="2800" b="1" spc="200" smtClean="0">
                <a:ln w="29210">
                  <a:solidFill>
                    <a:schemeClr val="accent3">
                      <a:tint val="10000"/>
                    </a:schemeClr>
                  </a:solidFill>
                </a:ln>
                <a:solidFill>
                  <a:schemeClr val="accent3">
                    <a:satMod val="200000"/>
                    <a:alpha val="50000"/>
                  </a:schemeClr>
                </a:solidFill>
                <a:effectLst>
                  <a:innerShdw blurRad="50800" dist="50800" dir="8100000">
                    <a:srgbClr val="7D7D7D">
                      <a:alpha val="73000"/>
                    </a:srgbClr>
                  </a:innerShdw>
                </a:effectLst>
              </a:rPr>
            </a:br>
            <a:r>
              <a:rPr sz="2800" b="1" spc="200" smtClean="0">
                <a:ln w="29210">
                  <a:solidFill>
                    <a:schemeClr val="accent3">
                      <a:tint val="10000"/>
                    </a:schemeClr>
                  </a:solidFill>
                </a:ln>
                <a:solidFill>
                  <a:schemeClr val="accent3">
                    <a:satMod val="200000"/>
                    <a:alpha val="50000"/>
                  </a:schemeClr>
                </a:solidFill>
                <a:effectLst>
                  <a:innerShdw blurRad="50800" dist="50800" dir="8100000">
                    <a:srgbClr val="7D7D7D">
                      <a:alpha val="73000"/>
                    </a:srgbClr>
                  </a:innerShdw>
                </a:effectLst>
              </a:rPr>
              <a:t>How to Make the Global HIV Response Sustainable</a:t>
            </a:r>
            <a:br>
              <a:rPr sz="2800" b="1" spc="200" smtClean="0">
                <a:ln w="29210">
                  <a:solidFill>
                    <a:schemeClr val="accent3">
                      <a:tint val="10000"/>
                    </a:schemeClr>
                  </a:solidFill>
                </a:ln>
                <a:solidFill>
                  <a:schemeClr val="accent3">
                    <a:satMod val="200000"/>
                    <a:alpha val="50000"/>
                  </a:schemeClr>
                </a:solidFill>
                <a:effectLst>
                  <a:innerShdw blurRad="50800" dist="50800" dir="8100000">
                    <a:srgbClr val="7D7D7D">
                      <a:alpha val="73000"/>
                    </a:srgbClr>
                  </a:innerShdw>
                </a:effectLst>
              </a:rPr>
            </a:br>
            <a:r>
              <a:rPr lang="es-HN" sz="2800" b="1" dirty="0" smtClean="0"/>
              <a:t>Cuernavaca, Morelos, México</a:t>
            </a:r>
            <a:br>
              <a:rPr lang="es-HN" sz="2800" b="1" dirty="0" smtClean="0"/>
            </a:br>
            <a:r>
              <a:rPr lang="fr-FR" sz="2800" dirty="0" smtClean="0"/>
              <a:t/>
            </a:r>
            <a:br>
              <a:rPr lang="fr-FR" sz="2800" dirty="0" smtClean="0"/>
            </a:br>
            <a:endParaRPr lang="fr-FR" sz="2800" b="1" spc="200" dirty="0">
              <a:ln w="29210">
                <a:solidFill>
                  <a:schemeClr val="accent3">
                    <a:tint val="10000"/>
                  </a:schemeClr>
                </a:solidFill>
              </a:ln>
              <a:solidFill>
                <a:schemeClr val="accent3">
                  <a:satMod val="200000"/>
                  <a:alpha val="50000"/>
                </a:schemeClr>
              </a:solidFill>
              <a:effectLst>
                <a:innerShdw blurRad="50800" dist="50800" dir="8100000">
                  <a:srgbClr val="7D7D7D">
                    <a:alpha val="73000"/>
                  </a:srgbClr>
                </a:innerShdw>
              </a:effectLst>
            </a:endParaRPr>
          </a:p>
        </p:txBody>
      </p:sp>
      <p:pic>
        <p:nvPicPr>
          <p:cNvPr id="1029" name="Picture 88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4313" y="214313"/>
            <a:ext cx="733425" cy="971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026" name="Object 85"/>
          <p:cNvGraphicFramePr>
            <a:graphicFrameLocks noChangeAspect="1"/>
          </p:cNvGraphicFramePr>
          <p:nvPr/>
        </p:nvGraphicFramePr>
        <p:xfrm>
          <a:off x="7643813" y="285750"/>
          <a:ext cx="1281112" cy="928688"/>
        </p:xfrm>
        <a:graphic>
          <a:graphicData uri="http://schemas.openxmlformats.org/presentationml/2006/ole">
            <p:oleObj spid="_x0000_s1026" r:id="rId5" imgW="1295238" imgH="1247619" progId="">
              <p:embed/>
            </p:oleObj>
          </a:graphicData>
        </a:graphic>
      </p:graphicFrame>
      <p:sp>
        <p:nvSpPr>
          <p:cNvPr id="8" name="Subtitle 2"/>
          <p:cNvSpPr txBox="1">
            <a:spLocks/>
          </p:cNvSpPr>
          <p:nvPr/>
        </p:nvSpPr>
        <p:spPr>
          <a:xfrm>
            <a:off x="2500298" y="5072074"/>
            <a:ext cx="6400800" cy="1600200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>
            <a:normAutofit fontScale="92500" lnSpcReduction="10000"/>
          </a:bodyPr>
          <a:lstStyle/>
          <a:p>
            <a:pPr algn="ctr" fontAlgn="auto">
              <a:spcBef>
                <a:spcPts val="58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Wingdings 2"/>
              <a:buNone/>
              <a:defRPr/>
            </a:pPr>
            <a:r>
              <a:rPr lang="fr-FR" sz="2200" b="1" i="1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  <a:cs typeface="+mn-cs"/>
              </a:rPr>
              <a:t>Dr </a:t>
            </a:r>
            <a:r>
              <a:rPr lang="fr-FR" sz="2200" b="1" i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  <a:cs typeface="+mn-cs"/>
              </a:rPr>
              <a:t>Agnès </a:t>
            </a:r>
            <a:r>
              <a:rPr lang="fr-FR" sz="2200" b="1" i="1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  <a:cs typeface="+mn-cs"/>
              </a:rPr>
              <a:t>BINAGWAHO</a:t>
            </a:r>
          </a:p>
          <a:p>
            <a:pPr algn="ctr" fontAlgn="auto">
              <a:spcBef>
                <a:spcPts val="58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Wingdings 2"/>
              <a:buNone/>
              <a:defRPr/>
            </a:pPr>
            <a:r>
              <a:rPr lang="en-US" sz="2200" b="1" i="1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  <a:cs typeface="+mn-cs"/>
              </a:rPr>
              <a:t>Executive</a:t>
            </a:r>
            <a:r>
              <a:rPr lang="fr-FR" sz="2200" b="1" i="1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  <a:cs typeface="+mn-cs"/>
              </a:rPr>
              <a:t> </a:t>
            </a:r>
            <a:r>
              <a:rPr lang="fr-FR" sz="2200" b="1" i="1" dirty="0" err="1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  <a:cs typeface="+mn-cs"/>
              </a:rPr>
              <a:t>Secretary</a:t>
            </a:r>
            <a:endParaRPr lang="fr-FR" sz="2200" b="1" i="1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+mn-lt"/>
              <a:cs typeface="+mn-cs"/>
            </a:endParaRPr>
          </a:p>
          <a:p>
            <a:pPr algn="ctr" fontAlgn="auto">
              <a:spcBef>
                <a:spcPts val="58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Wingdings 2"/>
              <a:buNone/>
              <a:defRPr/>
            </a:pPr>
            <a:r>
              <a:rPr lang="fr-FR" sz="2200" b="1" i="1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  <a:cs typeface="+mn-cs"/>
              </a:rPr>
              <a:t>National AIDS Control Commission, Rwanda.</a:t>
            </a:r>
            <a:r>
              <a:rPr lang="fr-FR" sz="2200" b="1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  <a:cs typeface="+mn-cs"/>
              </a:rPr>
              <a:t/>
            </a:r>
            <a:br>
              <a:rPr lang="fr-FR" sz="2200" b="1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  <a:cs typeface="+mn-cs"/>
              </a:rPr>
            </a:br>
            <a:endParaRPr lang="fr-FR" sz="3200" b="1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+mn-lt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571472" y="1571612"/>
            <a:ext cx="8215370" cy="4714908"/>
          </a:xfrm>
        </p:spPr>
        <p:txBody>
          <a:bodyPr>
            <a:noAutofit/>
          </a:bodyPr>
          <a:lstStyle/>
          <a:p>
            <a:pPr marL="514350" indent="-514350" eaLnBrk="1" fontAlgn="auto" hangingPunct="1">
              <a:spcBef>
                <a:spcPct val="0"/>
              </a:spcBef>
              <a:spcAft>
                <a:spcPts val="0"/>
              </a:spcAft>
              <a:buFont typeface="Wingdings 2"/>
              <a:buNone/>
              <a:defRPr/>
            </a:pPr>
            <a:r>
              <a:rPr lang="fr-FR" sz="2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	</a:t>
            </a:r>
          </a:p>
          <a:p>
            <a:pPr marL="514350" indent="-514350" eaLnBrk="1" fontAlgn="auto" hangingPunct="1">
              <a:spcBef>
                <a:spcPct val="0"/>
              </a:spcBef>
              <a:spcAft>
                <a:spcPts val="0"/>
              </a:spcAft>
              <a:buFont typeface="Wingdings 2" pitchFamily="18" charset="2"/>
              <a:buNone/>
              <a:defRPr/>
            </a:pPr>
            <a:r>
              <a:rPr lang="en-US" sz="2400" b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3. 	</a:t>
            </a:r>
            <a:r>
              <a:rPr lang="en-US" sz="2300" b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Acknowledge its epidemic</a:t>
            </a:r>
          </a:p>
          <a:p>
            <a:pPr marL="788670" lvl="1" indent="-514350" eaLnBrk="1" fontAlgn="auto" hangingPunct="1">
              <a:spcBef>
                <a:spcPct val="0"/>
              </a:spcBef>
              <a:spcAft>
                <a:spcPts val="0"/>
              </a:spcAft>
              <a:buClr>
                <a:srgbClr val="FFFF00"/>
              </a:buClr>
              <a:buFont typeface="Wingdings 2"/>
              <a:buNone/>
              <a:defRPr/>
            </a:pPr>
            <a:endParaRPr lang="en-US" sz="1800" b="1" dirty="0" smtClean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marL="1063307" lvl="2" indent="-514350" eaLnBrk="1" fontAlgn="auto" hangingPunct="1">
              <a:spcBef>
                <a:spcPct val="0"/>
              </a:spcBef>
              <a:spcAft>
                <a:spcPts val="0"/>
              </a:spcAft>
              <a:buClrTx/>
              <a:buFont typeface="Wingdings 2"/>
              <a:buChar char=""/>
              <a:defRPr/>
            </a:pPr>
            <a:r>
              <a:rPr lang="en-US" sz="2400" b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Prevention</a:t>
            </a:r>
            <a:endParaRPr lang="en-US" sz="1400" b="1" dirty="0" smtClean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marL="788670" lvl="1" indent="-514350" eaLnBrk="1" fontAlgn="auto" hangingPunct="1">
              <a:spcBef>
                <a:spcPct val="0"/>
              </a:spcBef>
              <a:spcAft>
                <a:spcPts val="0"/>
              </a:spcAft>
              <a:buClrTx/>
              <a:buFont typeface="Wingdings 2"/>
              <a:buNone/>
              <a:defRPr/>
            </a:pPr>
            <a:r>
              <a:rPr lang="en-US" sz="1800" b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	the driving forces not to take international data</a:t>
            </a:r>
          </a:p>
          <a:p>
            <a:pPr marL="1063307" lvl="2" indent="-514350" eaLnBrk="1" fontAlgn="auto" hangingPunct="1">
              <a:spcBef>
                <a:spcPct val="0"/>
              </a:spcBef>
              <a:spcAft>
                <a:spcPts val="0"/>
              </a:spcAft>
              <a:buClrTx/>
              <a:buFont typeface="Wingdings 2"/>
              <a:buChar char=""/>
              <a:defRPr/>
            </a:pPr>
            <a:r>
              <a:rPr lang="en-US" sz="2400" b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Treatment</a:t>
            </a:r>
            <a:r>
              <a:rPr lang="en-US" sz="1400" b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</a:p>
          <a:p>
            <a:pPr marL="788670" lvl="1" indent="-514350" eaLnBrk="1" fontAlgn="auto" hangingPunct="1">
              <a:spcBef>
                <a:spcPct val="0"/>
              </a:spcBef>
              <a:spcAft>
                <a:spcPts val="0"/>
              </a:spcAft>
              <a:buClr>
                <a:srgbClr val="FFFF00"/>
              </a:buClr>
              <a:buFont typeface="Wingdings 2"/>
              <a:buNone/>
              <a:defRPr/>
            </a:pPr>
            <a:r>
              <a:rPr lang="en-US" sz="1800" b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	equity based on age, gender and geographical distribution.</a:t>
            </a:r>
          </a:p>
          <a:p>
            <a:pPr marL="788670" lvl="1" indent="-514350" eaLnBrk="1" fontAlgn="auto" hangingPunct="1">
              <a:spcBef>
                <a:spcPct val="0"/>
              </a:spcBef>
              <a:spcAft>
                <a:spcPts val="0"/>
              </a:spcAft>
              <a:buClr>
                <a:srgbClr val="FFFF00"/>
              </a:buClr>
              <a:buFont typeface="Wingdings 2"/>
              <a:buNone/>
              <a:defRPr/>
            </a:pPr>
            <a:r>
              <a:rPr lang="en-US" sz="1800" b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	</a:t>
            </a:r>
          </a:p>
          <a:p>
            <a:pPr marL="514350" indent="-514350" eaLnBrk="1" fontAlgn="auto" hangingPunct="1">
              <a:spcBef>
                <a:spcPct val="0"/>
              </a:spcBef>
              <a:spcAft>
                <a:spcPts val="0"/>
              </a:spcAft>
              <a:buFont typeface="Wingdings 2" pitchFamily="18" charset="2"/>
              <a:buNone/>
              <a:defRPr/>
            </a:pPr>
            <a:r>
              <a:rPr lang="en-US" sz="2400" b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4. 	</a:t>
            </a:r>
            <a:r>
              <a:rPr lang="en-US" sz="2300" b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Knowing the cost of  the  response and  secure the funds</a:t>
            </a:r>
          </a:p>
          <a:p>
            <a:pPr marL="514350" indent="-514350" eaLnBrk="1" fontAlgn="auto" hangingPunct="1">
              <a:spcBef>
                <a:spcPct val="0"/>
              </a:spcBef>
              <a:spcAft>
                <a:spcPts val="0"/>
              </a:spcAft>
              <a:buNone/>
              <a:defRPr/>
            </a:pPr>
            <a:endParaRPr lang="en-US" sz="20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357188" y="285750"/>
            <a:ext cx="8215312" cy="1000125"/>
          </a:xfrm>
        </p:spPr>
        <p:txBody>
          <a:bodyPr>
            <a:normAutofit fontScale="92500" lnSpcReduction="10000"/>
          </a:bodyPr>
          <a:lstStyle/>
          <a:p>
            <a:pPr marL="514350" indent="-514350" algn="ctr" eaLnBrk="1" fontAlgn="auto" hangingPunct="1">
              <a:spcBef>
                <a:spcPct val="0"/>
              </a:spcBef>
              <a:spcAft>
                <a:spcPts val="0"/>
              </a:spcAft>
              <a:buFont typeface="Wingdings 2"/>
              <a:buNone/>
              <a:defRPr/>
            </a:pPr>
            <a:r>
              <a:rPr lang="en-US" b="1" dirty="0" smtClean="0">
                <a:latin typeface="Arial Black" pitchFamily="34" charset="0"/>
              </a:rPr>
              <a:t>The national response</a:t>
            </a:r>
          </a:p>
          <a:p>
            <a:pPr marL="514350" indent="-514350" algn="ctr" eaLnBrk="1" fontAlgn="auto" hangingPunct="1">
              <a:spcBef>
                <a:spcPct val="0"/>
              </a:spcBef>
              <a:spcAft>
                <a:spcPts val="0"/>
              </a:spcAft>
              <a:buFont typeface="Wingdings 2"/>
              <a:buNone/>
              <a:defRPr/>
            </a:pPr>
            <a:r>
              <a:rPr lang="en-US" b="1" dirty="0" smtClean="0">
                <a:latin typeface="Arial Black" pitchFamily="34" charset="0"/>
              </a:rPr>
              <a:t>(</a:t>
            </a:r>
            <a:r>
              <a:rPr lang="en-US" sz="2000" b="1" dirty="0" smtClean="0">
                <a:latin typeface="Arial Black" pitchFamily="34" charset="0"/>
              </a:rPr>
              <a:t>Example of Rwanda</a:t>
            </a:r>
            <a:r>
              <a:rPr lang="en-US" b="1" dirty="0" smtClean="0">
                <a:latin typeface="Arial Black" pitchFamily="34" charset="0"/>
              </a:rPr>
              <a:t>)</a:t>
            </a:r>
          </a:p>
          <a:p>
            <a:pPr marL="514350" indent="-514350" algn="ctr" eaLnBrk="1" fontAlgn="auto" hangingPunct="1">
              <a:spcBef>
                <a:spcPct val="0"/>
              </a:spcBef>
              <a:spcAft>
                <a:spcPts val="0"/>
              </a:spcAft>
              <a:buFont typeface="Wingdings 2"/>
              <a:buNone/>
              <a:defRPr/>
            </a:pPr>
            <a:r>
              <a:rPr lang="en-US" sz="1900" b="1" dirty="0" smtClean="0">
                <a:latin typeface="Arial Black" pitchFamily="34" charset="0"/>
              </a:rPr>
              <a:t>continued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214282" y="1000108"/>
            <a:ext cx="8715436" cy="578619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b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  <a:cs typeface="+mn-cs"/>
              </a:rPr>
              <a:t>  	Government </a:t>
            </a:r>
            <a:r>
              <a:rPr lang="en-US" b="1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  <a:cs typeface="+mn-cs"/>
              </a:rPr>
              <a:t>is community-oriented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b="1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b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  <a:cs typeface="+mn-cs"/>
              </a:rPr>
              <a:t> 	Participatory </a:t>
            </a:r>
            <a:r>
              <a:rPr lang="en-US" b="1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  <a:cs typeface="+mn-cs"/>
              </a:rPr>
              <a:t>process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US" b="1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b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  <a:cs typeface="+mn-cs"/>
              </a:rPr>
              <a:t> 	Transparency</a:t>
            </a:r>
            <a:endParaRPr lang="en-US" b="1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US" b="1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b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  <a:cs typeface="+mn-cs"/>
              </a:rPr>
              <a:t> 	Fight </a:t>
            </a:r>
            <a:r>
              <a:rPr lang="en-US" b="1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  <a:cs typeface="+mn-cs"/>
              </a:rPr>
              <a:t>corruption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US" b="1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b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  <a:cs typeface="+mn-cs"/>
              </a:rPr>
              <a:t> 	Effectives </a:t>
            </a:r>
            <a:r>
              <a:rPr lang="en-US" b="1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  <a:cs typeface="+mn-cs"/>
              </a:rPr>
              <a:t>3 ones : National coordination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US" b="1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b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  <a:cs typeface="+mn-cs"/>
              </a:rPr>
              <a:t> 	GF</a:t>
            </a:r>
            <a:r>
              <a:rPr lang="en-US" b="1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  <a:cs typeface="+mn-cs"/>
              </a:rPr>
              <a:t>, PEPFAR and others around One national Plan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US" b="1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b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  <a:cs typeface="+mn-cs"/>
              </a:rPr>
              <a:t> 	One </a:t>
            </a:r>
            <a:r>
              <a:rPr lang="en-US" b="1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  <a:cs typeface="+mn-cs"/>
              </a:rPr>
              <a:t>protocol for treatment, VCT, PMTCT etc… country wide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US" b="1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b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  <a:cs typeface="+mn-cs"/>
              </a:rPr>
              <a:t> 	Geographic </a:t>
            </a:r>
            <a:r>
              <a:rPr lang="en-US" b="1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  <a:cs typeface="+mn-cs"/>
              </a:rPr>
              <a:t>coverage  for partners decided by National Institution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US" b="1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b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  <a:cs typeface="+mn-cs"/>
              </a:rPr>
              <a:t> 	National </a:t>
            </a:r>
            <a:r>
              <a:rPr lang="en-US" b="1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  <a:cs typeface="+mn-cs"/>
              </a:rPr>
              <a:t>Policy of Aid an NACC is in the monitoring </a:t>
            </a:r>
            <a:r>
              <a:rPr lang="en-US" b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  <a:cs typeface="+mn-cs"/>
              </a:rPr>
              <a:t>comity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US" b="1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b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  <a:cs typeface="+mn-cs"/>
              </a:rPr>
              <a:t> 	No </a:t>
            </a:r>
            <a:r>
              <a:rPr lang="en-US" b="1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  <a:cs typeface="+mn-cs"/>
              </a:rPr>
              <a:t>tolerance for vertical programs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8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+mn-lt"/>
              <a:cs typeface="+mn-cs"/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 bwMode="auto">
          <a:xfrm>
            <a:off x="0" y="714375"/>
            <a:ext cx="6786563" cy="357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bIns="91440" anchor="b">
            <a:normAutofit fontScale="67500" lnSpcReduction="20000"/>
          </a:bodyPr>
          <a:lstStyle/>
          <a:p>
            <a:pPr marL="514350" indent="-514350" fontAlgn="auto">
              <a:spcAft>
                <a:spcPts val="0"/>
              </a:spcAft>
              <a:defRPr/>
            </a:pPr>
            <a:endParaRPr lang="en-US" sz="2600" b="1" dirty="0">
              <a:latin typeface="Arial Black" pitchFamily="34" charset="0"/>
              <a:cs typeface="+mn-cs"/>
            </a:endParaRPr>
          </a:p>
        </p:txBody>
      </p:sp>
      <p:sp>
        <p:nvSpPr>
          <p:cNvPr id="16388" name="Content Placeholder 2"/>
          <p:cNvSpPr>
            <a:spLocks noGrp="1"/>
          </p:cNvSpPr>
          <p:nvPr>
            <p:ph idx="1"/>
          </p:nvPr>
        </p:nvSpPr>
        <p:spPr>
          <a:xfrm>
            <a:off x="357188" y="285750"/>
            <a:ext cx="8215312" cy="714358"/>
          </a:xfrm>
        </p:spPr>
        <p:txBody>
          <a:bodyPr/>
          <a:lstStyle/>
          <a:p>
            <a:pPr marL="514350" indent="-514350" algn="ctr" eaLnBrk="1" hangingPunct="1">
              <a:spcBef>
                <a:spcPct val="0"/>
              </a:spcBef>
              <a:buNone/>
            </a:pPr>
            <a:r>
              <a:rPr lang="en-US" b="1" dirty="0" smtClean="0">
                <a:latin typeface="Arial Black" pitchFamily="34" charset="0"/>
              </a:rPr>
              <a:t>The national response </a:t>
            </a:r>
          </a:p>
          <a:p>
            <a:pPr marL="514350" indent="-514350" algn="ctr" eaLnBrk="1" hangingPunct="1">
              <a:spcBef>
                <a:spcPct val="0"/>
              </a:spcBef>
              <a:buNone/>
            </a:pPr>
            <a:r>
              <a:rPr lang="en-US" sz="2000" b="1" dirty="0" smtClean="0">
                <a:latin typeface="Arial Black" pitchFamily="34" charset="0"/>
              </a:rPr>
              <a:t>(Example of Rwanda : Why does it work)</a:t>
            </a:r>
          </a:p>
          <a:p>
            <a:pPr marL="514350" indent="-514350" algn="ctr" eaLnBrk="1" hangingPunct="1">
              <a:spcBef>
                <a:spcPct val="0"/>
              </a:spcBef>
              <a:buFont typeface="Wingdings 2" pitchFamily="18" charset="2"/>
              <a:buNone/>
            </a:pPr>
            <a:endParaRPr lang="en-US" b="1" dirty="0" smtClean="0"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285720" y="1714488"/>
            <a:ext cx="8358246" cy="403187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fr-FR" sz="2000" b="1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  <a:cs typeface="+mn-cs"/>
              </a:rPr>
              <a:t> </a:t>
            </a:r>
            <a:r>
              <a:rPr lang="en-US" sz="2800" b="1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  <a:cs typeface="+mn-cs"/>
              </a:rPr>
              <a:t>Full integration in development plan</a:t>
            </a:r>
            <a:r>
              <a:rPr lang="en-US" sz="2800" b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  <a:cs typeface="+mn-cs"/>
              </a:rPr>
              <a:t>: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  <a:cs typeface="+mn-cs"/>
              </a:rPr>
              <a:t> </a:t>
            </a:r>
            <a:endParaRPr lang="en-US" sz="2800" b="1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en-US" sz="2000" b="1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  <a:cs typeface="+mn-cs"/>
              </a:rPr>
              <a:t>construction of  health infrastructure;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b="1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  <a:cs typeface="+mn-cs"/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en-US" sz="2000" b="1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  <a:cs typeface="+mn-cs"/>
              </a:rPr>
              <a:t>Human resources ;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000" b="1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en-US" sz="2000" b="1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  <a:cs typeface="+mn-cs"/>
              </a:rPr>
              <a:t>Workshops versus  formal Education;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000" b="1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en-US" sz="2000" b="1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  <a:cs typeface="+mn-cs"/>
              </a:rPr>
              <a:t>In the family planning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endParaRPr lang="en-US" sz="2000" b="1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en-US" sz="2000" b="1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  <a:cs typeface="+mn-cs"/>
              </a:rPr>
              <a:t>Multiple reporting and planning process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US" sz="20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+mn-lt"/>
              <a:cs typeface="+mn-cs"/>
            </a:endParaRPr>
          </a:p>
        </p:txBody>
      </p:sp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357158" y="285728"/>
            <a:ext cx="8215370" cy="571504"/>
          </a:xfrm>
        </p:spPr>
        <p:txBody>
          <a:bodyPr>
            <a:normAutofit/>
          </a:bodyPr>
          <a:lstStyle/>
          <a:p>
            <a:pPr marL="514350" indent="-514350" algn="ctr" eaLnBrk="1" fontAlgn="auto" hangingPunct="1">
              <a:spcBef>
                <a:spcPct val="0"/>
              </a:spcBef>
              <a:spcAft>
                <a:spcPts val="0"/>
              </a:spcAft>
              <a:buFont typeface="Wingdings 2"/>
              <a:buNone/>
              <a:defRPr/>
            </a:pPr>
            <a:r>
              <a:rPr lang="en-US" sz="2300" b="1" dirty="0" smtClean="0">
                <a:latin typeface="Arial Black" pitchFamily="34" charset="0"/>
              </a:rPr>
              <a:t>Examples of Rwanda </a:t>
            </a:r>
            <a:r>
              <a:rPr lang="en-US" sz="2300" b="1" dirty="0" smtClean="0">
                <a:latin typeface="Arial Black" pitchFamily="34" charset="0"/>
              </a:rPr>
              <a:t>: </a:t>
            </a:r>
            <a:r>
              <a:rPr lang="en-US" sz="2300" b="1" dirty="0" smtClean="0">
                <a:latin typeface="Arial Black" pitchFamily="34" charset="0"/>
              </a:rPr>
              <a:t>Challenges </a:t>
            </a:r>
            <a:endParaRPr lang="en-US" sz="2300" b="1" dirty="0" smtClean="0"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>
            <a:spLocks noGrp="1" noChangeArrowheads="1"/>
          </p:cNvSpPr>
          <p:nvPr>
            <p:ph type="title"/>
          </p:nvPr>
        </p:nvSpPr>
        <p:spPr>
          <a:xfrm>
            <a:off x="1857375" y="346075"/>
            <a:ext cx="5616575" cy="368300"/>
          </a:xfrm>
        </p:spPr>
        <p:txBody>
          <a:bodyPr bIns="45720" anchor="t"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GB" sz="2600" b="1" dirty="0" smtClean="0">
                <a:solidFill>
                  <a:schemeClr val="tx1"/>
                </a:solidFill>
                <a:latin typeface="Arial Black" pitchFamily="34" charset="0"/>
                <a:ea typeface="+mn-ea"/>
                <a:cs typeface="+mn-cs"/>
              </a:rPr>
              <a:t>Rwanda results</a:t>
            </a:r>
            <a:endParaRPr lang="en-US" sz="2600" b="1" dirty="0" smtClean="0">
              <a:solidFill>
                <a:schemeClr val="tx1"/>
              </a:solidFill>
              <a:latin typeface="Arial Black" pitchFamily="34" charset="0"/>
              <a:ea typeface="+mn-ea"/>
              <a:cs typeface="+mn-cs"/>
            </a:endParaRPr>
          </a:p>
        </p:txBody>
      </p:sp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357158" y="1285860"/>
            <a:ext cx="8153400" cy="5262979"/>
          </a:xfrm>
          <a:prstGeom prst="rect">
            <a:avLst/>
          </a:prstGeom>
          <a:noFill/>
          <a:ln w="5715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  <a:cs typeface="+mn-cs"/>
              </a:rPr>
              <a:t>Today,  Rwanda under the leadership of the government which is beyond the 3 ones apply the 3 ones for Big 3:</a:t>
            </a:r>
            <a:endParaRPr lang="en-US" sz="2000" b="1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en-US" sz="2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  <a:cs typeface="+mn-cs"/>
              </a:rPr>
              <a:t> </a:t>
            </a:r>
            <a:r>
              <a:rPr lang="en-US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  <a:cs typeface="+mn-cs"/>
              </a:rPr>
              <a:t>	</a:t>
            </a:r>
            <a:r>
              <a:rPr lang="en-US" sz="2400" b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  <a:cs typeface="+mn-cs"/>
              </a:rPr>
              <a:t>Ensure </a:t>
            </a:r>
            <a:r>
              <a:rPr lang="en-US" sz="2400" b="1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  <a:cs typeface="+mn-cs"/>
              </a:rPr>
              <a:t>that 50% of  all pregnant women benefit from </a:t>
            </a:r>
            <a:r>
              <a:rPr lang="en-US" sz="2400" b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  <a:cs typeface="+mn-cs"/>
              </a:rPr>
              <a:t> 	the </a:t>
            </a:r>
            <a:r>
              <a:rPr lang="en-US" sz="2400" b="1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  <a:cs typeface="+mn-cs"/>
              </a:rPr>
              <a:t>program of the reduction of HIV transmission </a:t>
            </a:r>
            <a:r>
              <a:rPr lang="en-US" sz="2400" b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  <a:cs typeface="+mn-cs"/>
              </a:rPr>
              <a:t> 	from </a:t>
            </a:r>
            <a:r>
              <a:rPr lang="en-US" sz="2400" b="1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  <a:cs typeface="+mn-cs"/>
              </a:rPr>
              <a:t>mother to child (PMTCT),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endParaRPr lang="en-US" sz="2400" b="1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en-US" sz="2400" b="1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  <a:cs typeface="+mn-cs"/>
              </a:rPr>
              <a:t> </a:t>
            </a:r>
            <a:r>
              <a:rPr lang="en-US" sz="2400" b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  <a:cs typeface="+mn-cs"/>
              </a:rPr>
              <a:t>	Increasing </a:t>
            </a:r>
            <a:r>
              <a:rPr lang="en-US" sz="2400" b="1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  <a:cs typeface="+mn-cs"/>
              </a:rPr>
              <a:t>access to antiretroviral treatment to over </a:t>
            </a:r>
            <a:r>
              <a:rPr lang="en-US" sz="2400" b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  <a:cs typeface="+mn-cs"/>
              </a:rPr>
              <a:t>  	70</a:t>
            </a:r>
            <a:r>
              <a:rPr lang="en-US" sz="2400" b="1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  <a:cs typeface="+mn-cs"/>
              </a:rPr>
              <a:t>%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en-US" sz="2400" b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  <a:cs typeface="+mn-cs"/>
              </a:rPr>
              <a:t> 	&gt; </a:t>
            </a:r>
            <a:r>
              <a:rPr lang="en-US" sz="2400" b="1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  <a:cs typeface="+mn-cs"/>
              </a:rPr>
              <a:t>75 % of the population having health insurance</a:t>
            </a:r>
          </a:p>
          <a:p>
            <a:pPr lvl="1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400" b="1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en-US" sz="2400" b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  <a:cs typeface="+mn-cs"/>
              </a:rPr>
              <a:t> 	Increase </a:t>
            </a:r>
            <a:r>
              <a:rPr lang="en-US" sz="2400" b="1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  <a:cs typeface="+mn-cs"/>
              </a:rPr>
              <a:t>in the last 2 years of the life expectancy to 4 </a:t>
            </a:r>
            <a:r>
              <a:rPr lang="en-US" sz="2400" b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  <a:cs typeface="+mn-cs"/>
              </a:rPr>
              <a:t>	years </a:t>
            </a:r>
            <a:endParaRPr lang="en-US" sz="2400" b="1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fr-FR" sz="2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+mn-lt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/>
          <p:cNvSpPr>
            <a:spLocks noGrp="1"/>
          </p:cNvSpPr>
          <p:nvPr>
            <p:ph type="title"/>
          </p:nvPr>
        </p:nvSpPr>
        <p:spPr>
          <a:xfrm>
            <a:off x="928662" y="285728"/>
            <a:ext cx="7772400" cy="631844"/>
          </a:xfrm>
        </p:spPr>
        <p:txBody>
          <a:bodyPr/>
          <a:lstStyle/>
          <a:p>
            <a:pPr marL="514350" indent="-514350" algn="ctr" eaLnBrk="1" fontAlgn="auto" hangingPunct="1">
              <a:spcAft>
                <a:spcPts val="0"/>
              </a:spcAft>
              <a:buClr>
                <a:schemeClr val="accent1"/>
              </a:buClr>
              <a:buSzPct val="85000"/>
              <a:defRPr/>
            </a:pPr>
            <a:r>
              <a:rPr lang="fr-FR" sz="2300" b="1" dirty="0" smtClean="0">
                <a:solidFill>
                  <a:schemeClr val="tx1"/>
                </a:solidFill>
                <a:latin typeface="Arial Black" pitchFamily="34" charset="0"/>
                <a:ea typeface="+mn-ea"/>
                <a:cs typeface="+mn-cs"/>
              </a:rPr>
              <a:t>Conclusions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714348" y="1142984"/>
            <a:ext cx="7943880" cy="5410200"/>
          </a:xfrm>
        </p:spPr>
        <p:txBody>
          <a:bodyPr>
            <a:normAutofit/>
          </a:bodyPr>
          <a:lstStyle/>
          <a:p>
            <a:pPr marL="274320" indent="-274320" eaLnBrk="1" fontAlgn="auto" hangingPunct="1">
              <a:spcBef>
                <a:spcPts val="580"/>
              </a:spcBef>
              <a:spcAft>
                <a:spcPts val="0"/>
              </a:spcAft>
              <a:buFont typeface="Wingdings 2"/>
              <a:buChar char=""/>
              <a:defRPr/>
            </a:pPr>
            <a:endParaRPr lang="fr-FR" sz="28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" charset="0"/>
              <a:cs typeface="Arial" charset="0"/>
            </a:endParaRPr>
          </a:p>
          <a:p>
            <a:pPr marL="274320" indent="-274320" eaLnBrk="1" fontAlgn="auto" hangingPunct="1">
              <a:spcBef>
                <a:spcPts val="580"/>
              </a:spcBef>
              <a:spcAft>
                <a:spcPts val="0"/>
              </a:spcAft>
              <a:buClrTx/>
              <a:buFont typeface="Wingdings 2"/>
              <a:buChar char=""/>
              <a:defRPr/>
            </a:pPr>
            <a:r>
              <a:rPr lang="en-US" sz="2400" b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Keep the exceptional sensitization globally</a:t>
            </a:r>
          </a:p>
          <a:p>
            <a:pPr marL="274320" indent="-274320" eaLnBrk="1" fontAlgn="auto" hangingPunct="1">
              <a:spcBef>
                <a:spcPts val="580"/>
              </a:spcBef>
              <a:spcAft>
                <a:spcPts val="0"/>
              </a:spcAft>
              <a:buClrTx/>
              <a:buFont typeface="Wingdings 2"/>
              <a:buChar char=""/>
              <a:defRPr/>
            </a:pPr>
            <a:r>
              <a:rPr lang="en-US" sz="2400" b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Integrating the national level</a:t>
            </a:r>
          </a:p>
          <a:p>
            <a:pPr marL="274320" indent="-274320" eaLnBrk="1" fontAlgn="auto" hangingPunct="1">
              <a:spcBef>
                <a:spcPts val="580"/>
              </a:spcBef>
              <a:spcAft>
                <a:spcPts val="0"/>
              </a:spcAft>
              <a:buFont typeface="Wingdings 2"/>
              <a:buNone/>
              <a:defRPr/>
            </a:pPr>
            <a:endParaRPr lang="en-US" sz="28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" charset="0"/>
              <a:cs typeface="Arial" charset="0"/>
            </a:endParaRPr>
          </a:p>
          <a:p>
            <a:pPr marL="274320" indent="-274320" eaLnBrk="1" fontAlgn="auto" hangingPunct="1">
              <a:spcBef>
                <a:spcPts val="580"/>
              </a:spcBef>
              <a:spcAft>
                <a:spcPts val="0"/>
              </a:spcAft>
              <a:buFont typeface="Wingdings 2"/>
              <a:buNone/>
              <a:defRPr/>
            </a:pPr>
            <a:r>
              <a:rPr lang="en-US" sz="2400" b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charset="0"/>
                <a:cs typeface="Arial" charset="0"/>
              </a:rPr>
              <a:t>BUT</a:t>
            </a:r>
          </a:p>
          <a:p>
            <a:pPr marL="274320" indent="-274320" eaLnBrk="1" fontAlgn="auto" hangingPunct="1">
              <a:spcBef>
                <a:spcPts val="580"/>
              </a:spcBef>
              <a:spcAft>
                <a:spcPts val="0"/>
              </a:spcAft>
              <a:buFont typeface="Wingdings 2"/>
              <a:buChar char=""/>
              <a:defRPr/>
            </a:pPr>
            <a:endParaRPr lang="en-US" sz="28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" charset="0"/>
              <a:cs typeface="Arial" charset="0"/>
            </a:endParaRPr>
          </a:p>
          <a:p>
            <a:pPr marL="274320" indent="-274320" eaLnBrk="1" fontAlgn="auto" hangingPunct="1">
              <a:spcBef>
                <a:spcPts val="580"/>
              </a:spcBef>
              <a:spcAft>
                <a:spcPts val="0"/>
              </a:spcAft>
              <a:buClrTx/>
              <a:buFont typeface="Wingdings 2"/>
              <a:buChar char=""/>
              <a:defRPr/>
            </a:pPr>
            <a:r>
              <a:rPr lang="en-US" sz="2400" b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Integrating at the global level</a:t>
            </a:r>
          </a:p>
          <a:p>
            <a:pPr marL="548640" lvl="1" eaLnBrk="1" fontAlgn="auto" hangingPunct="1">
              <a:spcBef>
                <a:spcPts val="370"/>
              </a:spcBef>
              <a:spcAft>
                <a:spcPts val="0"/>
              </a:spcAft>
              <a:buClrTx/>
              <a:buFont typeface="Wingdings" pitchFamily="2" charset="2"/>
              <a:buChar char="Ø"/>
              <a:defRPr/>
            </a:pPr>
            <a:r>
              <a:rPr lang="en-US" b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Development in the social sectors</a:t>
            </a:r>
          </a:p>
          <a:p>
            <a:pPr marL="548640" lvl="1" eaLnBrk="1" fontAlgn="auto" hangingPunct="1">
              <a:spcBef>
                <a:spcPts val="370"/>
              </a:spcBef>
              <a:spcAft>
                <a:spcPts val="0"/>
              </a:spcAft>
              <a:buClrTx/>
              <a:buFont typeface="Wingdings" pitchFamily="2" charset="2"/>
              <a:buChar char="Ø"/>
              <a:defRPr/>
            </a:pPr>
            <a:r>
              <a:rPr lang="en-US" b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Not vertical funds but budget support </a:t>
            </a:r>
          </a:p>
          <a:p>
            <a:pPr marL="548640" lvl="1" eaLnBrk="1" fontAlgn="auto" hangingPunct="1">
              <a:spcBef>
                <a:spcPts val="370"/>
              </a:spcBef>
              <a:spcAft>
                <a:spcPts val="0"/>
              </a:spcAft>
              <a:buClrTx/>
              <a:buFont typeface="Wingdings" pitchFamily="2" charset="2"/>
              <a:buChar char="Ø"/>
              <a:defRPr/>
            </a:pPr>
            <a:r>
              <a:rPr lang="en-US" b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A single national support plan  (PRSP, MTF) </a:t>
            </a:r>
          </a:p>
          <a:p>
            <a:pPr marL="548640" lvl="1" eaLnBrk="1" fontAlgn="auto" hangingPunct="1">
              <a:spcBef>
                <a:spcPts val="370"/>
              </a:spcBef>
              <a:spcAft>
                <a:spcPts val="0"/>
              </a:spcAft>
              <a:buClrTx/>
              <a:buFont typeface="Wingdings" pitchFamily="2" charset="2"/>
              <a:buChar char="Ø"/>
              <a:defRPr/>
            </a:pPr>
            <a:r>
              <a:rPr lang="en-US" b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A single national reporting system</a:t>
            </a:r>
          </a:p>
          <a:p>
            <a:pPr marL="548640" lvl="1" eaLnBrk="1" fontAlgn="auto" hangingPunct="1">
              <a:spcBef>
                <a:spcPts val="370"/>
              </a:spcBef>
              <a:spcAft>
                <a:spcPts val="0"/>
              </a:spcAft>
              <a:buFont typeface="Wingdings 2"/>
              <a:buChar char=""/>
              <a:defRPr/>
            </a:pPr>
            <a:endParaRPr lang="fr-FR" sz="22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" charset="0"/>
              <a:cs typeface="Arial" charset="0"/>
            </a:endParaRPr>
          </a:p>
          <a:p>
            <a:pPr marL="514350" indent="-514350" algn="just" eaLnBrk="1" fontAlgn="auto" hangingPunct="1">
              <a:spcBef>
                <a:spcPct val="0"/>
              </a:spcBef>
              <a:spcAft>
                <a:spcPts val="0"/>
              </a:spcAft>
              <a:buFont typeface="Wingdings 2"/>
              <a:buNone/>
              <a:defRPr/>
            </a:pPr>
            <a:endParaRPr lang="fr-FR" sz="28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" charset="0"/>
              <a:cs typeface="Arial" charset="0"/>
            </a:endParaRPr>
          </a:p>
          <a:p>
            <a:pPr marL="514350" indent="-514350" algn="just" eaLnBrk="1" fontAlgn="auto" hangingPunct="1">
              <a:spcBef>
                <a:spcPct val="0"/>
              </a:spcBef>
              <a:spcAft>
                <a:spcPts val="0"/>
              </a:spcAft>
              <a:buFont typeface="Wingdings 2"/>
              <a:buNone/>
              <a:defRPr/>
            </a:pPr>
            <a:endParaRPr lang="fr-FR" sz="28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" charset="0"/>
              <a:cs typeface="Arial" charset="0"/>
            </a:endParaRPr>
          </a:p>
          <a:p>
            <a:pPr marL="274320" indent="-274320" eaLnBrk="1" fontAlgn="auto" hangingPunct="1">
              <a:spcBef>
                <a:spcPts val="580"/>
              </a:spcBef>
              <a:spcAft>
                <a:spcPts val="0"/>
              </a:spcAft>
              <a:buFont typeface="Wingdings 2"/>
              <a:buChar char=""/>
              <a:defRPr/>
            </a:pPr>
            <a:endParaRPr lang="fr-FR" sz="24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" charset="0"/>
              <a:cs typeface="Arial" charset="0"/>
            </a:endParaRPr>
          </a:p>
          <a:p>
            <a:pPr marL="274320" indent="-274320" eaLnBrk="1" fontAlgn="auto" hangingPunct="1">
              <a:spcBef>
                <a:spcPts val="580"/>
              </a:spcBef>
              <a:spcAft>
                <a:spcPts val="0"/>
              </a:spcAft>
              <a:buFont typeface="Wingdings 2"/>
              <a:buChar char=""/>
              <a:defRPr/>
            </a:pPr>
            <a:endParaRPr lang="fr-F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642910" y="2214554"/>
            <a:ext cx="8143932" cy="3539430"/>
          </a:xfrm>
          <a:prstGeom prst="rect">
            <a:avLst/>
          </a:prstGeom>
          <a:noFill/>
          <a:ln w="57150">
            <a:noFill/>
            <a:miter lim="800000"/>
            <a:headEnd/>
            <a:tailEnd/>
          </a:ln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000" b="1" spc="50" dirty="0">
                <a:ln w="11430"/>
                <a:solidFill>
                  <a:srgbClr val="0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Tomorrow total integration and alignment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fr-FR" sz="4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n-lt"/>
              <a:cs typeface="+mn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fr-FR" sz="4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n-lt"/>
              <a:cs typeface="+mn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r-FR" sz="4000" b="1" spc="50" dirty="0" smtClean="0">
                <a:ln w="11430"/>
                <a:solidFill>
                  <a:srgbClr val="0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GRACIAS</a:t>
            </a:r>
            <a:endParaRPr lang="fr-FR" sz="4000" b="1" spc="50" dirty="0">
              <a:ln w="11430"/>
              <a:solidFill>
                <a:srgbClr val="0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fr-FR" sz="2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n-lt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 txBox="1">
            <a:spLocks noChangeArrowheads="1"/>
          </p:cNvSpPr>
          <p:nvPr/>
        </p:nvSpPr>
        <p:spPr bwMode="auto">
          <a:xfrm>
            <a:off x="395288" y="333375"/>
            <a:ext cx="8229600" cy="532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273050" indent="-273050" algn="ctr" eaLnBrk="0" hangingPunct="0">
              <a:lnSpc>
                <a:spcPct val="90000"/>
              </a:lnSpc>
              <a:spcBef>
                <a:spcPts val="575"/>
              </a:spcBef>
              <a:buClr>
                <a:schemeClr val="accent1"/>
              </a:buClr>
              <a:buSzPct val="85000"/>
              <a:defRPr/>
            </a:pPr>
            <a:endParaRPr lang="en-US" sz="2600" b="1" dirty="0">
              <a:solidFill>
                <a:srgbClr val="CC0000"/>
              </a:solidFill>
              <a:latin typeface="Arial Black" pitchFamily="34" charset="0"/>
              <a:cs typeface="+mn-cs"/>
            </a:endParaRPr>
          </a:p>
          <a:p>
            <a:pPr marL="273050" indent="-273050" algn="ctr" eaLnBrk="0" hangingPunct="0">
              <a:lnSpc>
                <a:spcPct val="90000"/>
              </a:lnSpc>
              <a:spcBef>
                <a:spcPts val="575"/>
              </a:spcBef>
              <a:buClr>
                <a:schemeClr val="accent1"/>
              </a:buClr>
              <a:buSzPct val="85000"/>
              <a:defRPr/>
            </a:pPr>
            <a:r>
              <a:rPr lang="en-US" sz="2600" b="1" dirty="0">
                <a:latin typeface="Arial Black" pitchFamily="34" charset="0"/>
                <a:cs typeface="+mn-cs"/>
              </a:rPr>
              <a:t>OVERVIEW OF PAPER/PRESENTATION</a:t>
            </a:r>
          </a:p>
          <a:p>
            <a:pPr marL="273050" indent="-273050" algn="ctr" eaLnBrk="0" hangingPunct="0">
              <a:lnSpc>
                <a:spcPct val="90000"/>
              </a:lnSpc>
              <a:spcBef>
                <a:spcPts val="575"/>
              </a:spcBef>
              <a:buClr>
                <a:schemeClr val="accent1"/>
              </a:buClr>
              <a:buSzPct val="85000"/>
              <a:defRPr/>
            </a:pPr>
            <a:endParaRPr lang="en-US" sz="2600" b="1" dirty="0">
              <a:solidFill>
                <a:schemeClr val="accent2"/>
              </a:solidFill>
              <a:latin typeface="Arial Black" pitchFamily="34" charset="0"/>
              <a:cs typeface="+mn-cs"/>
            </a:endParaRPr>
          </a:p>
          <a:p>
            <a:pPr marL="273050" indent="-273050" eaLnBrk="0" hangingPunct="0">
              <a:lnSpc>
                <a:spcPct val="90000"/>
              </a:lnSpc>
              <a:spcBef>
                <a:spcPts val="575"/>
              </a:spcBef>
              <a:buSzPct val="85000"/>
              <a:buFont typeface="Arial" pitchFamily="34" charset="0"/>
              <a:buChar char="•"/>
              <a:defRPr/>
            </a:pPr>
            <a:r>
              <a:rPr lang="en-US" sz="2200" b="1" dirty="0" smtClean="0">
                <a:latin typeface="+mn-lt"/>
                <a:cs typeface="+mn-cs"/>
              </a:rPr>
              <a:t>Background</a:t>
            </a:r>
            <a:endParaRPr lang="en-US" sz="2200" b="1" dirty="0">
              <a:latin typeface="+mn-lt"/>
              <a:cs typeface="+mn-cs"/>
            </a:endParaRPr>
          </a:p>
          <a:p>
            <a:pPr marL="273050" indent="-273050" eaLnBrk="0" hangingPunct="0">
              <a:lnSpc>
                <a:spcPct val="90000"/>
              </a:lnSpc>
              <a:spcBef>
                <a:spcPts val="575"/>
              </a:spcBef>
              <a:buClr>
                <a:schemeClr val="accent1"/>
              </a:buClr>
              <a:buSzPct val="85000"/>
              <a:defRPr/>
            </a:pPr>
            <a:endParaRPr lang="en-US" sz="2200" b="1" dirty="0">
              <a:latin typeface="+mn-lt"/>
              <a:cs typeface="+mn-cs"/>
            </a:endParaRPr>
          </a:p>
          <a:p>
            <a:pPr marL="273050" indent="-273050" eaLnBrk="0" hangingPunct="0">
              <a:lnSpc>
                <a:spcPct val="90000"/>
              </a:lnSpc>
              <a:spcBef>
                <a:spcPts val="575"/>
              </a:spcBef>
              <a:buSzPct val="85000"/>
              <a:buFont typeface="Wingdings 2" pitchFamily="18" charset="2"/>
              <a:buChar char=""/>
              <a:defRPr/>
            </a:pPr>
            <a:r>
              <a:rPr lang="en-US" sz="2200" b="1" dirty="0">
                <a:latin typeface="+mn-lt"/>
                <a:cs typeface="+mn-cs"/>
              </a:rPr>
              <a:t>Situation Today</a:t>
            </a:r>
          </a:p>
          <a:p>
            <a:pPr marL="273050" indent="-273050" eaLnBrk="0" hangingPunct="0">
              <a:lnSpc>
                <a:spcPct val="90000"/>
              </a:lnSpc>
              <a:spcBef>
                <a:spcPts val="575"/>
              </a:spcBef>
              <a:buClr>
                <a:schemeClr val="accent1"/>
              </a:buClr>
              <a:buSzPct val="85000"/>
              <a:buFont typeface="Wingdings 2" pitchFamily="18" charset="2"/>
              <a:buChar char=""/>
              <a:defRPr/>
            </a:pPr>
            <a:endParaRPr lang="en-US" sz="2200" b="1" dirty="0">
              <a:latin typeface="+mn-lt"/>
              <a:cs typeface="+mn-cs"/>
            </a:endParaRPr>
          </a:p>
          <a:p>
            <a:pPr marL="273050" indent="-273050" eaLnBrk="0" hangingPunct="0">
              <a:lnSpc>
                <a:spcPct val="90000"/>
              </a:lnSpc>
              <a:spcBef>
                <a:spcPts val="575"/>
              </a:spcBef>
              <a:buSzPct val="85000"/>
              <a:buFont typeface="Wingdings 2" pitchFamily="18" charset="2"/>
              <a:buChar char=""/>
              <a:defRPr/>
            </a:pPr>
            <a:r>
              <a:rPr lang="en-US" sz="2200" b="1" dirty="0">
                <a:latin typeface="+mn-lt"/>
                <a:cs typeface="+mn-cs"/>
              </a:rPr>
              <a:t>The  international </a:t>
            </a:r>
            <a:r>
              <a:rPr lang="en-US" sz="2200" b="1" dirty="0" smtClean="0">
                <a:latin typeface="+mn-lt"/>
                <a:cs typeface="+mn-cs"/>
              </a:rPr>
              <a:t>response</a:t>
            </a:r>
            <a:endParaRPr lang="en-US" sz="2200" b="1" dirty="0">
              <a:latin typeface="+mn-lt"/>
              <a:cs typeface="+mn-cs"/>
            </a:endParaRPr>
          </a:p>
          <a:p>
            <a:pPr marL="273050" indent="-273050" eaLnBrk="0" hangingPunct="0">
              <a:lnSpc>
                <a:spcPct val="90000"/>
              </a:lnSpc>
              <a:spcBef>
                <a:spcPts val="575"/>
              </a:spcBef>
              <a:buSzPct val="85000"/>
              <a:buFont typeface="Wingdings 2" pitchFamily="18" charset="2"/>
              <a:buChar char=""/>
              <a:defRPr/>
            </a:pPr>
            <a:endParaRPr lang="en-US" sz="2200" b="1" dirty="0">
              <a:latin typeface="+mn-lt"/>
              <a:cs typeface="+mn-cs"/>
            </a:endParaRPr>
          </a:p>
          <a:p>
            <a:pPr marL="273050" indent="-273050" eaLnBrk="0" hangingPunct="0">
              <a:lnSpc>
                <a:spcPct val="90000"/>
              </a:lnSpc>
              <a:spcBef>
                <a:spcPts val="575"/>
              </a:spcBef>
              <a:buSzPct val="85000"/>
              <a:buFont typeface="Wingdings 2" pitchFamily="18" charset="2"/>
              <a:buChar char=""/>
              <a:defRPr/>
            </a:pPr>
            <a:r>
              <a:rPr lang="en-US" sz="2200" b="1" dirty="0">
                <a:latin typeface="+mn-lt"/>
                <a:cs typeface="+mn-cs"/>
              </a:rPr>
              <a:t>Interface between international and national levels</a:t>
            </a:r>
          </a:p>
          <a:p>
            <a:pPr marL="273050" indent="-273050" eaLnBrk="0" hangingPunct="0">
              <a:lnSpc>
                <a:spcPct val="90000"/>
              </a:lnSpc>
              <a:spcBef>
                <a:spcPts val="575"/>
              </a:spcBef>
              <a:buSzPct val="85000"/>
              <a:buFont typeface="Wingdings 2" pitchFamily="18" charset="2"/>
              <a:buChar char=""/>
              <a:defRPr/>
            </a:pPr>
            <a:endParaRPr lang="en-US" sz="2200" b="1" dirty="0">
              <a:latin typeface="+mn-lt"/>
              <a:cs typeface="+mn-cs"/>
            </a:endParaRPr>
          </a:p>
          <a:p>
            <a:pPr marL="273050" indent="-273050" eaLnBrk="0" hangingPunct="0">
              <a:lnSpc>
                <a:spcPct val="90000"/>
              </a:lnSpc>
              <a:spcBef>
                <a:spcPts val="575"/>
              </a:spcBef>
              <a:buSzPct val="85000"/>
              <a:buFont typeface="Wingdings 2" pitchFamily="18" charset="2"/>
              <a:buChar char=""/>
              <a:defRPr/>
            </a:pPr>
            <a:r>
              <a:rPr lang="en-US" sz="2200" b="1" dirty="0">
                <a:latin typeface="+mn-lt"/>
                <a:cs typeface="+mn-cs"/>
              </a:rPr>
              <a:t>The  national response (Example of Rwanda)</a:t>
            </a:r>
          </a:p>
          <a:p>
            <a:pPr marL="273050" indent="-273050" eaLnBrk="0" hangingPunct="0">
              <a:lnSpc>
                <a:spcPct val="90000"/>
              </a:lnSpc>
              <a:spcBef>
                <a:spcPts val="575"/>
              </a:spcBef>
              <a:buSzPct val="85000"/>
              <a:buFont typeface="Wingdings 2" pitchFamily="18" charset="2"/>
              <a:buChar char=""/>
              <a:defRPr/>
            </a:pPr>
            <a:endParaRPr lang="en-US" sz="2200" b="1" dirty="0">
              <a:latin typeface="+mn-lt"/>
              <a:cs typeface="+mn-cs"/>
            </a:endParaRPr>
          </a:p>
          <a:p>
            <a:pPr marL="273050" indent="-273050" eaLnBrk="0" hangingPunct="0">
              <a:lnSpc>
                <a:spcPct val="90000"/>
              </a:lnSpc>
              <a:spcBef>
                <a:spcPts val="575"/>
              </a:spcBef>
              <a:buSzPct val="85000"/>
              <a:buFont typeface="Wingdings 2" pitchFamily="18" charset="2"/>
              <a:buChar char=""/>
              <a:defRPr/>
            </a:pPr>
            <a:r>
              <a:rPr lang="en-US" sz="2200" b="1" dirty="0">
                <a:latin typeface="+mn-lt"/>
                <a:cs typeface="+mn-cs"/>
              </a:rPr>
              <a:t>Conclusion</a:t>
            </a:r>
          </a:p>
          <a:p>
            <a:pPr marL="273050" indent="-273050" eaLnBrk="0" hangingPunct="0">
              <a:lnSpc>
                <a:spcPct val="90000"/>
              </a:lnSpc>
              <a:spcBef>
                <a:spcPts val="575"/>
              </a:spcBef>
              <a:buClr>
                <a:schemeClr val="accent1"/>
              </a:buClr>
              <a:buSzPct val="85000"/>
              <a:buFont typeface="Wingdings 2" pitchFamily="18" charset="2"/>
              <a:buChar char=""/>
              <a:defRPr/>
            </a:pPr>
            <a:endParaRPr lang="en-US" sz="2200" b="1" dirty="0">
              <a:latin typeface="+mn-lt"/>
              <a:cs typeface="+mn-cs"/>
            </a:endParaRPr>
          </a:p>
          <a:p>
            <a:pPr marL="273050" indent="-273050" eaLnBrk="0" hangingPunct="0">
              <a:lnSpc>
                <a:spcPct val="90000"/>
              </a:lnSpc>
              <a:spcBef>
                <a:spcPts val="575"/>
              </a:spcBef>
              <a:buClr>
                <a:schemeClr val="accent1"/>
              </a:buClr>
              <a:buSzPct val="85000"/>
              <a:buFont typeface="Wingdings 2" pitchFamily="18" charset="2"/>
              <a:buChar char=""/>
              <a:defRPr/>
            </a:pPr>
            <a:endParaRPr lang="en-US" sz="2200" b="1" dirty="0">
              <a:latin typeface="+mn-lt"/>
              <a:cs typeface="+mn-cs"/>
            </a:endParaRPr>
          </a:p>
          <a:p>
            <a:pPr marL="273050" indent="-273050" eaLnBrk="0" hangingPunct="0">
              <a:lnSpc>
                <a:spcPct val="90000"/>
              </a:lnSpc>
              <a:spcBef>
                <a:spcPts val="575"/>
              </a:spcBef>
              <a:buClr>
                <a:schemeClr val="accent1"/>
              </a:buClr>
              <a:buSzPct val="85000"/>
              <a:buFont typeface="Wingdings 2" pitchFamily="18" charset="2"/>
              <a:buChar char=""/>
              <a:defRPr/>
            </a:pPr>
            <a:endParaRPr lang="en-US" sz="2200" b="1" dirty="0">
              <a:latin typeface="+mn-lt"/>
              <a:cs typeface="+mn-cs"/>
            </a:endParaRPr>
          </a:p>
          <a:p>
            <a:pPr marL="273050" indent="-273050" eaLnBrk="0" hangingPunct="0">
              <a:lnSpc>
                <a:spcPct val="90000"/>
              </a:lnSpc>
              <a:spcBef>
                <a:spcPts val="575"/>
              </a:spcBef>
              <a:buClr>
                <a:schemeClr val="accent1"/>
              </a:buClr>
              <a:buSzPct val="85000"/>
              <a:defRPr/>
            </a:pPr>
            <a:endParaRPr lang="en-US" sz="2200" b="1" dirty="0">
              <a:latin typeface="+mn-lt"/>
              <a:cs typeface="+mn-cs"/>
            </a:endParaRPr>
          </a:p>
          <a:p>
            <a:pPr marL="273050" indent="-273050" algn="ctr" eaLnBrk="0" hangingPunct="0">
              <a:lnSpc>
                <a:spcPct val="90000"/>
              </a:lnSpc>
              <a:spcBef>
                <a:spcPts val="575"/>
              </a:spcBef>
              <a:buClr>
                <a:schemeClr val="accent1"/>
              </a:buClr>
              <a:buSzPct val="85000"/>
              <a:defRPr/>
            </a:pPr>
            <a:endParaRPr lang="en-US" sz="2400" b="1" dirty="0">
              <a:latin typeface="+mn-lt"/>
              <a:cs typeface="+mn-cs"/>
            </a:endParaRPr>
          </a:p>
          <a:p>
            <a:pPr marL="273050" indent="-273050" algn="ctr" eaLnBrk="0" hangingPunct="0">
              <a:lnSpc>
                <a:spcPct val="90000"/>
              </a:lnSpc>
              <a:spcBef>
                <a:spcPts val="575"/>
              </a:spcBef>
              <a:buClr>
                <a:schemeClr val="accent1"/>
              </a:buClr>
              <a:buSzPct val="85000"/>
              <a:defRPr/>
            </a:pPr>
            <a:endParaRPr lang="en-US" sz="2400" b="1" dirty="0">
              <a:latin typeface="+mn-lt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28596" y="1714488"/>
            <a:ext cx="8229600" cy="714368"/>
          </a:xfrm>
        </p:spPr>
        <p:txBody>
          <a:bodyPr rtlCol="0"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fr-FR" sz="2400" b="1" dirty="0" smtClean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/>
            </a:r>
            <a:br>
              <a:rPr lang="fr-FR" sz="2400" b="1" dirty="0" smtClean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r>
              <a:rPr lang="fr-FR" sz="2400" b="1" dirty="0" smtClean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/>
            </a:r>
            <a:br>
              <a:rPr lang="fr-FR" sz="2400" b="1" dirty="0" smtClean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r>
              <a:rPr lang="fr-FR" sz="2400" b="1" dirty="0" smtClean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/>
            </a:r>
            <a:br>
              <a:rPr lang="fr-FR" sz="2400" b="1" dirty="0" smtClean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r>
              <a:rPr lang="fr-FR" sz="2400" b="1" dirty="0" smtClean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/>
            </a:r>
            <a:br>
              <a:rPr lang="fr-FR" sz="2400" b="1" dirty="0" smtClean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r>
              <a:rPr lang="fr-FR" sz="2400" b="1" dirty="0" smtClean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/>
            </a:r>
            <a:br>
              <a:rPr lang="fr-FR" sz="2400" b="1" dirty="0" smtClean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r>
              <a:rPr lang="fr-FR" sz="2400" b="1" dirty="0" smtClean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/>
            </a:r>
            <a:br>
              <a:rPr lang="fr-FR" sz="2400" b="1" dirty="0" smtClean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r>
              <a:rPr lang="fr-FR" sz="2400" b="1" dirty="0" smtClean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/>
            </a:r>
            <a:br>
              <a:rPr lang="fr-FR" sz="2400" b="1" dirty="0" smtClean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r>
              <a:rPr lang="fr-FR" sz="2400" b="1" dirty="0" smtClean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                                                               </a:t>
            </a:r>
            <a:br>
              <a:rPr lang="fr-FR" sz="2400" b="1" dirty="0" smtClean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r>
              <a:rPr lang="fr-FR" sz="2400" b="1" dirty="0" smtClean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/>
            </a:r>
            <a:br>
              <a:rPr lang="fr-FR" sz="2400" b="1" dirty="0" smtClean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r>
              <a:rPr lang="fr-FR" sz="2400" b="1" dirty="0" smtClean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/>
            </a:r>
            <a:br>
              <a:rPr lang="fr-FR" sz="2400" b="1" dirty="0" smtClean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r>
              <a:rPr lang="fr-FR" sz="2400" b="1" dirty="0" smtClean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/>
            </a:r>
            <a:br>
              <a:rPr lang="fr-FR" sz="2400" b="1" dirty="0" smtClean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r>
              <a:rPr lang="fr-FR" sz="2400" b="1" dirty="0" smtClean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/>
            </a:r>
            <a:br>
              <a:rPr lang="fr-FR" sz="2400" b="1" dirty="0" smtClean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r>
              <a:rPr lang="fr-FR" sz="2400" b="1" dirty="0" smtClean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/>
            </a:r>
            <a:br>
              <a:rPr lang="fr-FR" sz="2400" b="1" dirty="0" smtClean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r>
              <a:rPr lang="fr-FR" sz="2400" b="1" dirty="0" smtClean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/>
            </a:r>
            <a:br>
              <a:rPr lang="fr-FR" sz="2400" b="1" dirty="0" smtClean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r>
              <a:rPr lang="fr-FR" sz="2400" b="1" dirty="0" smtClean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/>
            </a:r>
            <a:br>
              <a:rPr lang="fr-FR" sz="2400" b="1" dirty="0" smtClean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r>
              <a:rPr lang="fr-FR" sz="2400" b="1" dirty="0" smtClean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/>
            </a:r>
            <a:br>
              <a:rPr lang="fr-FR" sz="2400" b="1" dirty="0" smtClean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r>
              <a:rPr lang="fr-FR" sz="2400" b="1" dirty="0" smtClean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/>
            </a:r>
            <a:br>
              <a:rPr lang="fr-FR" sz="2400" b="1" dirty="0" smtClean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r>
              <a:rPr lang="fr-FR" sz="2400" b="1" dirty="0" smtClean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/>
            </a:r>
            <a:br>
              <a:rPr lang="fr-FR" sz="2400" b="1" dirty="0" smtClean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r>
              <a:rPr lang="fr-FR" sz="2400" b="1" dirty="0" smtClean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/>
            </a:r>
            <a:br>
              <a:rPr lang="fr-FR" sz="2400" b="1" dirty="0" smtClean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r>
              <a:rPr lang="fr-FR" sz="2400" b="1" dirty="0" smtClean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/>
            </a:r>
            <a:br>
              <a:rPr lang="fr-FR" sz="2400" b="1" dirty="0" smtClean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r>
              <a:rPr lang="fr-FR" sz="2400" b="1" dirty="0" smtClean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/>
            </a:r>
            <a:br>
              <a:rPr lang="fr-FR" sz="2400" b="1" dirty="0" smtClean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r>
              <a:rPr lang="fr-FR" sz="2400" b="1" dirty="0" smtClean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/>
            </a:r>
            <a:br>
              <a:rPr lang="fr-FR" sz="2400" b="1" dirty="0" smtClean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r>
              <a:rPr lang="fr-FR" sz="2400" b="1" dirty="0" smtClean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/>
            </a:r>
            <a:br>
              <a:rPr lang="fr-FR" sz="2400" b="1" dirty="0" smtClean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r>
              <a:rPr lang="fr-FR" sz="2400" b="1" dirty="0" smtClean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/>
            </a:r>
            <a:br>
              <a:rPr lang="fr-FR" sz="2400" b="1" dirty="0" smtClean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r>
              <a:rPr lang="fr-FR" sz="2400" b="1" dirty="0" smtClean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/>
            </a:r>
            <a:br>
              <a:rPr lang="fr-FR" sz="2400" b="1" dirty="0" smtClean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r>
              <a:rPr lang="fr-FR" sz="2400" b="1" dirty="0" smtClean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/>
            </a:r>
            <a:br>
              <a:rPr lang="fr-FR" sz="2400" b="1" dirty="0" smtClean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r>
              <a:rPr lang="fr-FR" sz="2400" b="1" dirty="0" smtClean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/>
            </a:r>
            <a:br>
              <a:rPr lang="fr-FR" sz="2400" b="1" dirty="0" smtClean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r>
              <a:rPr lang="fr-FR" sz="2400" b="1" dirty="0" smtClean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/>
            </a:r>
            <a:br>
              <a:rPr lang="fr-FR" sz="2400" b="1" dirty="0" smtClean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r>
              <a:rPr lang="en-US" sz="2400" b="1" dirty="0" smtClean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Three</a:t>
            </a:r>
            <a:r>
              <a:rPr lang="fr-FR" sz="2400" b="1" dirty="0" smtClean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stages in the </a:t>
            </a:r>
            <a:r>
              <a:rPr lang="en-US" sz="2400" b="1" dirty="0" smtClean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history</a:t>
            </a:r>
            <a:r>
              <a:rPr lang="fr-FR" sz="2400" b="1" dirty="0" smtClean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of the </a:t>
            </a:r>
            <a:r>
              <a:rPr lang="en-US" sz="2400" b="1" dirty="0" smtClean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pandemic</a:t>
            </a:r>
          </a:p>
        </p:txBody>
      </p:sp>
      <p:sp>
        <p:nvSpPr>
          <p:cNvPr id="8" name="Down Arrow 7"/>
          <p:cNvSpPr/>
          <p:nvPr/>
        </p:nvSpPr>
        <p:spPr>
          <a:xfrm>
            <a:off x="4000500" y="2857500"/>
            <a:ext cx="571500" cy="1000125"/>
          </a:xfrm>
          <a:prstGeom prst="downArrow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fr-FR"/>
          </a:p>
        </p:txBody>
      </p:sp>
      <p:sp>
        <p:nvSpPr>
          <p:cNvPr id="10" name="Content Placeholder 2"/>
          <p:cNvSpPr>
            <a:spLocks noGrp="1"/>
          </p:cNvSpPr>
          <p:nvPr>
            <p:ph idx="1"/>
          </p:nvPr>
        </p:nvSpPr>
        <p:spPr>
          <a:xfrm>
            <a:off x="214282" y="4000504"/>
            <a:ext cx="2500330" cy="1714512"/>
          </a:xfrm>
          <a:ln>
            <a:solidFill>
              <a:schemeClr val="tx1"/>
            </a:solidFill>
          </a:ln>
        </p:spPr>
        <p:txBody>
          <a:bodyPr>
            <a:normAutofit/>
          </a:bodyPr>
          <a:lstStyle/>
          <a:p>
            <a:pPr marL="514350" indent="-514350" eaLnBrk="1" fontAlgn="auto" hangingPunct="1">
              <a:spcBef>
                <a:spcPct val="0"/>
              </a:spcBef>
              <a:spcAft>
                <a:spcPts val="0"/>
              </a:spcAft>
              <a:buFont typeface="Wingdings 2"/>
              <a:buNone/>
              <a:defRPr/>
            </a:pPr>
            <a:r>
              <a:rPr lang="en-US" sz="2200" b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From 80’s to 2003</a:t>
            </a:r>
          </a:p>
        </p:txBody>
      </p:sp>
      <p:sp>
        <p:nvSpPr>
          <p:cNvPr id="11" name="Content Placeholder 2"/>
          <p:cNvSpPr>
            <a:spLocks noGrp="1"/>
          </p:cNvSpPr>
          <p:nvPr>
            <p:ph idx="1"/>
          </p:nvPr>
        </p:nvSpPr>
        <p:spPr>
          <a:xfrm>
            <a:off x="6357950" y="4000504"/>
            <a:ext cx="2500330" cy="1714512"/>
          </a:xfrm>
          <a:ln>
            <a:solidFill>
              <a:schemeClr val="tx1"/>
            </a:solidFill>
          </a:ln>
        </p:spPr>
        <p:txBody>
          <a:bodyPr>
            <a:normAutofit/>
          </a:bodyPr>
          <a:lstStyle/>
          <a:p>
            <a:pPr marL="514350" indent="-514350" algn="ctr" eaLnBrk="1" fontAlgn="auto" hangingPunct="1">
              <a:spcBef>
                <a:spcPct val="0"/>
              </a:spcBef>
              <a:spcAft>
                <a:spcPts val="0"/>
              </a:spcAft>
              <a:buFont typeface="Wingdings 2"/>
              <a:buNone/>
              <a:defRPr/>
            </a:pPr>
            <a:r>
              <a:rPr lang="fr-FR" sz="8800" b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?</a:t>
            </a:r>
          </a:p>
        </p:txBody>
      </p:sp>
      <p:sp>
        <p:nvSpPr>
          <p:cNvPr id="12" name="Content Placeholder 2"/>
          <p:cNvSpPr>
            <a:spLocks noGrp="1"/>
          </p:cNvSpPr>
          <p:nvPr>
            <p:ph idx="1"/>
          </p:nvPr>
        </p:nvSpPr>
        <p:spPr>
          <a:xfrm>
            <a:off x="2928926" y="4000504"/>
            <a:ext cx="3214710" cy="1714512"/>
          </a:xfrm>
          <a:ln>
            <a:solidFill>
              <a:schemeClr val="tx1"/>
            </a:solidFill>
          </a:ln>
        </p:spPr>
        <p:txBody>
          <a:bodyPr>
            <a:normAutofit fontScale="92500"/>
          </a:bodyPr>
          <a:lstStyle/>
          <a:p>
            <a:pPr marL="514350" indent="-514350" eaLnBrk="1" fontAlgn="auto" hangingPunct="1">
              <a:spcBef>
                <a:spcPct val="0"/>
              </a:spcBef>
              <a:spcAft>
                <a:spcPts val="0"/>
              </a:spcAft>
              <a:buFont typeface="Wingdings 2"/>
              <a:buNone/>
              <a:defRPr/>
            </a:pPr>
            <a:r>
              <a:rPr lang="en-US" sz="2400" b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National </a:t>
            </a:r>
          </a:p>
          <a:p>
            <a:pPr marL="514350" indent="-514350" eaLnBrk="1" fontAlgn="auto" hangingPunct="1">
              <a:spcBef>
                <a:spcPct val="0"/>
              </a:spcBef>
              <a:spcAft>
                <a:spcPts val="0"/>
              </a:spcAft>
              <a:buFont typeface="Wingdings 2"/>
              <a:buNone/>
              <a:defRPr/>
            </a:pPr>
            <a:r>
              <a:rPr lang="en-US" sz="2400" b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and International solidarity: </a:t>
            </a:r>
          </a:p>
          <a:p>
            <a:pPr marL="514350" indent="-514350" eaLnBrk="1" fontAlgn="auto" hangingPunct="1">
              <a:spcBef>
                <a:spcPct val="0"/>
              </a:spcBef>
              <a:spcAft>
                <a:spcPts val="0"/>
              </a:spcAft>
              <a:buFont typeface="Wingdings 2"/>
              <a:buNone/>
              <a:defRPr/>
            </a:pPr>
            <a:r>
              <a:rPr lang="en-US" sz="2400" b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(Exceptional  assistance)</a:t>
            </a:r>
          </a:p>
        </p:txBody>
      </p:sp>
      <p:sp>
        <p:nvSpPr>
          <p:cNvPr id="13" name="Right Arrow 12"/>
          <p:cNvSpPr/>
          <p:nvPr/>
        </p:nvSpPr>
        <p:spPr>
          <a:xfrm flipH="1">
            <a:off x="500063" y="3214688"/>
            <a:ext cx="1285875" cy="428625"/>
          </a:xfrm>
          <a:prstGeom prst="rightArrow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fr-FR" dirty="0">
              <a:solidFill>
                <a:schemeClr val="tx1"/>
              </a:solidFill>
            </a:endParaRPr>
          </a:p>
        </p:txBody>
      </p:sp>
      <p:sp>
        <p:nvSpPr>
          <p:cNvPr id="14" name="Right Arrow 13"/>
          <p:cNvSpPr/>
          <p:nvPr/>
        </p:nvSpPr>
        <p:spPr>
          <a:xfrm>
            <a:off x="7000875" y="3286125"/>
            <a:ext cx="1214438" cy="428625"/>
          </a:xfrm>
          <a:prstGeom prst="rightArrow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fr-FR"/>
          </a:p>
        </p:txBody>
      </p:sp>
      <p:sp>
        <p:nvSpPr>
          <p:cNvPr id="8201" name="TextBox 8"/>
          <p:cNvSpPr txBox="1">
            <a:spLocks noChangeArrowheads="1"/>
          </p:cNvSpPr>
          <p:nvPr/>
        </p:nvSpPr>
        <p:spPr bwMode="auto">
          <a:xfrm>
            <a:off x="1143000" y="214313"/>
            <a:ext cx="68580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fr-FR"/>
          </a:p>
        </p:txBody>
      </p:sp>
      <p:sp>
        <p:nvSpPr>
          <p:cNvPr id="15" name="TextBox 14"/>
          <p:cNvSpPr txBox="1"/>
          <p:nvPr/>
        </p:nvSpPr>
        <p:spPr>
          <a:xfrm>
            <a:off x="1428750" y="357188"/>
            <a:ext cx="6072188" cy="4921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fr-FR" sz="2600" b="1" dirty="0">
                <a:latin typeface="Arial Black" pitchFamily="34" charset="0"/>
                <a:cs typeface="+mn-cs"/>
              </a:rPr>
              <a:t>BACKGROUND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1"/>
          <p:cNvSpPr>
            <a:spLocks noChangeArrowheads="1"/>
          </p:cNvSpPr>
          <p:nvPr/>
        </p:nvSpPr>
        <p:spPr bwMode="auto">
          <a:xfrm>
            <a:off x="6429388" y="5967731"/>
            <a:ext cx="2071702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>
              <a:defRPr/>
            </a:pPr>
            <a:r>
              <a:rPr lang="fr-FR" sz="12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UNAIDS, Global Report 2007</a:t>
            </a:r>
          </a:p>
        </p:txBody>
      </p:sp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0" y="1428736"/>
            <a:ext cx="8572528" cy="47397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>
              <a:defRPr/>
            </a:pPr>
            <a:endParaRPr lang="fr-FR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fr-FR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fr-FR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	</a:t>
            </a:r>
            <a:r>
              <a:rPr lang="en-US" sz="2200" b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The </a:t>
            </a:r>
            <a:r>
              <a:rPr lang="en-US" sz="2200" b="1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number of people living with HIV continues to rise          	</a:t>
            </a:r>
            <a:r>
              <a:rPr lang="en-US" b="1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[33.2 million in 2007 from 29.0 million in 2001].</a:t>
            </a:r>
          </a:p>
          <a:p>
            <a:pPr>
              <a:buFont typeface="Wingdings" pitchFamily="2" charset="2"/>
              <a:buChar char="Ø"/>
              <a:defRPr/>
            </a:pPr>
            <a:endParaRPr lang="en-US" sz="2200" b="1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>
              <a:buFont typeface="Wingdings" pitchFamily="2" charset="2"/>
              <a:buChar char="Ø"/>
              <a:defRPr/>
            </a:pPr>
            <a:r>
              <a:rPr lang="en-US" sz="2200" b="1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2200" b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	For </a:t>
            </a:r>
            <a:r>
              <a:rPr lang="en-US" sz="2200" b="1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every two people who go on antiretroviral therapy </a:t>
            </a:r>
            <a:r>
              <a:rPr lang="en-US" sz="2200" b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	(</a:t>
            </a:r>
            <a:r>
              <a:rPr lang="en-US" sz="2200" b="1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ART), there are 5 new HIV infections   </a:t>
            </a:r>
          </a:p>
          <a:p>
            <a:pPr>
              <a:defRPr/>
            </a:pPr>
            <a:r>
              <a:rPr lang="en-US" b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	[</a:t>
            </a:r>
            <a:r>
              <a:rPr lang="en-US" b="1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Some 2.5 million people were newly infected with the virus in 2007]</a:t>
            </a:r>
          </a:p>
          <a:p>
            <a:pPr>
              <a:buFont typeface="Wingdings" pitchFamily="2" charset="2"/>
              <a:buChar char="Ø"/>
              <a:defRPr/>
            </a:pPr>
            <a:endParaRPr lang="en-US" sz="2200" b="1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>
              <a:buFont typeface="Wingdings" pitchFamily="2" charset="2"/>
              <a:buChar char="Ø"/>
              <a:defRPr/>
            </a:pPr>
            <a:r>
              <a:rPr lang="en-US" sz="2200" b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	For </a:t>
            </a:r>
            <a:r>
              <a:rPr lang="en-US" sz="2200" b="1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the ones on ART it becomes a chronic disease </a:t>
            </a:r>
          </a:p>
          <a:p>
            <a:pPr>
              <a:buFont typeface="Wingdings" pitchFamily="2" charset="2"/>
              <a:buChar char="Ø"/>
              <a:defRPr/>
            </a:pPr>
            <a:endParaRPr lang="en-US" sz="2200" b="1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>
              <a:buFont typeface="Wingdings" pitchFamily="2" charset="2"/>
              <a:buChar char="Ø"/>
              <a:defRPr/>
            </a:pPr>
            <a:r>
              <a:rPr lang="en-US" sz="2200" b="1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2200" b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	Increasing </a:t>
            </a:r>
            <a:r>
              <a:rPr lang="en-US" sz="2200" b="1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resistance to ART</a:t>
            </a:r>
          </a:p>
          <a:p>
            <a:pPr>
              <a:buFont typeface="Wingdings" pitchFamily="2" charset="2"/>
              <a:buChar char="Ø"/>
              <a:defRPr/>
            </a:pPr>
            <a:endParaRPr lang="en-US" sz="2200" b="1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>
              <a:buFont typeface="Wingdings" pitchFamily="2" charset="2"/>
              <a:buChar char="Ø"/>
              <a:defRPr/>
            </a:pPr>
            <a:r>
              <a:rPr lang="en-US" sz="2200" b="1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2200" b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	No </a:t>
            </a:r>
            <a:r>
              <a:rPr lang="en-US" sz="2200" b="1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cure and no vaccine</a:t>
            </a:r>
          </a:p>
          <a:p>
            <a:pPr>
              <a:buFont typeface="Wingdings" pitchFamily="2" charset="2"/>
              <a:buChar char="Ø"/>
              <a:defRPr/>
            </a:pPr>
            <a:endParaRPr lang="en-US" sz="2400" b="1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8196" name="TextBox 4"/>
          <p:cNvSpPr txBox="1">
            <a:spLocks noChangeArrowheads="1"/>
          </p:cNvSpPr>
          <p:nvPr/>
        </p:nvSpPr>
        <p:spPr bwMode="auto">
          <a:xfrm>
            <a:off x="571500" y="428625"/>
            <a:ext cx="7072313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fr-FR" sz="2600" b="1" dirty="0">
                <a:latin typeface="Arial Black" pitchFamily="34" charset="0"/>
                <a:cs typeface="+mn-cs"/>
              </a:rPr>
              <a:t>SITUATION TODAY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642910" y="1571612"/>
            <a:ext cx="7858180" cy="440120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>
              <a:defRPr/>
            </a:pPr>
            <a:endParaRPr lang="fr-FR" sz="4000" b="1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just">
              <a:defRPr/>
            </a:pPr>
            <a:r>
              <a:rPr lang="en-US" sz="4000" b="1" i="1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No one, in any country, has a guaranteed way to ensure that AIDS will remain under control even in the western world</a:t>
            </a:r>
          </a:p>
          <a:p>
            <a:pPr>
              <a:defRPr/>
            </a:pPr>
            <a:endParaRPr lang="fr-FR" sz="4000" b="1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>
              <a:defRPr/>
            </a:pPr>
            <a:r>
              <a:rPr lang="fr-FR" sz="4000" b="1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Content Placeholder 2"/>
          <p:cNvSpPr>
            <a:spLocks noGrp="1"/>
          </p:cNvSpPr>
          <p:nvPr>
            <p:ph idx="1"/>
          </p:nvPr>
        </p:nvSpPr>
        <p:spPr>
          <a:xfrm>
            <a:off x="571500" y="285750"/>
            <a:ext cx="8215313" cy="571500"/>
          </a:xfrm>
        </p:spPr>
        <p:txBody>
          <a:bodyPr/>
          <a:lstStyle/>
          <a:p>
            <a:pPr marL="514350" indent="-514350" algn="ctr" eaLnBrk="1" hangingPunct="1">
              <a:spcBef>
                <a:spcPct val="0"/>
              </a:spcBef>
              <a:buFont typeface="Wingdings 2" pitchFamily="18" charset="2"/>
              <a:buNone/>
            </a:pPr>
            <a:r>
              <a:rPr lang="en-US" b="1" dirty="0" smtClean="0">
                <a:latin typeface="Arial Black" pitchFamily="34" charset="0"/>
              </a:rPr>
              <a:t>The international response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428596" y="1214422"/>
            <a:ext cx="8215370" cy="5429288"/>
          </a:xfrm>
        </p:spPr>
        <p:txBody>
          <a:bodyPr>
            <a:noAutofit/>
          </a:bodyPr>
          <a:lstStyle/>
          <a:p>
            <a:pPr marL="514350" indent="-514350" eaLnBrk="1" fontAlgn="auto" hangingPunct="1">
              <a:spcBef>
                <a:spcPct val="0"/>
              </a:spcBef>
              <a:spcAft>
                <a:spcPts val="0"/>
              </a:spcAft>
              <a:buClrTx/>
              <a:defRPr/>
            </a:pPr>
            <a:r>
              <a:rPr lang="en-US" sz="2100" b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Reflection and  researches  example : « AIDS 2031 » </a:t>
            </a:r>
          </a:p>
          <a:p>
            <a:pPr marL="1063625" lvl="2" indent="-514350">
              <a:spcBef>
                <a:spcPct val="0"/>
              </a:spcBef>
              <a:buClrTx/>
              <a:buFont typeface="Wingdings" pitchFamily="2" charset="2"/>
              <a:buChar char="Ø"/>
              <a:defRPr/>
            </a:pPr>
            <a:r>
              <a:rPr lang="en-US" sz="2100" b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9 work groups ( encourage region and global synergy)</a:t>
            </a:r>
          </a:p>
          <a:p>
            <a:pPr marL="514350" indent="-514350" eaLnBrk="1" fontAlgn="auto" hangingPunct="1">
              <a:spcBef>
                <a:spcPct val="0"/>
              </a:spcBef>
              <a:spcAft>
                <a:spcPts val="0"/>
              </a:spcAft>
              <a:buFont typeface="Wingdings 2"/>
              <a:buNone/>
              <a:defRPr/>
            </a:pPr>
            <a:endParaRPr lang="en-US" sz="2100" b="1" dirty="0" smtClean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marL="514350" indent="-514350" eaLnBrk="1" fontAlgn="auto" hangingPunct="1">
              <a:spcBef>
                <a:spcPct val="0"/>
              </a:spcBef>
              <a:spcAft>
                <a:spcPts val="0"/>
              </a:spcAft>
              <a:buClrTx/>
              <a:defRPr/>
            </a:pPr>
            <a:r>
              <a:rPr lang="en-US" sz="2100" b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Sustainability of finance </a:t>
            </a:r>
          </a:p>
          <a:p>
            <a:pPr marL="1063307" lvl="2" indent="-514350" eaLnBrk="1" fontAlgn="auto" hangingPunct="1">
              <a:spcBef>
                <a:spcPct val="0"/>
              </a:spcBef>
              <a:spcAft>
                <a:spcPts val="0"/>
              </a:spcAft>
              <a:buClrTx/>
              <a:buFont typeface="Wingdings" pitchFamily="2" charset="2"/>
              <a:buChar char="Ø"/>
              <a:defRPr/>
            </a:pPr>
            <a:r>
              <a:rPr lang="en-US" sz="2100" b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RED</a:t>
            </a:r>
          </a:p>
          <a:p>
            <a:pPr marL="1063307" lvl="2" indent="-514350" eaLnBrk="1" fontAlgn="auto" hangingPunct="1">
              <a:spcBef>
                <a:spcPct val="0"/>
              </a:spcBef>
              <a:spcAft>
                <a:spcPts val="0"/>
              </a:spcAft>
              <a:buClrTx/>
              <a:buFont typeface="Wingdings" pitchFamily="2" charset="2"/>
              <a:buChar char="Ø"/>
              <a:defRPr/>
            </a:pPr>
            <a:r>
              <a:rPr lang="en-US" sz="2100" b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33 cents Euros by flight ticket (France) </a:t>
            </a:r>
            <a:r>
              <a:rPr lang="en-US" sz="2100" b="1" dirty="0" err="1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ect</a:t>
            </a:r>
            <a:r>
              <a:rPr lang="en-US" sz="2100" b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…</a:t>
            </a:r>
          </a:p>
          <a:p>
            <a:pPr marL="788670" lvl="1" indent="-514350" eaLnBrk="1" fontAlgn="auto" hangingPunct="1">
              <a:spcBef>
                <a:spcPct val="0"/>
              </a:spcBef>
              <a:spcAft>
                <a:spcPts val="0"/>
              </a:spcAft>
              <a:buClr>
                <a:srgbClr val="FFFF00"/>
              </a:buClr>
              <a:buFont typeface="Wingdings 2"/>
              <a:buNone/>
              <a:defRPr/>
            </a:pPr>
            <a:r>
              <a:rPr lang="en-US" sz="2100" b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	</a:t>
            </a:r>
          </a:p>
          <a:p>
            <a:pPr marL="788670" lvl="1" indent="-514350" eaLnBrk="1" fontAlgn="auto" hangingPunct="1">
              <a:spcBef>
                <a:spcPct val="0"/>
              </a:spcBef>
              <a:spcAft>
                <a:spcPts val="0"/>
              </a:spcAft>
              <a:buClr>
                <a:srgbClr val="FFFF00"/>
              </a:buClr>
              <a:buFont typeface="Wingdings 2"/>
              <a:buNone/>
              <a:defRPr/>
            </a:pPr>
            <a:endParaRPr lang="en-US" sz="2100" b="1" dirty="0" smtClean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marL="514032" indent="-514350" eaLnBrk="1" fontAlgn="auto" hangingPunct="1">
              <a:spcBef>
                <a:spcPct val="0"/>
              </a:spcBef>
              <a:spcAft>
                <a:spcPts val="0"/>
              </a:spcAft>
              <a:buClrTx/>
              <a:defRPr/>
            </a:pPr>
            <a:r>
              <a:rPr lang="en-US" sz="2100" b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Prevention	focus and invest on long term solution </a:t>
            </a:r>
          </a:p>
          <a:p>
            <a:pPr marL="1063307" lvl="2" indent="-514350" eaLnBrk="1" fontAlgn="auto" hangingPunct="1">
              <a:spcBef>
                <a:spcPct val="0"/>
              </a:spcBef>
              <a:spcAft>
                <a:spcPts val="0"/>
              </a:spcAft>
              <a:buClrTx/>
              <a:buFont typeface="Wingdings" pitchFamily="2" charset="2"/>
              <a:buChar char="Ø"/>
              <a:defRPr/>
            </a:pPr>
            <a:r>
              <a:rPr lang="en-US" sz="2100" b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Vaccine</a:t>
            </a:r>
          </a:p>
          <a:p>
            <a:pPr marL="1063307" lvl="2" indent="-514350" eaLnBrk="1" fontAlgn="auto" hangingPunct="1">
              <a:spcBef>
                <a:spcPct val="0"/>
              </a:spcBef>
              <a:spcAft>
                <a:spcPts val="0"/>
              </a:spcAft>
              <a:buClrTx/>
              <a:buFont typeface="Wingdings" pitchFamily="2" charset="2"/>
              <a:buChar char="Ø"/>
              <a:defRPr/>
            </a:pPr>
            <a:r>
              <a:rPr lang="en-US" sz="2100" b="1" dirty="0" err="1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Microbicide</a:t>
            </a:r>
            <a:endParaRPr lang="en-US" sz="2100" b="1" dirty="0" smtClean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marL="514032" indent="-514350" eaLnBrk="1" fontAlgn="auto" hangingPunct="1">
              <a:spcBef>
                <a:spcPct val="0"/>
              </a:spcBef>
              <a:spcAft>
                <a:spcPts val="0"/>
              </a:spcAft>
              <a:buClr>
                <a:srgbClr val="FFFF00"/>
              </a:buClr>
              <a:buFont typeface="Wingdings 2"/>
              <a:buNone/>
              <a:defRPr/>
            </a:pPr>
            <a:r>
              <a:rPr lang="en-US" sz="2100" b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  </a:t>
            </a:r>
          </a:p>
          <a:p>
            <a:pPr marL="514032" indent="-514350" eaLnBrk="1" fontAlgn="auto" hangingPunct="1">
              <a:spcBef>
                <a:spcPct val="0"/>
              </a:spcBef>
              <a:spcAft>
                <a:spcPts val="0"/>
              </a:spcAft>
              <a:buClrTx/>
              <a:defRPr/>
            </a:pPr>
            <a:r>
              <a:rPr lang="en-US" sz="2100" b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Treatment </a:t>
            </a:r>
          </a:p>
          <a:p>
            <a:pPr marL="1063307" lvl="2" indent="-514350" eaLnBrk="1" fontAlgn="auto" hangingPunct="1">
              <a:spcBef>
                <a:spcPct val="0"/>
              </a:spcBef>
              <a:spcAft>
                <a:spcPts val="0"/>
              </a:spcAft>
              <a:buClrTx/>
              <a:buFont typeface="Wingdings" pitchFamily="2" charset="2"/>
              <a:buChar char="Ø"/>
              <a:defRPr/>
            </a:pPr>
            <a:r>
              <a:rPr lang="en-US" sz="2100" b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Encourage and finance researches </a:t>
            </a:r>
          </a:p>
          <a:p>
            <a:pPr marL="788670" lvl="1" indent="-514350" eaLnBrk="1" fontAlgn="auto" hangingPunct="1">
              <a:spcBef>
                <a:spcPct val="0"/>
              </a:spcBef>
              <a:spcAft>
                <a:spcPts val="0"/>
              </a:spcAft>
              <a:buClr>
                <a:srgbClr val="FFFF00"/>
              </a:buClr>
              <a:buFont typeface="Wingdings 2"/>
              <a:buNone/>
              <a:defRPr/>
            </a:pPr>
            <a:r>
              <a:rPr lang="en-US" sz="21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	</a:t>
            </a:r>
          </a:p>
          <a:p>
            <a:pPr marL="514350" indent="-514350" eaLnBrk="1" fontAlgn="auto" hangingPunct="1">
              <a:spcBef>
                <a:spcPct val="0"/>
              </a:spcBef>
              <a:spcAft>
                <a:spcPts val="0"/>
              </a:spcAft>
              <a:buFont typeface="Wingdings 2"/>
              <a:buChar char=""/>
              <a:defRPr/>
            </a:pPr>
            <a:endParaRPr lang="fr-FR" sz="20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2"/>
          <p:cNvSpPr>
            <a:spLocks noGrp="1"/>
          </p:cNvSpPr>
          <p:nvPr>
            <p:ph idx="1"/>
          </p:nvPr>
        </p:nvSpPr>
        <p:spPr>
          <a:xfrm>
            <a:off x="500034" y="1571612"/>
            <a:ext cx="8215370" cy="3643338"/>
          </a:xfrm>
        </p:spPr>
        <p:txBody>
          <a:bodyPr>
            <a:normAutofit/>
          </a:bodyPr>
          <a:lstStyle/>
          <a:p>
            <a:pPr marL="514350" indent="-514350" eaLnBrk="1" fontAlgn="auto" hangingPunct="1">
              <a:spcBef>
                <a:spcPct val="0"/>
              </a:spcBef>
              <a:spcAft>
                <a:spcPts val="0"/>
              </a:spcAft>
              <a:buClrTx/>
              <a:defRPr/>
            </a:pPr>
            <a:r>
              <a:rPr lang="en-US" b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Exceptional assistance is only useful if there is integration at a national level</a:t>
            </a:r>
          </a:p>
          <a:p>
            <a:pPr marL="514350" indent="-514350" eaLnBrk="1" fontAlgn="auto" hangingPunct="1">
              <a:spcBef>
                <a:spcPct val="0"/>
              </a:spcBef>
              <a:spcAft>
                <a:spcPts val="0"/>
              </a:spcAft>
              <a:buFont typeface="Wingdings 2" pitchFamily="18" charset="2"/>
              <a:buNone/>
              <a:defRPr/>
            </a:pPr>
            <a:endParaRPr lang="en-US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marL="514350" indent="-514350" eaLnBrk="1" fontAlgn="auto" hangingPunct="1">
              <a:spcBef>
                <a:spcPct val="0"/>
              </a:spcBef>
              <a:spcAft>
                <a:spcPts val="0"/>
              </a:spcAft>
              <a:buClrTx/>
              <a:defRPr/>
            </a:pPr>
            <a:r>
              <a:rPr lang="en-US" b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We will have to consider </a:t>
            </a:r>
          </a:p>
          <a:p>
            <a:pPr marL="1771650" lvl="3" indent="-514350" fontAlgn="auto">
              <a:spcAft>
                <a:spcPts val="0"/>
              </a:spcAft>
              <a:buFont typeface="Wingdings" pitchFamily="2" charset="2"/>
              <a:buChar char="Ø"/>
              <a:defRPr/>
            </a:pPr>
            <a:endParaRPr lang="en-US" sz="2400" b="1" dirty="0" smtClean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marL="1771650" lvl="3" indent="-514350" fontAlgn="auto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en-US" sz="2400" b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The Paris declaration</a:t>
            </a:r>
          </a:p>
          <a:p>
            <a:pPr marL="1771650" lvl="3" indent="-514350" fontAlgn="auto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en-US" sz="2400" b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National priorities</a:t>
            </a:r>
          </a:p>
          <a:p>
            <a:pPr marL="1771650" lvl="3" indent="-514350" fontAlgn="auto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en-US" sz="2400" b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The  3 Ones EDPRS, NSP (NACC)</a:t>
            </a:r>
          </a:p>
          <a:p>
            <a:pPr marL="514350" indent="-514350" algn="ctr" eaLnBrk="1" fontAlgn="auto" hangingPunct="1">
              <a:spcBef>
                <a:spcPct val="0"/>
              </a:spcBef>
              <a:spcAft>
                <a:spcPts val="0"/>
              </a:spcAft>
              <a:defRPr/>
            </a:pPr>
            <a:endParaRPr lang="fr-FR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marL="514350" indent="-514350" algn="ctr" eaLnBrk="1" fontAlgn="auto" hangingPunct="1">
              <a:spcBef>
                <a:spcPct val="0"/>
              </a:spcBef>
              <a:spcAft>
                <a:spcPts val="0"/>
              </a:spcAft>
              <a:defRPr/>
            </a:pPr>
            <a:endParaRPr lang="fr-FR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2291" name="Content Placeholder 2"/>
          <p:cNvSpPr>
            <a:spLocks noGrp="1"/>
          </p:cNvSpPr>
          <p:nvPr>
            <p:ph idx="1"/>
          </p:nvPr>
        </p:nvSpPr>
        <p:spPr>
          <a:xfrm>
            <a:off x="571500" y="285750"/>
            <a:ext cx="8215313" cy="928688"/>
          </a:xfrm>
        </p:spPr>
        <p:txBody>
          <a:bodyPr/>
          <a:lstStyle/>
          <a:p>
            <a:pPr marL="514350" indent="-514350" algn="ctr" eaLnBrk="1" hangingPunct="1">
              <a:spcBef>
                <a:spcPct val="0"/>
              </a:spcBef>
              <a:buFont typeface="Wingdings 2" pitchFamily="18" charset="2"/>
              <a:buNone/>
            </a:pPr>
            <a:r>
              <a:rPr lang="en-US" b="1" dirty="0" smtClean="0">
                <a:latin typeface="Arial Black" pitchFamily="34" charset="0"/>
              </a:rPr>
              <a:t>Interface between national and international levels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hangingPunct="1">
              <a:defRPr/>
            </a:pPr>
            <a:r>
              <a:rPr lang="en-US" sz="2400" b="1" dirty="0" smtClean="0">
                <a:solidFill>
                  <a:schemeClr val="tx1"/>
                </a:solidFill>
                <a:latin typeface="Arial Black" pitchFamily="34" charset="0"/>
                <a:ea typeface="+mn-ea"/>
                <a:cs typeface="+mn-cs"/>
              </a:rPr>
              <a:t>3 Ones </a:t>
            </a:r>
          </a:p>
        </p:txBody>
      </p:sp>
      <p:sp>
        <p:nvSpPr>
          <p:cNvPr id="13315" name="Content Placeholder 2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675" cy="4572000"/>
          </a:xfrm>
        </p:spPr>
        <p:txBody>
          <a:bodyPr/>
          <a:lstStyle/>
          <a:p>
            <a:pPr eaLnBrk="1" hangingPunct="1">
              <a:buClrTx/>
            </a:pPr>
            <a:r>
              <a:rPr lang="en-US" sz="2300" b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On national authority NACC</a:t>
            </a:r>
          </a:p>
          <a:p>
            <a:pPr eaLnBrk="1" hangingPunct="1">
              <a:buClrTx/>
              <a:buNone/>
            </a:pPr>
            <a:endParaRPr lang="en-US" sz="2300" b="1" dirty="0" smtClean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eaLnBrk="1" hangingPunct="1">
              <a:buClrTx/>
            </a:pPr>
            <a:endParaRPr lang="en-US" dirty="0" smtClean="0"/>
          </a:p>
          <a:p>
            <a:pPr eaLnBrk="1" hangingPunct="1">
              <a:buClrTx/>
            </a:pPr>
            <a:r>
              <a:rPr lang="en-US" sz="2300" b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One National plan</a:t>
            </a:r>
          </a:p>
          <a:p>
            <a:pPr eaLnBrk="1" hangingPunct="1">
              <a:buClrTx/>
            </a:pPr>
            <a:endParaRPr lang="en-US" sz="2300" b="1" dirty="0" smtClean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eaLnBrk="1" hangingPunct="1">
              <a:buClrTx/>
              <a:buNone/>
            </a:pPr>
            <a:endParaRPr lang="en-US" sz="2300" b="1" dirty="0" smtClean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eaLnBrk="1" hangingPunct="1">
              <a:buClrTx/>
            </a:pPr>
            <a:endParaRPr lang="en-US" dirty="0" smtClean="0"/>
          </a:p>
          <a:p>
            <a:pPr eaLnBrk="1" hangingPunct="1">
              <a:buClrTx/>
            </a:pPr>
            <a:r>
              <a:rPr lang="en-US" sz="2300" b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One monitoring and evaluation system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357188" y="285750"/>
            <a:ext cx="8215312" cy="714375"/>
          </a:xfrm>
        </p:spPr>
        <p:txBody>
          <a:bodyPr>
            <a:normAutofit fontScale="92500" lnSpcReduction="20000"/>
          </a:bodyPr>
          <a:lstStyle/>
          <a:p>
            <a:pPr marL="514350" indent="-514350" algn="ctr" eaLnBrk="1" fontAlgn="auto" hangingPunct="1">
              <a:spcBef>
                <a:spcPct val="0"/>
              </a:spcBef>
              <a:spcAft>
                <a:spcPts val="0"/>
              </a:spcAft>
              <a:buFont typeface="Wingdings 2"/>
              <a:buNone/>
              <a:defRPr/>
            </a:pPr>
            <a:r>
              <a:rPr lang="en-US" b="1" dirty="0" smtClean="0">
                <a:latin typeface="Arial Black" pitchFamily="34" charset="0"/>
              </a:rPr>
              <a:t>The national response</a:t>
            </a:r>
          </a:p>
          <a:p>
            <a:pPr marL="514350" indent="-514350" algn="ctr" eaLnBrk="1" fontAlgn="auto" hangingPunct="1">
              <a:spcBef>
                <a:spcPct val="0"/>
              </a:spcBef>
              <a:spcAft>
                <a:spcPts val="0"/>
              </a:spcAft>
              <a:buFont typeface="Wingdings 2"/>
              <a:buNone/>
              <a:defRPr/>
            </a:pPr>
            <a:r>
              <a:rPr lang="en-US" b="1" dirty="0" smtClean="0">
                <a:latin typeface="Arial Black" pitchFamily="34" charset="0"/>
              </a:rPr>
              <a:t>(</a:t>
            </a:r>
            <a:r>
              <a:rPr lang="en-US" sz="2000" b="1" dirty="0" smtClean="0">
                <a:latin typeface="Arial Black" pitchFamily="34" charset="0"/>
              </a:rPr>
              <a:t>Example of Rwanda</a:t>
            </a:r>
            <a:r>
              <a:rPr lang="en-US" b="1" dirty="0" smtClean="0">
                <a:latin typeface="Arial Black" pitchFamily="34" charset="0"/>
              </a:rPr>
              <a:t>)</a:t>
            </a:r>
          </a:p>
        </p:txBody>
      </p:sp>
      <p:sp>
        <p:nvSpPr>
          <p:cNvPr id="8" name="Rectangle 7"/>
          <p:cNvSpPr/>
          <p:nvPr/>
        </p:nvSpPr>
        <p:spPr>
          <a:xfrm>
            <a:off x="500034" y="1285860"/>
            <a:ext cx="8358246" cy="3924151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en-US" sz="2300" b="1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  <a:cs typeface="+mn-cs"/>
              </a:rPr>
              <a:t>At national level:  Register the fight against AIDS as a top priority  in the efforts for sustainable development. 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300" b="1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+mn-lt"/>
              <a:cs typeface="+mn-cs"/>
            </a:endParaRP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300" b="1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  <a:cs typeface="+mn-cs"/>
              </a:rPr>
              <a:t>2. 	We must strengthen multi-sector:   </a:t>
            </a:r>
          </a:p>
          <a:p>
            <a:pPr lvl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300" b="1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  <a:cs typeface="+mn-cs"/>
              </a:rPr>
              <a:t>Integrated into development plans and  fight against poverty. </a:t>
            </a:r>
          </a:p>
          <a:p>
            <a:pPr lvl="1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300" b="1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+mn-lt"/>
              <a:cs typeface="+mn-cs"/>
            </a:endParaRPr>
          </a:p>
          <a:p>
            <a:pPr lvl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300" b="1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  <a:cs typeface="+mn-cs"/>
              </a:rPr>
              <a:t>In Rwanda </a:t>
            </a:r>
          </a:p>
          <a:p>
            <a:pPr lvl="2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en-US" sz="2300" b="1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  <a:cs typeface="+mn-cs"/>
              </a:rPr>
              <a:t>All 12 sectors of PRSP2 or EDPRS (e.g. : Education, Justice, Health, Agriculture…Insist on budget support). </a:t>
            </a:r>
          </a:p>
          <a:p>
            <a:pPr lvl="2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en-US" sz="2300" b="1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  <a:cs typeface="+mn-cs"/>
              </a:rPr>
              <a:t>decentralized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endParaRPr lang="fr-FR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+mn-lt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Equity">
  <a:themeElements>
    <a:clrScheme name="Equity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Equity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Equity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2928</TotalTime>
  <Words>332</Words>
  <Application>Microsoft Office PowerPoint</Application>
  <PresentationFormat>On-screen Show (4:3)</PresentationFormat>
  <Paragraphs>178</Paragraphs>
  <Slides>15</Slides>
  <Notes>12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0</vt:i4>
      </vt:variant>
      <vt:variant>
        <vt:lpstr>Slide Titles</vt:lpstr>
      </vt:variant>
      <vt:variant>
        <vt:i4>15</vt:i4>
      </vt:variant>
    </vt:vector>
  </HeadingPairs>
  <TitlesOfParts>
    <vt:vector size="16" baseType="lpstr">
      <vt:lpstr>Equity</vt:lpstr>
      <vt:lpstr>  How to Make the Global HIV Response Sustainable Cuernavaca, Morelos, México  </vt:lpstr>
      <vt:lpstr>Slide 2</vt:lpstr>
      <vt:lpstr>                                                                                             Three stages in the history of the pandemic</vt:lpstr>
      <vt:lpstr>Slide 4</vt:lpstr>
      <vt:lpstr>Slide 5</vt:lpstr>
      <vt:lpstr>Slide 6</vt:lpstr>
      <vt:lpstr>Slide 7</vt:lpstr>
      <vt:lpstr>3 Ones </vt:lpstr>
      <vt:lpstr>Slide 9</vt:lpstr>
      <vt:lpstr>Slide 10</vt:lpstr>
      <vt:lpstr>Slide 11</vt:lpstr>
      <vt:lpstr>Slide 12</vt:lpstr>
      <vt:lpstr>Rwanda results</vt:lpstr>
      <vt:lpstr>Conclusions</vt:lpstr>
      <vt:lpstr>Slide 15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Coordinated HIV/AIDS expenditure tracking: the Rwandan example</dc:title>
  <dc:creator>Itete KARAGIRE</dc:creator>
  <cp:lastModifiedBy>Itete KARAGIRE</cp:lastModifiedBy>
  <cp:revision>82</cp:revision>
  <dcterms:created xsi:type="dcterms:W3CDTF">2008-07-12T08:57:57Z</dcterms:created>
  <dcterms:modified xsi:type="dcterms:W3CDTF">2008-08-01T11:39:07Z</dcterms:modified>
</cp:coreProperties>
</file>