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notesSlides/notesSlide4.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notesSlides/notesSlide6.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tags/tag139.xml" ContentType="application/vnd.openxmlformats-officedocument.presentationml.tags+xml"/>
  <Override PartName="/ppt/notesSlides/notesSlide7.xml" ContentType="application/vnd.openxmlformats-officedocument.presentationml.notesSlide+xml"/>
  <Override PartName="/ppt/charts/chart5.xml" ContentType="application/vnd.openxmlformats-officedocument.drawingml.chart+xml"/>
  <Override PartName="/ppt/charts/style1.xml" ContentType="application/vnd.ms-office.chartstyle+xml"/>
  <Override PartName="/ppt/charts/colors1.xml" ContentType="application/vnd.ms-office.chartcolorstyle+xml"/>
  <Override PartName="/ppt/charts/chart6.xml" ContentType="application/vnd.openxmlformats-officedocument.drawingml.chart+xml"/>
  <Override PartName="/ppt/charts/style2.xml" ContentType="application/vnd.ms-office.chartstyle+xml"/>
  <Override PartName="/ppt/charts/colors2.xml" ContentType="application/vnd.ms-office.chartcolorstyle+xml"/>
  <Override PartName="/ppt/charts/chart7.xml" ContentType="application/vnd.openxmlformats-officedocument.drawingml.chart+xml"/>
  <Override PartName="/ppt/charts/style3.xml" ContentType="application/vnd.ms-office.chartstyle+xml"/>
  <Override PartName="/ppt/charts/colors3.xml" ContentType="application/vnd.ms-office.chartcolorstyle+xml"/>
  <Override PartName="/ppt/charts/chart8.xml" ContentType="application/vnd.openxmlformats-officedocument.drawingml.chart+xml"/>
  <Override PartName="/ppt/charts/style4.xml" ContentType="application/vnd.ms-office.chartstyle+xml"/>
  <Override PartName="/ppt/charts/colors4.xml" ContentType="application/vnd.ms-office.chartcolorstyle+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notesSlides/notesSlide8.xml" ContentType="application/vnd.openxmlformats-officedocument.presentationml.notesSlide+xml"/>
  <Override PartName="/ppt/charts/chart9.xml" ContentType="application/vnd.openxmlformats-officedocument.drawingml.chart+xml"/>
  <Override PartName="/ppt/tags/tag172.xml" ContentType="application/vnd.openxmlformats-officedocument.presentationml.tags+xml"/>
  <Override PartName="/ppt/notesSlides/notesSlide9.xml" ContentType="application/vnd.openxmlformats-officedocument.presentationml.notesSlide+xml"/>
  <Override PartName="/ppt/charts/chart10.xml" ContentType="application/vnd.openxmlformats-officedocument.drawingml.chart+xml"/>
  <Override PartName="/ppt/charts/style5.xml" ContentType="application/vnd.ms-office.chartstyle+xml"/>
  <Override PartName="/ppt/charts/colors5.xml" ContentType="application/vnd.ms-office.chartcolorstyle+xml"/>
  <Override PartName="/ppt/charts/chart11.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0.xml" ContentType="application/vnd.openxmlformats-officedocument.presentationml.notesSlide+xml"/>
  <Override PartName="/ppt/charts/chart12.xml" ContentType="application/vnd.openxmlformats-officedocument.drawingml.chart+xml"/>
  <Override PartName="/ppt/charts/style7.xml" ContentType="application/vnd.ms-office.chartstyle+xml"/>
  <Override PartName="/ppt/charts/colors7.xml" ContentType="application/vnd.ms-office.chartcolorstyle+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notesSlides/notesSlide11.xml" ContentType="application/vnd.openxmlformats-officedocument.presentationml.notesSlide+xml"/>
  <Override PartName="/ppt/charts/chart13.xml" ContentType="application/vnd.openxmlformats-officedocument.drawingml.chart+xml"/>
  <Override PartName="/ppt/theme/themeOverride1.xml" ContentType="application/vnd.openxmlformats-officedocument.themeOverride+xml"/>
  <Override PartName="/ppt/notesSlides/notesSlide12.xml" ContentType="application/vnd.openxmlformats-officedocument.presentationml.notesSlide+xml"/>
  <Override PartName="/ppt/charts/chart14.xml" ContentType="application/vnd.openxmlformats-officedocument.drawingml.chart+xml"/>
  <Override PartName="/ppt/theme/themeOverride2.xml" ContentType="application/vnd.openxmlformats-officedocument.themeOverride+xml"/>
  <Override PartName="/ppt/notesSlides/notesSlide13.xml" ContentType="application/vnd.openxmlformats-officedocument.presentationml.notesSlide+xml"/>
  <Override PartName="/ppt/tags/tag252.xml" ContentType="application/vnd.openxmlformats-officedocument.presentationml.tags+xml"/>
  <Override PartName="/ppt/tags/tag253.xml" ContentType="application/vnd.openxmlformats-officedocument.presentationml.tags+xml"/>
  <Override PartName="/ppt/notesSlides/notesSlide14.xml" ContentType="application/vnd.openxmlformats-officedocument.presentationml.notesSlide+xml"/>
  <Override PartName="/ppt/tags/tag254.xml" ContentType="application/vnd.openxmlformats-officedocument.presentationml.tags+xml"/>
  <Override PartName="/ppt/notesSlides/notesSlide15.xml" ContentType="application/vnd.openxmlformats-officedocument.presentationml.notesSlide+xml"/>
  <Override PartName="/ppt/tags/tag255.xml" ContentType="application/vnd.openxmlformats-officedocument.presentationml.tag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15.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8.xml" ContentType="application/vnd.openxmlformats-officedocument.presentationml.notesSlide+xml"/>
  <Override PartName="/ppt/charts/chart16.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9.xml" ContentType="application/vnd.openxmlformats-officedocument.presentationml.notesSlide+xml"/>
  <Override PartName="/ppt/charts/chart17.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20.xml" ContentType="application/vnd.openxmlformats-officedocument.presentationml.notesSlide+xml"/>
  <Override PartName="/ppt/charts/chart1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4"/>
    <p:sldMasterId id="2147483663" r:id="rId5"/>
    <p:sldMasterId id="2147483677" r:id="rId6"/>
    <p:sldMasterId id="2147483689" r:id="rId7"/>
  </p:sldMasterIdLst>
  <p:notesMasterIdLst>
    <p:notesMasterId r:id="rId30"/>
  </p:notesMasterIdLst>
  <p:handoutMasterIdLst>
    <p:handoutMasterId r:id="rId31"/>
  </p:handoutMasterIdLst>
  <p:sldIdLst>
    <p:sldId id="256" r:id="rId8"/>
    <p:sldId id="293" r:id="rId9"/>
    <p:sldId id="289" r:id="rId10"/>
    <p:sldId id="292" r:id="rId11"/>
    <p:sldId id="294" r:id="rId12"/>
    <p:sldId id="301" r:id="rId13"/>
    <p:sldId id="456" r:id="rId14"/>
    <p:sldId id="378" r:id="rId15"/>
    <p:sldId id="302" r:id="rId16"/>
    <p:sldId id="430" r:id="rId17"/>
    <p:sldId id="347" r:id="rId18"/>
    <p:sldId id="399" r:id="rId19"/>
    <p:sldId id="441" r:id="rId20"/>
    <p:sldId id="454" r:id="rId21"/>
    <p:sldId id="460" r:id="rId22"/>
    <p:sldId id="332" r:id="rId23"/>
    <p:sldId id="298" r:id="rId24"/>
    <p:sldId id="459" r:id="rId25"/>
    <p:sldId id="386" r:id="rId26"/>
    <p:sldId id="455" r:id="rId27"/>
    <p:sldId id="382" r:id="rId28"/>
    <p:sldId id="446" r:id="rId29"/>
  </p:sldIdLst>
  <p:sldSz cx="9144000" cy="6858000" type="screen4x3"/>
  <p:notesSz cx="6797675" cy="9926638"/>
  <p:custDataLst>
    <p:tags r:id="rId32"/>
  </p:custDataLst>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400" kern="1200">
        <a:solidFill>
          <a:schemeClr val="tx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50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el Chaitkin" initials="MC" lastIdx="137" clrIdx="0">
    <p:extLst/>
  </p:cmAuthor>
  <p:cmAuthor id="2" name="demo" initials="d" lastIdx="5" clrIdx="1">
    <p:extLst>
      <p:ext uri="{19B8F6BF-5375-455C-9EA6-DF929625EA0E}">
        <p15:presenceInfo xmlns:p15="http://schemas.microsoft.com/office/powerpoint/2012/main" userId="demo" providerId="None"/>
      </p:ext>
    </p:extLst>
  </p:cmAuthor>
  <p:cmAuthor id="3" name="Kavya Ghai" initials="KG" lastIdx="4" clrIdx="2">
    <p:extLst>
      <p:ext uri="{19B8F6BF-5375-455C-9EA6-DF929625EA0E}">
        <p15:presenceInfo xmlns:p15="http://schemas.microsoft.com/office/powerpoint/2012/main" userId="S-1-5-21-90463255-3433997367-1419755012-222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9646"/>
    <a:srgbClr val="E8F0F9"/>
    <a:srgbClr val="5FFD35"/>
    <a:srgbClr val="A5A5A5"/>
    <a:srgbClr val="D1E0F3"/>
    <a:srgbClr val="CBBCFD"/>
    <a:srgbClr val="FFFF00"/>
    <a:srgbClr val="AD0930"/>
    <a:srgbClr val="C00000"/>
    <a:srgbClr val="2B399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1E4AEA4-8DFA-4A89-87EB-49C32662AFE0}">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30" autoAdjust="0"/>
    <p:restoredTop sz="74209" autoAdjust="0"/>
  </p:normalViewPr>
  <p:slideViewPr>
    <p:cSldViewPr snapToGrid="0">
      <p:cViewPr varScale="1">
        <p:scale>
          <a:sx n="62" d="100"/>
          <a:sy n="62" d="100"/>
        </p:scale>
        <p:origin x="1819" y="48"/>
      </p:cViewPr>
      <p:guideLst>
        <p:guide orient="horz" pos="2160"/>
        <p:guide pos="508"/>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presProps" Target="presProp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tags" Target="tags/tag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notesMaster" Target="notesMasters/notesMaster1.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Chaitkin" userId="19ad0d66-c562-485c-827b-73589f77ea44" providerId="ADAL" clId="{2649D4BC-11E9-49A6-9F3B-FB212F549DE2}"/>
    <pc:docChg chg="undo custSel addSld modSld">
      <pc:chgData name="Michael Chaitkin" userId="19ad0d66-c562-485c-827b-73589f77ea44" providerId="ADAL" clId="{2649D4BC-11E9-49A6-9F3B-FB212F549DE2}" dt="2018-07-17T02:28:39.547" v="4627"/>
      <pc:docMkLst>
        <pc:docMk/>
      </pc:docMkLst>
      <pc:sldChg chg="delCm">
        <pc:chgData name="Michael Chaitkin" userId="19ad0d66-c562-485c-827b-73589f77ea44" providerId="ADAL" clId="{2649D4BC-11E9-49A6-9F3B-FB212F549DE2}" dt="2018-07-16T22:36:57.090" v="4625"/>
        <pc:sldMkLst>
          <pc:docMk/>
          <pc:sldMk cId="1135843402" sldId="256"/>
        </pc:sldMkLst>
      </pc:sldChg>
      <pc:sldChg chg="modSp">
        <pc:chgData name="Michael Chaitkin" userId="19ad0d66-c562-485c-827b-73589f77ea44" providerId="ADAL" clId="{2649D4BC-11E9-49A6-9F3B-FB212F549DE2}" dt="2018-07-16T22:14:05.619" v="202" actId="20577"/>
        <pc:sldMkLst>
          <pc:docMk/>
          <pc:sldMk cId="3705071435" sldId="289"/>
        </pc:sldMkLst>
        <pc:spChg chg="mod">
          <ac:chgData name="Michael Chaitkin" userId="19ad0d66-c562-485c-827b-73589f77ea44" providerId="ADAL" clId="{2649D4BC-11E9-49A6-9F3B-FB212F549DE2}" dt="2018-07-16T22:14:05.619" v="202" actId="20577"/>
          <ac:spMkLst>
            <pc:docMk/>
            <pc:sldMk cId="3705071435" sldId="289"/>
            <ac:spMk id="2" creationId="{00000000-0000-0000-0000-000000000000}"/>
          </ac:spMkLst>
        </pc:spChg>
      </pc:sldChg>
      <pc:sldChg chg="modNotesTx">
        <pc:chgData name="Michael Chaitkin" userId="19ad0d66-c562-485c-827b-73589f77ea44" providerId="ADAL" clId="{2649D4BC-11E9-49A6-9F3B-FB212F549DE2}" dt="2018-07-16T22:16:53.268" v="736" actId="20577"/>
        <pc:sldMkLst>
          <pc:docMk/>
          <pc:sldMk cId="705656575" sldId="294"/>
        </pc:sldMkLst>
      </pc:sldChg>
      <pc:sldChg chg="modNotesTx">
        <pc:chgData name="Michael Chaitkin" userId="19ad0d66-c562-485c-827b-73589f77ea44" providerId="ADAL" clId="{2649D4BC-11E9-49A6-9F3B-FB212F549DE2}" dt="2018-07-16T22:19:46.496" v="1386" actId="20577"/>
        <pc:sldMkLst>
          <pc:docMk/>
          <pc:sldMk cId="3844536614" sldId="301"/>
        </pc:sldMkLst>
      </pc:sldChg>
      <pc:sldChg chg="modNotesTx">
        <pc:chgData name="Michael Chaitkin" userId="19ad0d66-c562-485c-827b-73589f77ea44" providerId="ADAL" clId="{2649D4BC-11E9-49A6-9F3B-FB212F549DE2}" dt="2018-07-16T22:27:09.954" v="3193" actId="12"/>
        <pc:sldMkLst>
          <pc:docMk/>
          <pc:sldMk cId="1669581738" sldId="302"/>
        </pc:sldMkLst>
      </pc:sldChg>
      <pc:sldChg chg="modSp delCm modNotesTx">
        <pc:chgData name="Michael Chaitkin" userId="19ad0d66-c562-485c-827b-73589f77ea44" providerId="ADAL" clId="{2649D4BC-11E9-49A6-9F3B-FB212F549DE2}" dt="2018-07-16T22:35:36.977" v="4571"/>
        <pc:sldMkLst>
          <pc:docMk/>
          <pc:sldMk cId="2532449547" sldId="332"/>
        </pc:sldMkLst>
        <pc:spChg chg="mod">
          <ac:chgData name="Michael Chaitkin" userId="19ad0d66-c562-485c-827b-73589f77ea44" providerId="ADAL" clId="{2649D4BC-11E9-49A6-9F3B-FB212F549DE2}" dt="2018-07-16T22:34:57.091" v="4464" actId="20577"/>
          <ac:spMkLst>
            <pc:docMk/>
            <pc:sldMk cId="2532449547" sldId="332"/>
            <ac:spMk id="2" creationId="{00000000-0000-0000-0000-000000000000}"/>
          </ac:spMkLst>
        </pc:spChg>
        <pc:spChg chg="mod">
          <ac:chgData name="Michael Chaitkin" userId="19ad0d66-c562-485c-827b-73589f77ea44" providerId="ADAL" clId="{2649D4BC-11E9-49A6-9F3B-FB212F549DE2}" dt="2018-07-16T22:35:09.165" v="4466" actId="255"/>
          <ac:spMkLst>
            <pc:docMk/>
            <pc:sldMk cId="2532449547" sldId="332"/>
            <ac:spMk id="3" creationId="{00000000-0000-0000-0000-000000000000}"/>
          </ac:spMkLst>
        </pc:spChg>
      </pc:sldChg>
      <pc:sldChg chg="modNotesTx">
        <pc:chgData name="Michael Chaitkin" userId="19ad0d66-c562-485c-827b-73589f77ea44" providerId="ADAL" clId="{2649D4BC-11E9-49A6-9F3B-FB212F549DE2}" dt="2018-07-16T22:25:29.524" v="2891" actId="6549"/>
        <pc:sldMkLst>
          <pc:docMk/>
          <pc:sldMk cId="2345215413" sldId="378"/>
        </pc:sldMkLst>
      </pc:sldChg>
      <pc:sldChg chg="modCm">
        <pc:chgData name="Michael Chaitkin" userId="19ad0d66-c562-485c-827b-73589f77ea44" providerId="ADAL" clId="{2649D4BC-11E9-49A6-9F3B-FB212F549DE2}" dt="2018-07-17T02:28:39.547" v="4627"/>
        <pc:sldMkLst>
          <pc:docMk/>
          <pc:sldMk cId="3136956807" sldId="382"/>
        </pc:sldMkLst>
      </pc:sldChg>
      <pc:sldChg chg="modNotesTx">
        <pc:chgData name="Michael Chaitkin" userId="19ad0d66-c562-485c-827b-73589f77ea44" providerId="ADAL" clId="{2649D4BC-11E9-49A6-9F3B-FB212F549DE2}" dt="2018-07-16T22:28:31.646" v="3468" actId="20577"/>
        <pc:sldMkLst>
          <pc:docMk/>
          <pc:sldMk cId="392470023" sldId="399"/>
        </pc:sldMkLst>
      </pc:sldChg>
      <pc:sldChg chg="modNotesTx">
        <pc:chgData name="Michael Chaitkin" userId="19ad0d66-c562-485c-827b-73589f77ea44" providerId="ADAL" clId="{2649D4BC-11E9-49A6-9F3B-FB212F549DE2}" dt="2018-07-16T22:28:00.790" v="3439" actId="20577"/>
        <pc:sldMkLst>
          <pc:docMk/>
          <pc:sldMk cId="1715888383" sldId="430"/>
        </pc:sldMkLst>
      </pc:sldChg>
      <pc:sldChg chg="modNotesTx">
        <pc:chgData name="Michael Chaitkin" userId="19ad0d66-c562-485c-827b-73589f77ea44" providerId="ADAL" clId="{2649D4BC-11E9-49A6-9F3B-FB212F549DE2}" dt="2018-07-16T22:32:38.226" v="4199" actId="20577"/>
        <pc:sldMkLst>
          <pc:docMk/>
          <pc:sldMk cId="2590059923" sldId="441"/>
        </pc:sldMkLst>
      </pc:sldChg>
      <pc:sldChg chg="delCm modNotesTx">
        <pc:chgData name="Michael Chaitkin" userId="19ad0d66-c562-485c-827b-73589f77ea44" providerId="ADAL" clId="{2649D4BC-11E9-49A6-9F3B-FB212F549DE2}" dt="2018-07-17T02:26:55.862" v="4626"/>
        <pc:sldMkLst>
          <pc:docMk/>
          <pc:sldMk cId="2012994480" sldId="454"/>
        </pc:sldMkLst>
      </pc:sldChg>
      <pc:sldChg chg="modSp delCm">
        <pc:chgData name="Michael Chaitkin" userId="19ad0d66-c562-485c-827b-73589f77ea44" providerId="ADAL" clId="{2649D4BC-11E9-49A6-9F3B-FB212F549DE2}" dt="2018-07-16T22:36:20.496" v="4624"/>
        <pc:sldMkLst>
          <pc:docMk/>
          <pc:sldMk cId="2272970644" sldId="455"/>
        </pc:sldMkLst>
        <pc:spChg chg="mod">
          <ac:chgData name="Michael Chaitkin" userId="19ad0d66-c562-485c-827b-73589f77ea44" providerId="ADAL" clId="{2649D4BC-11E9-49A6-9F3B-FB212F549DE2}" dt="2018-07-16T22:36:15.230" v="4623" actId="404"/>
          <ac:spMkLst>
            <pc:docMk/>
            <pc:sldMk cId="2272970644" sldId="455"/>
            <ac:spMk id="5" creationId="{001D87F3-8D86-4C15-81E4-9A5C5972B38F}"/>
          </ac:spMkLst>
        </pc:spChg>
      </pc:sldChg>
      <pc:sldChg chg="modNotesTx">
        <pc:chgData name="Michael Chaitkin" userId="19ad0d66-c562-485c-827b-73589f77ea44" providerId="ADAL" clId="{2649D4BC-11E9-49A6-9F3B-FB212F549DE2}" dt="2018-07-16T22:22:12.107" v="2050" actId="6549"/>
        <pc:sldMkLst>
          <pc:docMk/>
          <pc:sldMk cId="554243041" sldId="456"/>
        </pc:sldMkLst>
      </pc:sldChg>
      <pc:sldChg chg="modSp modAnim delCm">
        <pc:chgData name="Michael Chaitkin" userId="19ad0d66-c562-485c-827b-73589f77ea44" providerId="ADAL" clId="{2649D4BC-11E9-49A6-9F3B-FB212F549DE2}" dt="2018-07-16T22:35:48.332" v="4573"/>
        <pc:sldMkLst>
          <pc:docMk/>
          <pc:sldMk cId="232012018" sldId="458"/>
        </pc:sldMkLst>
        <pc:spChg chg="mod">
          <ac:chgData name="Michael Chaitkin" userId="19ad0d66-c562-485c-827b-73589f77ea44" providerId="ADAL" clId="{2649D4BC-11E9-49A6-9F3B-FB212F549DE2}" dt="2018-07-16T22:13:46.480" v="177" actId="20577"/>
          <ac:spMkLst>
            <pc:docMk/>
            <pc:sldMk cId="232012018" sldId="458"/>
            <ac:spMk id="2" creationId="{00000000-0000-0000-0000-000000000000}"/>
          </ac:spMkLst>
        </pc:spChg>
        <pc:spChg chg="mod">
          <ac:chgData name="Michael Chaitkin" userId="19ad0d66-c562-485c-827b-73589f77ea44" providerId="ADAL" clId="{2649D4BC-11E9-49A6-9F3B-FB212F549DE2}" dt="2018-07-16T22:12:58.169" v="167" actId="20577"/>
          <ac:spMkLst>
            <pc:docMk/>
            <pc:sldMk cId="232012018" sldId="458"/>
            <ac:spMk id="3" creationId="{00000000-0000-0000-0000-000000000000}"/>
          </ac:spMkLst>
        </pc:spChg>
        <pc:spChg chg="mod">
          <ac:chgData name="Michael Chaitkin" userId="19ad0d66-c562-485c-827b-73589f77ea44" providerId="ADAL" clId="{2649D4BC-11E9-49A6-9F3B-FB212F549DE2}" dt="2018-07-16T22:11:18.798" v="15" actId="14100"/>
          <ac:spMkLst>
            <pc:docMk/>
            <pc:sldMk cId="232012018" sldId="458"/>
            <ac:spMk id="4" creationId="{2B5A650E-D3B3-4E14-9368-8B1D936D8405}"/>
          </ac:spMkLst>
        </pc:spChg>
        <pc:grpChg chg="mod ord">
          <ac:chgData name="Michael Chaitkin" userId="19ad0d66-c562-485c-827b-73589f77ea44" providerId="ADAL" clId="{2649D4BC-11E9-49A6-9F3B-FB212F549DE2}" dt="2018-07-16T22:13:05.485" v="169" actId="14100"/>
          <ac:grpSpMkLst>
            <pc:docMk/>
            <pc:sldMk cId="232012018" sldId="458"/>
            <ac:grpSpMk id="7" creationId="{BA4C82EC-C82B-4787-B4B0-1ADBAEA5FC40}"/>
          </ac:grpSpMkLst>
        </pc:grpChg>
      </pc:sldChg>
      <pc:sldChg chg="delSp modSp add delAnim modAnim delCm">
        <pc:chgData name="Michael Chaitkin" userId="19ad0d66-c562-485c-827b-73589f77ea44" providerId="ADAL" clId="{2649D4BC-11E9-49A6-9F3B-FB212F549DE2}" dt="2018-07-16T22:35:39.682" v="4572"/>
        <pc:sldMkLst>
          <pc:docMk/>
          <pc:sldMk cId="1563357692" sldId="460"/>
        </pc:sldMkLst>
        <pc:spChg chg="mod">
          <ac:chgData name="Michael Chaitkin" userId="19ad0d66-c562-485c-827b-73589f77ea44" providerId="ADAL" clId="{2649D4BC-11E9-49A6-9F3B-FB212F549DE2}" dt="2018-07-16T22:34:41.656" v="4440" actId="20577"/>
          <ac:spMkLst>
            <pc:docMk/>
            <pc:sldMk cId="1563357692" sldId="460"/>
            <ac:spMk id="2" creationId="{00000000-0000-0000-0000-000000000000}"/>
          </ac:spMkLst>
        </pc:spChg>
        <pc:spChg chg="mod">
          <ac:chgData name="Michael Chaitkin" userId="19ad0d66-c562-485c-827b-73589f77ea44" providerId="ADAL" clId="{2649D4BC-11E9-49A6-9F3B-FB212F549DE2}" dt="2018-07-16T22:34:49.047" v="4445" actId="20577"/>
          <ac:spMkLst>
            <pc:docMk/>
            <pc:sldMk cId="1563357692" sldId="460"/>
            <ac:spMk id="3" creationId="{00000000-0000-0000-0000-000000000000}"/>
          </ac:spMkLst>
        </pc:spChg>
        <pc:grpChg chg="del">
          <ac:chgData name="Michael Chaitkin" userId="19ad0d66-c562-485c-827b-73589f77ea44" providerId="ADAL" clId="{2649D4BC-11E9-49A6-9F3B-FB212F549DE2}" dt="2018-07-16T22:34:33.542" v="4438" actId="478"/>
          <ac:grpSpMkLst>
            <pc:docMk/>
            <pc:sldMk cId="1563357692" sldId="460"/>
            <ac:grpSpMk id="7" creationId="{BA4C82EC-C82B-4787-B4B0-1ADBAEA5FC40}"/>
          </ac:grpSpMkLst>
        </pc:grpChg>
      </pc:sldChg>
    </pc:docChg>
  </pc:docChgLst>
  <pc:docChgLst>
    <pc:chgData name="Michael Chaitkin" userId="19ad0d66-c562-485c-827b-73589f77ea44" providerId="ADAL" clId="{AE62C2A7-079A-465E-A169-AD94641BA925}"/>
    <pc:docChg chg="custSel modSld">
      <pc:chgData name="Michael Chaitkin" userId="19ad0d66-c562-485c-827b-73589f77ea44" providerId="ADAL" clId="{AE62C2A7-079A-465E-A169-AD94641BA925}" dt="2018-07-19T19:14:12.463" v="6" actId="20577"/>
      <pc:docMkLst>
        <pc:docMk/>
      </pc:docMkLst>
      <pc:sldChg chg="modSp">
        <pc:chgData name="Michael Chaitkin" userId="19ad0d66-c562-485c-827b-73589f77ea44" providerId="ADAL" clId="{AE62C2A7-079A-465E-A169-AD94641BA925}" dt="2018-07-19T19:14:12.463" v="6" actId="20577"/>
        <pc:sldMkLst>
          <pc:docMk/>
          <pc:sldMk cId="2272970644" sldId="455"/>
        </pc:sldMkLst>
        <pc:spChg chg="mod">
          <ac:chgData name="Michael Chaitkin" userId="19ad0d66-c562-485c-827b-73589f77ea44" providerId="ADAL" clId="{AE62C2A7-079A-465E-A169-AD94641BA925}" dt="2018-07-19T19:14:12.463" v="6" actId="20577"/>
          <ac:spMkLst>
            <pc:docMk/>
            <pc:sldMk cId="2272970644" sldId="455"/>
            <ac:spMk id="5" creationId="{001D87F3-8D86-4C15-81E4-9A5C5972B38F}"/>
          </ac:spMkLst>
        </pc:spChg>
      </pc:sldChg>
    </pc:docChg>
  </pc:docChgLst>
  <pc:docChgLst>
    <pc:chgData name="Kavya Ghai" userId="e29c1650-7e64-45b4-a35a-fb3290f17836" providerId="ADAL" clId="{A0F86176-AAA1-41E3-904B-2F8B604FE030}"/>
    <pc:docChg chg="custSel modSld">
      <pc:chgData name="Kavya Ghai" userId="e29c1650-7e64-45b4-a35a-fb3290f17836" providerId="ADAL" clId="{A0F86176-AAA1-41E3-904B-2F8B604FE030}" dt="2018-07-19T18:01:29.520" v="504"/>
      <pc:docMkLst>
        <pc:docMk/>
      </pc:docMkLst>
      <pc:sldChg chg="modSp">
        <pc:chgData name="Kavya Ghai" userId="e29c1650-7e64-45b4-a35a-fb3290f17836" providerId="ADAL" clId="{A0F86176-AAA1-41E3-904B-2F8B604FE030}" dt="2018-07-16T22:55:01.480" v="189" actId="1037"/>
        <pc:sldMkLst>
          <pc:docMk/>
          <pc:sldMk cId="1669581738" sldId="302"/>
        </pc:sldMkLst>
        <pc:spChg chg="mod">
          <ac:chgData name="Kavya Ghai" userId="e29c1650-7e64-45b4-a35a-fb3290f17836" providerId="ADAL" clId="{A0F86176-AAA1-41E3-904B-2F8B604FE030}" dt="2018-07-16T22:55:01.464" v="185" actId="6549"/>
          <ac:spMkLst>
            <pc:docMk/>
            <pc:sldMk cId="1669581738" sldId="302"/>
            <ac:spMk id="9" creationId="{47C66A5A-B79F-4B46-A3A0-784FCBB72168}"/>
          </ac:spMkLst>
        </pc:spChg>
        <pc:graphicFrameChg chg="mod">
          <ac:chgData name="Kavya Ghai" userId="e29c1650-7e64-45b4-a35a-fb3290f17836" providerId="ADAL" clId="{A0F86176-AAA1-41E3-904B-2F8B604FE030}" dt="2018-07-16T22:55:01.480" v="189" actId="1037"/>
          <ac:graphicFrameMkLst>
            <pc:docMk/>
            <pc:sldMk cId="1669581738" sldId="302"/>
            <ac:graphicFrameMk id="30" creationId="{1C46442F-5A16-44AF-85B9-D2FC55B7B7FE}"/>
          </ac:graphicFrameMkLst>
        </pc:graphicFrameChg>
      </pc:sldChg>
      <pc:sldChg chg="addSp modSp">
        <pc:chgData name="Kavya Ghai" userId="e29c1650-7e64-45b4-a35a-fb3290f17836" providerId="ADAL" clId="{A0F86176-AAA1-41E3-904B-2F8B604FE030}" dt="2018-07-19T17:58:18.112" v="438"/>
        <pc:sldMkLst>
          <pc:docMk/>
          <pc:sldMk cId="2532449547" sldId="332"/>
        </pc:sldMkLst>
        <pc:spChg chg="mod ord">
          <ac:chgData name="Kavya Ghai" userId="e29c1650-7e64-45b4-a35a-fb3290f17836" providerId="ADAL" clId="{A0F86176-AAA1-41E3-904B-2F8B604FE030}" dt="2018-07-19T17:58:17.605" v="436" actId="20577"/>
          <ac:spMkLst>
            <pc:docMk/>
            <pc:sldMk cId="2532449547" sldId="332"/>
            <ac:spMk id="2" creationId="{00000000-0000-0000-0000-000000000000}"/>
          </ac:spMkLst>
        </pc:spChg>
        <pc:spChg chg="mod ord">
          <ac:chgData name="Kavya Ghai" userId="e29c1650-7e64-45b4-a35a-fb3290f17836" providerId="ADAL" clId="{A0F86176-AAA1-41E3-904B-2F8B604FE030}" dt="2018-07-19T17:58:17.020" v="419"/>
          <ac:spMkLst>
            <pc:docMk/>
            <pc:sldMk cId="2532449547" sldId="332"/>
            <ac:spMk id="3" creationId="{00000000-0000-0000-0000-000000000000}"/>
          </ac:spMkLst>
        </pc:spChg>
        <pc:spChg chg="add mod ord">
          <ac:chgData name="Kavya Ghai" userId="e29c1650-7e64-45b4-a35a-fb3290f17836" providerId="ADAL" clId="{A0F86176-AAA1-41E3-904B-2F8B604FE030}" dt="2018-07-19T17:58:17.020" v="415"/>
          <ac:spMkLst>
            <pc:docMk/>
            <pc:sldMk cId="2532449547" sldId="332"/>
            <ac:spMk id="4" creationId="{3D57DDE9-F04A-4D3E-9934-04761BC557EC}"/>
          </ac:spMkLst>
        </pc:spChg>
        <pc:spChg chg="mod ord">
          <ac:chgData name="Kavya Ghai" userId="e29c1650-7e64-45b4-a35a-fb3290f17836" providerId="ADAL" clId="{A0F86176-AAA1-41E3-904B-2F8B604FE030}" dt="2018-07-19T17:58:17.020" v="421"/>
          <ac:spMkLst>
            <pc:docMk/>
            <pc:sldMk cId="2532449547" sldId="332"/>
            <ac:spMk id="5" creationId="{07FA87F6-C657-4DFA-B1CD-60CBA060C34C}"/>
          </ac:spMkLst>
        </pc:spChg>
        <pc:graphicFrameChg chg="add mod ord">
          <ac:chgData name="Kavya Ghai" userId="e29c1650-7e64-45b4-a35a-fb3290f17836" providerId="ADAL" clId="{A0F86176-AAA1-41E3-904B-2F8B604FE030}" dt="2018-07-19T17:58:18.112" v="438"/>
          <ac:graphicFrameMkLst>
            <pc:docMk/>
            <pc:sldMk cId="2532449547" sldId="332"/>
            <ac:graphicFrameMk id="6" creationId="{97821C85-3730-4EDB-AE41-1911112AFBE2}"/>
          </ac:graphicFrameMkLst>
        </pc:graphicFrameChg>
      </pc:sldChg>
      <pc:sldChg chg="modSp">
        <pc:chgData name="Kavya Ghai" userId="e29c1650-7e64-45b4-a35a-fb3290f17836" providerId="ADAL" clId="{A0F86176-AAA1-41E3-904B-2F8B604FE030}" dt="2018-07-16T23:02:50.925" v="209" actId="1035"/>
        <pc:sldMkLst>
          <pc:docMk/>
          <pc:sldMk cId="3340956589" sldId="347"/>
        </pc:sldMkLst>
        <pc:spChg chg="mod">
          <ac:chgData name="Kavya Ghai" userId="e29c1650-7e64-45b4-a35a-fb3290f17836" providerId="ADAL" clId="{A0F86176-AAA1-41E3-904B-2F8B604FE030}" dt="2018-07-16T23:02:50.925" v="209" actId="1035"/>
          <ac:spMkLst>
            <pc:docMk/>
            <pc:sldMk cId="3340956589" sldId="347"/>
            <ac:spMk id="6" creationId="{77203CB9-EB5A-4EF6-9CD7-60478DA785E1}"/>
          </ac:spMkLst>
        </pc:spChg>
      </pc:sldChg>
      <pc:sldChg chg="addSp delSp modSp delCm">
        <pc:chgData name="Kavya Ghai" userId="e29c1650-7e64-45b4-a35a-fb3290f17836" providerId="ADAL" clId="{A0F86176-AAA1-41E3-904B-2F8B604FE030}" dt="2018-07-19T18:01:29.520" v="504"/>
        <pc:sldMkLst>
          <pc:docMk/>
          <pc:sldMk cId="3136956807" sldId="382"/>
        </pc:sldMkLst>
        <pc:spChg chg="del">
          <ac:chgData name="Kavya Ghai" userId="e29c1650-7e64-45b4-a35a-fb3290f17836" providerId="ADAL" clId="{A0F86176-AAA1-41E3-904B-2F8B604FE030}" dt="2018-07-19T17:59:21.800" v="441" actId="478"/>
          <ac:spMkLst>
            <pc:docMk/>
            <pc:sldMk cId="3136956807" sldId="382"/>
            <ac:spMk id="2" creationId="{C89DC213-21F2-4419-B919-B9EAB34EFD18}"/>
          </ac:spMkLst>
        </pc:spChg>
        <pc:spChg chg="add del mod">
          <ac:chgData name="Kavya Ghai" userId="e29c1650-7e64-45b4-a35a-fb3290f17836" providerId="ADAL" clId="{A0F86176-AAA1-41E3-904B-2F8B604FE030}" dt="2018-07-19T17:59:18.174" v="440" actId="478"/>
          <ac:spMkLst>
            <pc:docMk/>
            <pc:sldMk cId="3136956807" sldId="382"/>
            <ac:spMk id="3" creationId="{EDE21085-77EC-47E8-B31D-E2B543B30D51}"/>
          </ac:spMkLst>
        </pc:spChg>
        <pc:spChg chg="mod">
          <ac:chgData name="Kavya Ghai" userId="e29c1650-7e64-45b4-a35a-fb3290f17836" providerId="ADAL" clId="{A0F86176-AAA1-41E3-904B-2F8B604FE030}" dt="2018-07-19T18:00:07.798" v="496" actId="14100"/>
          <ac:spMkLst>
            <pc:docMk/>
            <pc:sldMk cId="3136956807" sldId="382"/>
            <ac:spMk id="11" creationId="{12438283-A91D-4013-A24D-9D5CBE9F2852}"/>
          </ac:spMkLst>
        </pc:spChg>
        <pc:graphicFrameChg chg="add mod">
          <ac:chgData name="Kavya Ghai" userId="e29c1650-7e64-45b4-a35a-fb3290f17836" providerId="ADAL" clId="{A0F86176-AAA1-41E3-904B-2F8B604FE030}" dt="2018-07-19T18:00:42.969" v="503" actId="404"/>
          <ac:graphicFrameMkLst>
            <pc:docMk/>
            <pc:sldMk cId="3136956807" sldId="382"/>
            <ac:graphicFrameMk id="9" creationId="{C8B5BAE7-9DDA-46AF-90A9-12667CE8C188}"/>
          </ac:graphicFrameMkLst>
        </pc:graphicFrameChg>
        <pc:graphicFrameChg chg="del">
          <ac:chgData name="Kavya Ghai" userId="e29c1650-7e64-45b4-a35a-fb3290f17836" providerId="ADAL" clId="{A0F86176-AAA1-41E3-904B-2F8B604FE030}" dt="2018-07-19T17:59:14.745" v="439" actId="478"/>
          <ac:graphicFrameMkLst>
            <pc:docMk/>
            <pc:sldMk cId="3136956807" sldId="382"/>
            <ac:graphicFrameMk id="23" creationId="{3DE81AB3-1420-4BDF-8C37-FBCD8BB6951D}"/>
          </ac:graphicFrameMkLst>
        </pc:graphicFrameChg>
      </pc:sldChg>
      <pc:sldChg chg="addSp delSp modSp mod delCm modNotesTx">
        <pc:chgData name="Kavya Ghai" userId="e29c1650-7e64-45b4-a35a-fb3290f17836" providerId="ADAL" clId="{A0F86176-AAA1-41E3-904B-2F8B604FE030}" dt="2018-07-16T23:11:07.952" v="377" actId="1037"/>
        <pc:sldMkLst>
          <pc:docMk/>
          <pc:sldMk cId="392470023" sldId="399"/>
        </pc:sldMkLst>
        <pc:spChg chg="add del mod">
          <ac:chgData name="Kavya Ghai" userId="e29c1650-7e64-45b4-a35a-fb3290f17836" providerId="ADAL" clId="{A0F86176-AAA1-41E3-904B-2F8B604FE030}" dt="2018-07-16T23:03:36.256" v="214" actId="1037"/>
          <ac:spMkLst>
            <pc:docMk/>
            <pc:sldMk cId="392470023" sldId="399"/>
            <ac:spMk id="3" creationId="{93E97AC7-AA85-4083-9ECF-B2B4D0CDE1A9}"/>
          </ac:spMkLst>
        </pc:spChg>
        <pc:spChg chg="add mod">
          <ac:chgData name="Kavya Ghai" userId="e29c1650-7e64-45b4-a35a-fb3290f17836" providerId="ADAL" clId="{A0F86176-AAA1-41E3-904B-2F8B604FE030}" dt="2018-07-16T23:11:07.952" v="377" actId="1037"/>
          <ac:spMkLst>
            <pc:docMk/>
            <pc:sldMk cId="392470023" sldId="399"/>
            <ac:spMk id="5" creationId="{7A1C6B0E-3C0F-4AB5-9E3D-C64653B542BC}"/>
          </ac:spMkLst>
        </pc:spChg>
        <pc:spChg chg="add mod">
          <ac:chgData name="Kavya Ghai" userId="e29c1650-7e64-45b4-a35a-fb3290f17836" providerId="ADAL" clId="{A0F86176-AAA1-41E3-904B-2F8B604FE030}" dt="2018-07-16T23:11:07.952" v="377" actId="1037"/>
          <ac:spMkLst>
            <pc:docMk/>
            <pc:sldMk cId="392470023" sldId="399"/>
            <ac:spMk id="10" creationId="{9003AAB6-9FC5-4E4B-829A-21B8702ED9BF}"/>
          </ac:spMkLst>
        </pc:spChg>
        <pc:graphicFrameChg chg="add mod">
          <ac:chgData name="Kavya Ghai" userId="e29c1650-7e64-45b4-a35a-fb3290f17836" providerId="ADAL" clId="{A0F86176-AAA1-41E3-904B-2F8B604FE030}" dt="2018-07-16T23:10:17.548" v="312" actId="1037"/>
          <ac:graphicFrameMkLst>
            <pc:docMk/>
            <pc:sldMk cId="392470023" sldId="399"/>
            <ac:graphicFrameMk id="7" creationId="{6FA84D8F-E0F8-4151-9E80-6C30FF2A405A}"/>
          </ac:graphicFrameMkLst>
        </pc:graphicFrameChg>
        <pc:graphicFrameChg chg="add del">
          <ac:chgData name="Kavya Ghai" userId="e29c1650-7e64-45b4-a35a-fb3290f17836" providerId="ADAL" clId="{A0F86176-AAA1-41E3-904B-2F8B604FE030}" dt="2018-07-16T23:01:53.614" v="206" actId="1037"/>
          <ac:graphicFrameMkLst>
            <pc:docMk/>
            <pc:sldMk cId="392470023" sldId="399"/>
            <ac:graphicFrameMk id="8" creationId="{1996BDE8-9D22-4173-8D25-C31AFA68C19A}"/>
          </ac:graphicFrameMkLst>
        </pc:graphicFrameChg>
        <pc:graphicFrameChg chg="del">
          <ac:chgData name="Kavya Ghai" userId="e29c1650-7e64-45b4-a35a-fb3290f17836" providerId="ADAL" clId="{A0F86176-AAA1-41E3-904B-2F8B604FE030}" dt="2018-07-16T23:01:22.401" v="196" actId="478"/>
          <ac:graphicFrameMkLst>
            <pc:docMk/>
            <pc:sldMk cId="392470023" sldId="399"/>
            <ac:graphicFrameMk id="18" creationId="{CD70A6D3-7529-43BC-8E10-29D8FDA34BC3}"/>
          </ac:graphicFrameMkLst>
        </pc:graphicFrameChg>
      </pc:sldChg>
      <pc:sldChg chg="mod modNotesTx">
        <pc:chgData name="Kavya Ghai" userId="e29c1650-7e64-45b4-a35a-fb3290f17836" providerId="ADAL" clId="{A0F86176-AAA1-41E3-904B-2F8B604FE030}" dt="2018-07-16T22:55:00.087" v="89" actId="20577"/>
        <pc:sldMkLst>
          <pc:docMk/>
          <pc:sldMk cId="1715888383" sldId="430"/>
        </pc:sldMkLst>
      </pc:sldChg>
      <pc:sldChg chg="modSp">
        <pc:chgData name="Kavya Ghai" userId="e29c1650-7e64-45b4-a35a-fb3290f17836" providerId="ADAL" clId="{A0F86176-AAA1-41E3-904B-2F8B604FE030}" dt="2018-07-16T22:55:01.464" v="187" actId="1037"/>
        <pc:sldMkLst>
          <pc:docMk/>
          <pc:sldMk cId="554243041" sldId="456"/>
        </pc:sldMkLst>
        <pc:spChg chg="mod">
          <ac:chgData name="Kavya Ghai" userId="e29c1650-7e64-45b4-a35a-fb3290f17836" providerId="ADAL" clId="{A0F86176-AAA1-41E3-904B-2F8B604FE030}" dt="2018-07-16T22:55:01.409" v="136" actId="6549"/>
          <ac:spMkLst>
            <pc:docMk/>
            <pc:sldMk cId="554243041" sldId="456"/>
            <ac:spMk id="9" creationId="{B922ED90-3A40-4D7A-A2F7-30842B56B68E}"/>
          </ac:spMkLst>
        </pc:spChg>
        <pc:graphicFrameChg chg="mod">
          <ac:chgData name="Kavya Ghai" userId="e29c1650-7e64-45b4-a35a-fb3290f17836" providerId="ADAL" clId="{A0F86176-AAA1-41E3-904B-2F8B604FE030}" dt="2018-07-16T22:55:01.464" v="187" actId="1037"/>
          <ac:graphicFrameMkLst>
            <pc:docMk/>
            <pc:sldMk cId="554243041" sldId="456"/>
            <ac:graphicFrameMk id="22" creationId="{362AF35A-5AEC-4949-BA57-6BEF2B381802}"/>
          </ac:graphicFrameMkLst>
        </pc:graphicFrameChg>
      </pc:sldChg>
    </pc:docChg>
  </pc:docChgLst>
  <pc:docChgLst>
    <pc:chgData name="Michael Chaitkin" userId="19ad0d66-c562-485c-827b-73589f77ea44" providerId="ADAL" clId="{E037043D-466D-43AB-9200-428B3EF60C49}"/>
    <pc:docChg chg="undo custSel addSld delSld modSld sldOrd">
      <pc:chgData name="Michael Chaitkin" userId="19ad0d66-c562-485c-827b-73589f77ea44" providerId="ADAL" clId="{E037043D-466D-43AB-9200-428B3EF60C49}" dt="2018-07-16T15:19:47.050" v="739"/>
      <pc:docMkLst>
        <pc:docMk/>
      </pc:docMkLst>
      <pc:sldChg chg="delCm">
        <pc:chgData name="Michael Chaitkin" userId="19ad0d66-c562-485c-827b-73589f77ea44" providerId="ADAL" clId="{E037043D-466D-43AB-9200-428B3EF60C49}" dt="2018-07-16T15:14:52.367" v="733"/>
        <pc:sldMkLst>
          <pc:docMk/>
          <pc:sldMk cId="1135843402" sldId="256"/>
        </pc:sldMkLst>
      </pc:sldChg>
      <pc:sldChg chg="modSp ord addCm delCm modCm">
        <pc:chgData name="Michael Chaitkin" userId="19ad0d66-c562-485c-827b-73589f77ea44" providerId="ADAL" clId="{E037043D-466D-43AB-9200-428B3EF60C49}" dt="2018-07-16T14:31:42.370" v="173"/>
        <pc:sldMkLst>
          <pc:docMk/>
          <pc:sldMk cId="3705071435" sldId="289"/>
        </pc:sldMkLst>
        <pc:spChg chg="mod">
          <ac:chgData name="Michael Chaitkin" userId="19ad0d66-c562-485c-827b-73589f77ea44" providerId="ADAL" clId="{E037043D-466D-43AB-9200-428B3EF60C49}" dt="2018-07-16T14:31:28.143" v="172" actId="20577"/>
          <ac:spMkLst>
            <pc:docMk/>
            <pc:sldMk cId="3705071435" sldId="289"/>
            <ac:spMk id="3" creationId="{00000000-0000-0000-0000-000000000000}"/>
          </ac:spMkLst>
        </pc:spChg>
      </pc:sldChg>
      <pc:sldChg chg="modSp delCm">
        <pc:chgData name="Michael Chaitkin" userId="19ad0d66-c562-485c-827b-73589f77ea44" providerId="ADAL" clId="{E037043D-466D-43AB-9200-428B3EF60C49}" dt="2018-07-16T14:26:03.877" v="19"/>
        <pc:sldMkLst>
          <pc:docMk/>
          <pc:sldMk cId="758800362" sldId="293"/>
        </pc:sldMkLst>
        <pc:spChg chg="mod">
          <ac:chgData name="Michael Chaitkin" userId="19ad0d66-c562-485c-827b-73589f77ea44" providerId="ADAL" clId="{E037043D-466D-43AB-9200-428B3EF60C49}" dt="2018-07-16T14:25:55.493" v="18" actId="20577"/>
          <ac:spMkLst>
            <pc:docMk/>
            <pc:sldMk cId="758800362" sldId="293"/>
            <ac:spMk id="15" creationId="{4984D821-AC06-411E-BAAB-28FD27A8A95A}"/>
          </ac:spMkLst>
        </pc:spChg>
      </pc:sldChg>
      <pc:sldChg chg="modCm">
        <pc:chgData name="Michael Chaitkin" userId="19ad0d66-c562-485c-827b-73589f77ea44" providerId="ADAL" clId="{E037043D-466D-43AB-9200-428B3EF60C49}" dt="2018-07-16T15:14:29.162" v="732"/>
        <pc:sldMkLst>
          <pc:docMk/>
          <pc:sldMk cId="2532449547" sldId="332"/>
        </pc:sldMkLst>
      </pc:sldChg>
      <pc:sldChg chg="mod delCm">
        <pc:chgData name="Michael Chaitkin" userId="19ad0d66-c562-485c-827b-73589f77ea44" providerId="ADAL" clId="{E037043D-466D-43AB-9200-428B3EF60C49}" dt="2018-07-16T14:33:49.038" v="177"/>
        <pc:sldMkLst>
          <pc:docMk/>
          <pc:sldMk cId="2345215413" sldId="378"/>
        </pc:sldMkLst>
      </pc:sldChg>
      <pc:sldChg chg="add addCm delCm modCm">
        <pc:chgData name="Michael Chaitkin" userId="19ad0d66-c562-485c-827b-73589f77ea44" providerId="ADAL" clId="{E037043D-466D-43AB-9200-428B3EF60C49}" dt="2018-07-16T14:37:16.607" v="236"/>
        <pc:sldMkLst>
          <pc:docMk/>
          <pc:sldMk cId="3136956807" sldId="382"/>
        </pc:sldMkLst>
      </pc:sldChg>
      <pc:sldChg chg="add delCm">
        <pc:chgData name="Michael Chaitkin" userId="19ad0d66-c562-485c-827b-73589f77ea44" providerId="ADAL" clId="{E037043D-466D-43AB-9200-428B3EF60C49}" dt="2018-07-16T15:18:25.516" v="737"/>
        <pc:sldMkLst>
          <pc:docMk/>
          <pc:sldMk cId="4281880351" sldId="386"/>
        </pc:sldMkLst>
      </pc:sldChg>
      <pc:sldChg chg="delCm">
        <pc:chgData name="Michael Chaitkin" userId="19ad0d66-c562-485c-827b-73589f77ea44" providerId="ADAL" clId="{E037043D-466D-43AB-9200-428B3EF60C49}" dt="2018-07-16T14:34:08.091" v="178"/>
        <pc:sldMkLst>
          <pc:docMk/>
          <pc:sldMk cId="1715888383" sldId="430"/>
        </pc:sldMkLst>
      </pc:sldChg>
      <pc:sldChg chg="delCm modCm">
        <pc:chgData name="Michael Chaitkin" userId="19ad0d66-c562-485c-827b-73589f77ea44" providerId="ADAL" clId="{E037043D-466D-43AB-9200-428B3EF60C49}" dt="2018-07-16T15:15:33.635" v="736"/>
        <pc:sldMkLst>
          <pc:docMk/>
          <pc:sldMk cId="2590059923" sldId="441"/>
        </pc:sldMkLst>
      </pc:sldChg>
      <pc:sldChg chg="add">
        <pc:chgData name="Michael Chaitkin" userId="19ad0d66-c562-485c-827b-73589f77ea44" providerId="ADAL" clId="{E037043D-466D-43AB-9200-428B3EF60C49}" dt="2018-07-16T14:36:41.079" v="232"/>
        <pc:sldMkLst>
          <pc:docMk/>
          <pc:sldMk cId="3882690418" sldId="446"/>
        </pc:sldMkLst>
      </pc:sldChg>
      <pc:sldChg chg="delSp modSp delCm">
        <pc:chgData name="Michael Chaitkin" userId="19ad0d66-c562-485c-827b-73589f77ea44" providerId="ADAL" clId="{E037043D-466D-43AB-9200-428B3EF60C49}" dt="2018-07-16T14:28:42.454" v="130"/>
        <pc:sldMkLst>
          <pc:docMk/>
          <pc:sldMk cId="2012994480" sldId="454"/>
        </pc:sldMkLst>
        <pc:spChg chg="del">
          <ac:chgData name="Michael Chaitkin" userId="19ad0d66-c562-485c-827b-73589f77ea44" providerId="ADAL" clId="{E037043D-466D-43AB-9200-428B3EF60C49}" dt="2018-07-16T14:28:39.905" v="129" actId="478"/>
          <ac:spMkLst>
            <pc:docMk/>
            <pc:sldMk cId="2012994480" sldId="454"/>
            <ac:spMk id="3" creationId="{EFE378C6-32B5-4511-9D6A-3C29A47BDDD9}"/>
          </ac:spMkLst>
        </pc:spChg>
        <pc:spChg chg="del mod">
          <ac:chgData name="Michael Chaitkin" userId="19ad0d66-c562-485c-827b-73589f77ea44" providerId="ADAL" clId="{E037043D-466D-43AB-9200-428B3EF60C49}" dt="2018-07-16T14:28:38.071" v="128" actId="478"/>
          <ac:spMkLst>
            <pc:docMk/>
            <pc:sldMk cId="2012994480" sldId="454"/>
            <ac:spMk id="6" creationId="{09C612CE-CA2A-427E-B8CE-40EC1EFBB28E}"/>
          </ac:spMkLst>
        </pc:spChg>
      </pc:sldChg>
      <pc:sldChg chg="addSp delSp modSp add addCm delCm modCm">
        <pc:chgData name="Michael Chaitkin" userId="19ad0d66-c562-485c-827b-73589f77ea44" providerId="ADAL" clId="{E037043D-466D-43AB-9200-428B3EF60C49}" dt="2018-07-16T15:19:47.050" v="739"/>
        <pc:sldMkLst>
          <pc:docMk/>
          <pc:sldMk cId="2272970644" sldId="455"/>
        </pc:sldMkLst>
        <pc:spChg chg="add del mod">
          <ac:chgData name="Michael Chaitkin" userId="19ad0d66-c562-485c-827b-73589f77ea44" providerId="ADAL" clId="{E037043D-466D-43AB-9200-428B3EF60C49}" dt="2018-07-16T15:11:45.737" v="277" actId="478"/>
          <ac:spMkLst>
            <pc:docMk/>
            <pc:sldMk cId="2272970644" sldId="455"/>
            <ac:spMk id="2" creationId="{6E9FCDE6-C149-400B-AD9D-D0479A65C850}"/>
          </ac:spMkLst>
        </pc:spChg>
        <pc:spChg chg="add mod">
          <ac:chgData name="Michael Chaitkin" userId="19ad0d66-c562-485c-827b-73589f77ea44" providerId="ADAL" clId="{E037043D-466D-43AB-9200-428B3EF60C49}" dt="2018-07-16T15:11:37.031" v="257" actId="403"/>
          <ac:spMkLst>
            <pc:docMk/>
            <pc:sldMk cId="2272970644" sldId="455"/>
            <ac:spMk id="3" creationId="{9C66866E-C403-4708-BABD-D77AC23AF652}"/>
          </ac:spMkLst>
        </pc:spChg>
        <pc:spChg chg="add mod">
          <ac:chgData name="Michael Chaitkin" userId="19ad0d66-c562-485c-827b-73589f77ea44" providerId="ADAL" clId="{E037043D-466D-43AB-9200-428B3EF60C49}" dt="2018-07-16T15:11:50.641" v="279" actId="242"/>
          <ac:spMkLst>
            <pc:docMk/>
            <pc:sldMk cId="2272970644" sldId="455"/>
            <ac:spMk id="4" creationId="{C252DE7C-A2BB-4F35-A43F-F30619934186}"/>
          </ac:spMkLst>
        </pc:spChg>
        <pc:spChg chg="add mod">
          <ac:chgData name="Michael Chaitkin" userId="19ad0d66-c562-485c-827b-73589f77ea44" providerId="ADAL" clId="{E037043D-466D-43AB-9200-428B3EF60C49}" dt="2018-07-16T15:14:01.094" v="729" actId="20577"/>
          <ac:spMkLst>
            <pc:docMk/>
            <pc:sldMk cId="2272970644" sldId="455"/>
            <ac:spMk id="5" creationId="{001D87F3-8D86-4C15-81E4-9A5C5972B38F}"/>
          </ac:spMkLst>
        </pc:spChg>
        <pc:graphicFrameChg chg="mod">
          <ac:chgData name="Michael Chaitkin" userId="19ad0d66-c562-485c-827b-73589f77ea44" providerId="ADAL" clId="{E037043D-466D-43AB-9200-428B3EF60C49}" dt="2018-07-16T15:11:25.846" v="252"/>
          <ac:graphicFrameMkLst>
            <pc:docMk/>
            <pc:sldMk cId="2272970644" sldId="455"/>
            <ac:graphicFrameMk id="10" creationId="{F0B74030-F0DF-4344-8423-B0F4412A195D}"/>
          </ac:graphicFrameMkLst>
        </pc:graphicFrameChg>
      </pc:sldChg>
      <pc:sldChg chg="addSp modSp add modAnim modCm">
        <pc:chgData name="Michael Chaitkin" userId="19ad0d66-c562-485c-827b-73589f77ea44" providerId="ADAL" clId="{E037043D-466D-43AB-9200-428B3EF60C49}" dt="2018-07-16T15:15:05.678" v="734"/>
        <pc:sldMkLst>
          <pc:docMk/>
          <pc:sldMk cId="232012018" sldId="458"/>
        </pc:sldMkLst>
        <pc:spChg chg="mod">
          <ac:chgData name="Michael Chaitkin" userId="19ad0d66-c562-485c-827b-73589f77ea44" providerId="ADAL" clId="{E037043D-466D-43AB-9200-428B3EF60C49}" dt="2018-07-16T14:31:13.080" v="160" actId="20577"/>
          <ac:spMkLst>
            <pc:docMk/>
            <pc:sldMk cId="232012018" sldId="458"/>
            <ac:spMk id="2" creationId="{00000000-0000-0000-0000-000000000000}"/>
          </ac:spMkLst>
        </pc:spChg>
        <pc:spChg chg="mod">
          <ac:chgData name="Michael Chaitkin" userId="19ad0d66-c562-485c-827b-73589f77ea44" providerId="ADAL" clId="{E037043D-466D-43AB-9200-428B3EF60C49}" dt="2018-07-16T14:30:29.008" v="146" actId="20577"/>
          <ac:spMkLst>
            <pc:docMk/>
            <pc:sldMk cId="232012018" sldId="458"/>
            <ac:spMk id="3" creationId="{00000000-0000-0000-0000-000000000000}"/>
          </ac:spMkLst>
        </pc:spChg>
        <pc:spChg chg="add mod">
          <ac:chgData name="Michael Chaitkin" userId="19ad0d66-c562-485c-827b-73589f77ea44" providerId="ADAL" clId="{E037043D-466D-43AB-9200-428B3EF60C49}" dt="2018-07-16T14:29:43.848" v="141" actId="164"/>
          <ac:spMkLst>
            <pc:docMk/>
            <pc:sldMk cId="232012018" sldId="458"/>
            <ac:spMk id="4" creationId="{2B5A650E-D3B3-4E14-9368-8B1D936D8405}"/>
          </ac:spMkLst>
        </pc:spChg>
        <pc:grpChg chg="add mod">
          <ac:chgData name="Michael Chaitkin" userId="19ad0d66-c562-485c-827b-73589f77ea44" providerId="ADAL" clId="{E037043D-466D-43AB-9200-428B3EF60C49}" dt="2018-07-16T14:29:43.848" v="141" actId="164"/>
          <ac:grpSpMkLst>
            <pc:docMk/>
            <pc:sldMk cId="232012018" sldId="458"/>
            <ac:grpSpMk id="7" creationId="{BA4C82EC-C82B-4787-B4B0-1ADBAEA5FC40}"/>
          </ac:grpSpMkLst>
        </pc:grpChg>
        <pc:graphicFrameChg chg="add mod">
          <ac:chgData name="Michael Chaitkin" userId="19ad0d66-c562-485c-827b-73589f77ea44" providerId="ADAL" clId="{E037043D-466D-43AB-9200-428B3EF60C49}" dt="2018-07-16T14:29:43.848" v="141" actId="164"/>
          <ac:graphicFrameMkLst>
            <pc:docMk/>
            <pc:sldMk cId="232012018" sldId="458"/>
            <ac:graphicFrameMk id="6" creationId="{58A584FD-911F-4312-B18D-68DC03DF549E}"/>
          </ac:graphicFrameMkLst>
        </pc:graphicFrameChg>
      </pc:sldChg>
      <pc:sldChg chg="delSp modSp add">
        <pc:chgData name="Michael Chaitkin" userId="19ad0d66-c562-485c-827b-73589f77ea44" providerId="ADAL" clId="{E037043D-466D-43AB-9200-428B3EF60C49}" dt="2018-07-16T14:34:41.492" v="192" actId="242"/>
        <pc:sldMkLst>
          <pc:docMk/>
          <pc:sldMk cId="202234946" sldId="459"/>
        </pc:sldMkLst>
        <pc:spChg chg="del">
          <ac:chgData name="Michael Chaitkin" userId="19ad0d66-c562-485c-827b-73589f77ea44" providerId="ADAL" clId="{E037043D-466D-43AB-9200-428B3EF60C49}" dt="2018-07-16T14:34:30.286" v="180" actId="478"/>
          <ac:spMkLst>
            <pc:docMk/>
            <pc:sldMk cId="202234946" sldId="459"/>
            <ac:spMk id="2" creationId="{A035ABD2-E80E-4837-8A11-873582859749}"/>
          </ac:spMkLst>
        </pc:spChg>
        <pc:spChg chg="mod">
          <ac:chgData name="Michael Chaitkin" userId="19ad0d66-c562-485c-827b-73589f77ea44" providerId="ADAL" clId="{E037043D-466D-43AB-9200-428B3EF60C49}" dt="2018-07-16T14:34:41.492" v="192" actId="242"/>
          <ac:spMkLst>
            <pc:docMk/>
            <pc:sldMk cId="202234946" sldId="459"/>
            <ac:spMk id="13" creationId="{03668D99-B3C3-43AC-AF5D-6A8D3801ED9C}"/>
          </ac:spMkLst>
        </pc:spChg>
      </pc:sldChg>
    </pc:docChg>
  </pc:docChgLst>
</pc:chgInfo>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3" Type="http://schemas.openxmlformats.org/officeDocument/2006/relationships/oleObject" Target="https://r4d.sharepoint.com/sites/ow/workspaces/program/hfg-south-africa-exp-analysis/Shared%20Documents/Working%20Docs/Analysis%20Files/Joint%20Funder%20Analysis%20for%20October/2018-01-26%20graphs%20for%20consolidated%20HIV%20TB%20EA.xlsx" TargetMode="External"/><Relationship Id="rId2" Type="http://schemas.microsoft.com/office/2011/relationships/chartColorStyle" Target="colors5.xml"/><Relationship Id="rId1" Type="http://schemas.microsoft.com/office/2011/relationships/chartStyle" Target="style5.xml"/></Relationships>
</file>

<file path=ppt/charts/_rels/chart11.xml.rels><?xml version="1.0" encoding="UTF-8" standalone="yes"?>
<Relationships xmlns="http://schemas.openxmlformats.org/package/2006/relationships"><Relationship Id="rId3" Type="http://schemas.openxmlformats.org/officeDocument/2006/relationships/oleObject" Target="https://r4d.sharepoint.com/sites/ow/workspaces/program/hfg-south-africa-exp-analysis/Shared%20Documents/Working%20Docs/Analysis%20Files/Joint%20Funder%20Analysis%20for%20October/2018-01-26%20graphs%20for%20consolidated%20HIV%20TB%20EA.xlsx" TargetMode="External"/><Relationship Id="rId2" Type="http://schemas.microsoft.com/office/2011/relationships/chartColorStyle" Target="colors6.xml"/><Relationship Id="rId1" Type="http://schemas.microsoft.com/office/2011/relationships/chartStyle" Target="style6.xml"/></Relationships>
</file>

<file path=ppt/charts/_rels/chart12.xml.rels><?xml version="1.0" encoding="UTF-8" standalone="yes"?>
<Relationships xmlns="http://schemas.openxmlformats.org/package/2006/relationships"><Relationship Id="rId3" Type="http://schemas.openxmlformats.org/officeDocument/2006/relationships/oleObject" Target="https://r4d.sharepoint.com/sites/ow/workspaces/program/hfg-south-africa-exp-analysis/Shared%20Documents/Working%20Docs/Analysis%20Files/Joint%20Funder%20Analysis%20for%20October/2018-01-26%20graphs%20for%20consolidated%20HIV%20TB%20EA.xlsx" TargetMode="External"/><Relationship Id="rId2" Type="http://schemas.microsoft.com/office/2011/relationships/chartColorStyle" Target="colors7.xml"/><Relationship Id="rId1" Type="http://schemas.microsoft.com/office/2011/relationships/chartStyle" Target="style7.xml"/></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14.xml.rels><?xml version="1.0" encoding="UTF-8" standalone="yes"?>
<Relationships xmlns="http://schemas.openxmlformats.org/package/2006/relationships"><Relationship Id="rId2" Type="http://schemas.openxmlformats.org/officeDocument/2006/relationships/oleObject" Target="Macintosh%20HD:Users:teresaguthrie:Documents:R4D:HFG%20SA%20RT%202017:FINDINGS:Final%20graph%20file:ET%20versus%20NSP%20costing%2020180521.xlsx" TargetMode="External"/><Relationship Id="rId1" Type="http://schemas.openxmlformats.org/officeDocument/2006/relationships/themeOverride" Target="../theme/themeOverride2.xml"/></Relationships>
</file>

<file path=ppt/charts/_rels/chart15.xml.rels><?xml version="1.0" encoding="UTF-8" standalone="yes"?>
<Relationships xmlns="http://schemas.openxmlformats.org/package/2006/relationships"><Relationship Id="rId3" Type="http://schemas.openxmlformats.org/officeDocument/2006/relationships/oleObject" Target="file:///C:\Users\kghai\Results%20for%20Development%20Institute\HFG%20South%20Africa%20Exp%20Analysis%20-%20Documents\Working%20Docs\Analysis%20Files\Joint%20Funder%20Analysis%20for%20October\2018-01-26%20graphs%20for%20consolidated%20HIV%20TB%20EA.xlsx" TargetMode="External"/><Relationship Id="rId2" Type="http://schemas.microsoft.com/office/2011/relationships/chartColorStyle" Target="colors8.xml"/><Relationship Id="rId1" Type="http://schemas.microsoft.com/office/2011/relationships/chartStyle" Target="style8.xml"/></Relationships>
</file>

<file path=ppt/charts/_rels/chart16.xml.rels><?xml version="1.0" encoding="UTF-8" standalone="yes"?>
<Relationships xmlns="http://schemas.openxmlformats.org/package/2006/relationships"><Relationship Id="rId3" Type="http://schemas.openxmlformats.org/officeDocument/2006/relationships/oleObject" Target="https://r4d.sharepoint.com/sites/ow/workspaces/program/hfg-south-africa-exp-analysis/Shared%20Documents/Working%20Docs/Analysis%20Files/Joint%20Funder%20Analysis%20for%20October/2018-01-26%20graphs%20for%20consolidated%20HIV%20TB%20EA.xlsx" TargetMode="External"/><Relationship Id="rId2" Type="http://schemas.microsoft.com/office/2011/relationships/chartColorStyle" Target="colors9.xml"/><Relationship Id="rId1" Type="http://schemas.microsoft.com/office/2011/relationships/chartStyle" Target="style9.xml"/></Relationships>
</file>

<file path=ppt/charts/_rels/chart17.xml.rels><?xml version="1.0" encoding="UTF-8" standalone="yes"?>
<Relationships xmlns="http://schemas.openxmlformats.org/package/2006/relationships"><Relationship Id="rId3" Type="http://schemas.openxmlformats.org/officeDocument/2006/relationships/oleObject" Target="https://r4d.sharepoint.com/sites/ow/workspaces/program/hfg-south-africa-exp-analysis/Shared%20Documents/Working%20Docs/Analysis%20Files/Joint%20Funder%20Analysis%20for%20October/SA%20DS-TB%20patient%20analysis.xlsx" TargetMode="External"/><Relationship Id="rId2" Type="http://schemas.microsoft.com/office/2011/relationships/chartColorStyle" Target="colors10.xml"/><Relationship Id="rId1" Type="http://schemas.microsoft.com/office/2011/relationships/chartStyle" Target="style10.xml"/></Relationships>
</file>

<file path=ppt/charts/_rels/chart18.xml.rels><?xml version="1.0" encoding="UTF-8" standalone="yes"?>
<Relationships xmlns="http://schemas.openxmlformats.org/package/2006/relationships"><Relationship Id="rId1" Type="http://schemas.openxmlformats.org/officeDocument/2006/relationships/oleObject" Target="Macintosh%20HD:Users:teresaguthrie:Documents:R4D:HFG%20SA%20RT%202017:FINDINGS:Final%20graph%20file:ET%20versus%20NSP%20costing%2020180521.xlsx"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oleObject" Target="https://r4d.sharepoint.com/sites/ow/workspaces/program/hfg-south-africa-exp-analysis/Shared%20Documents/Working%20Docs/Analysis%20Files/Joint%20Funder%20Analysis%20for%20October/2018-01-26%20graphs%20for%20consolidated%20HIV%20TB%20EA.xlsx" TargetMode="External"/><Relationship Id="rId2" Type="http://schemas.microsoft.com/office/2011/relationships/chartColorStyle" Target="colors1.xml"/><Relationship Id="rId1" Type="http://schemas.microsoft.com/office/2011/relationships/chartStyle" Target="style1.xml"/></Relationships>
</file>

<file path=ppt/charts/_rels/chart6.xml.rels><?xml version="1.0" encoding="UTF-8" standalone="yes"?>
<Relationships xmlns="http://schemas.openxmlformats.org/package/2006/relationships"><Relationship Id="rId3" Type="http://schemas.openxmlformats.org/officeDocument/2006/relationships/oleObject" Target="https://r4d.sharepoint.com/sites/ow/workspaces/program/hfg-south-africa-exp-analysis/Shared%20Documents/Working%20Docs/Analysis%20Files/Joint%20Funder%20Analysis%20for%20October/2018-01-26%20graphs%20for%20consolidated%20HIV%20TB%20EA.xlsx" TargetMode="External"/><Relationship Id="rId2" Type="http://schemas.microsoft.com/office/2011/relationships/chartColorStyle" Target="colors2.xml"/><Relationship Id="rId1" Type="http://schemas.microsoft.com/office/2011/relationships/chartStyle" Target="style2.xml"/></Relationships>
</file>

<file path=ppt/charts/_rels/chart7.xml.rels><?xml version="1.0" encoding="UTF-8" standalone="yes"?>
<Relationships xmlns="http://schemas.openxmlformats.org/package/2006/relationships"><Relationship Id="rId3" Type="http://schemas.openxmlformats.org/officeDocument/2006/relationships/oleObject" Target="https://r4d.sharepoint.com/sites/ow/workspaces/program/hfg-south-africa-exp-analysis/Shared%20Documents/Working%20Docs/Analysis%20Files/Joint%20Funder%20Analysis%20for%20October/2018-01-26%20graphs%20for%20consolidated%20HIV%20TB%20EA.xlsx" TargetMode="External"/><Relationship Id="rId2" Type="http://schemas.microsoft.com/office/2011/relationships/chartColorStyle" Target="colors3.xml"/><Relationship Id="rId1" Type="http://schemas.microsoft.com/office/2011/relationships/chartStyle" Target="style3.xml"/></Relationships>
</file>

<file path=ppt/charts/_rels/chart8.xml.rels><?xml version="1.0" encoding="UTF-8" standalone="yes"?>
<Relationships xmlns="http://schemas.openxmlformats.org/package/2006/relationships"><Relationship Id="rId3" Type="http://schemas.openxmlformats.org/officeDocument/2006/relationships/oleObject" Target="https://r4d.sharepoint.com/sites/ow/workspaces/program/hfg-south-africa-exp-analysis/Shared%20Documents/Working%20Docs/Analysis%20Files/Joint%20Funder%20Analysis%20for%20October/2018-01-26%20graphs%20for%20consolidated%20HIV%20TB%20EA.xlsx" TargetMode="External"/><Relationship Id="rId2" Type="http://schemas.microsoft.com/office/2011/relationships/chartColorStyle" Target="colors4.xml"/><Relationship Id="rId1" Type="http://schemas.microsoft.com/office/2011/relationships/chartStyle" Target="style4.xml"/></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25E-2"/>
          <c:y val="1.5765765765765799E-2"/>
          <c:w val="0.96022727272727304"/>
          <c:h val="0.97522522522522503"/>
        </c:manualLayout>
      </c:layout>
      <c:barChart>
        <c:barDir val="col"/>
        <c:grouping val="stacked"/>
        <c:varyColors val="0"/>
        <c:ser>
          <c:idx val="0"/>
          <c:order val="0"/>
          <c:tx>
            <c:strRef>
              <c:f>Sheet1!$A$2</c:f>
              <c:strCache>
                <c:ptCount val="1"/>
              </c:strCache>
            </c:strRef>
          </c:tx>
          <c:spPr>
            <a:solidFill>
              <a:srgbClr val="C30C3E"/>
            </a:solidFill>
            <a:ln w="25395">
              <a:noFill/>
            </a:ln>
          </c:spPr>
          <c:invertIfNegative val="0"/>
          <c:dLbls>
            <c:spPr>
              <a:noFill/>
              <a:ln w="25395">
                <a:noFill/>
              </a:ln>
            </c:spPr>
            <c:txPr>
              <a:bodyPr wrap="square" lIns="38100" tIns="19050" rIns="38100" bIns="19050" anchor="ctr">
                <a:spAutoFit/>
              </a:bodyPr>
              <a:lstStyle/>
              <a:p>
                <a:pPr>
                  <a:defRPr sz="1600" b="0" i="0" u="none" strike="noStrike" baseline="0">
                    <a:solidFill>
                      <a:srgbClr val="FFFFFF"/>
                    </a:solidFill>
                    <a:latin typeface="Arial Narrow"/>
                    <a:ea typeface="Arial Narrow"/>
                    <a:cs typeface="Arial Narrow"/>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Sheet1!$B$1:$D$1</c:f>
              <c:numCache>
                <c:formatCode>General</c:formatCode>
                <c:ptCount val="3"/>
              </c:numCache>
            </c:numRef>
          </c:cat>
          <c:val>
            <c:numRef>
              <c:f>Sheet1!$B$2:$D$2</c:f>
              <c:numCache>
                <c:formatCode>#,##0;\-#,##0</c:formatCode>
                <c:ptCount val="3"/>
                <c:pt idx="0">
                  <c:v>19447.186071129301</c:v>
                </c:pt>
                <c:pt idx="1">
                  <c:v>22360.08659732253</c:v>
                </c:pt>
                <c:pt idx="2">
                  <c:v>25226.455822404849</c:v>
                </c:pt>
              </c:numCache>
            </c:numRef>
          </c:val>
          <c:extLst>
            <c:ext xmlns:c16="http://schemas.microsoft.com/office/drawing/2014/chart" uri="{C3380CC4-5D6E-409C-BE32-E72D297353CC}">
              <c16:uniqueId val="{00000000-D4FC-4795-BA02-F39419C75EF5}"/>
            </c:ext>
          </c:extLst>
        </c:ser>
        <c:ser>
          <c:idx val="1"/>
          <c:order val="1"/>
          <c:tx>
            <c:strRef>
              <c:f>Sheet1!$A$3</c:f>
              <c:strCache>
                <c:ptCount val="1"/>
              </c:strCache>
            </c:strRef>
          </c:tx>
          <c:spPr>
            <a:solidFill>
              <a:srgbClr val="007770"/>
            </a:solidFill>
            <a:ln w="25395">
              <a:noFill/>
            </a:ln>
          </c:spPr>
          <c:invertIfNegative val="0"/>
          <c:dLbls>
            <c:dLbl>
              <c:idx val="0"/>
              <c:layout/>
              <c:tx>
                <c:rich>
                  <a:bodyPr/>
                  <a:lstStyle/>
                  <a:p>
                    <a:r>
                      <a:rPr lang="en-US"/>
                      <a:t>2,099</a:t>
                    </a:r>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5796-4480-B03D-D9EF93B56E9F}"/>
                </c:ext>
              </c:extLst>
            </c:dLbl>
            <c:dLbl>
              <c:idx val="1"/>
              <c:layout/>
              <c:tx>
                <c:rich>
                  <a:bodyPr/>
                  <a:lstStyle/>
                  <a:p>
                    <a:r>
                      <a:rPr lang="en-US"/>
                      <a:t>2,383</a:t>
                    </a:r>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5796-4480-B03D-D9EF93B56E9F}"/>
                </c:ext>
              </c:extLst>
            </c:dLbl>
            <c:dLbl>
              <c:idx val="2"/>
              <c:layout/>
              <c:tx>
                <c:rich>
                  <a:bodyPr/>
                  <a:lstStyle/>
                  <a:p>
                    <a:r>
                      <a:rPr lang="en-US"/>
                      <a:t>2,418</a:t>
                    </a:r>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5796-4480-B03D-D9EF93B56E9F}"/>
                </c:ext>
              </c:extLst>
            </c:dLbl>
            <c:spPr>
              <a:noFill/>
              <a:ln w="25395">
                <a:noFill/>
              </a:ln>
            </c:spPr>
            <c:txPr>
              <a:bodyPr wrap="square" lIns="38100" tIns="19050" rIns="38100" bIns="19050" anchor="ctr">
                <a:spAutoFit/>
              </a:bodyPr>
              <a:lstStyle/>
              <a:p>
                <a:pPr>
                  <a:defRPr sz="1600" b="0" i="0" u="none" strike="noStrike" baseline="0">
                    <a:solidFill>
                      <a:srgbClr val="FFFFFF"/>
                    </a:solidFill>
                    <a:latin typeface="Arial Narrow"/>
                    <a:ea typeface="Arial Narrow"/>
                    <a:cs typeface="Arial Narrow"/>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Sheet1!$B$1:$D$1</c:f>
              <c:numCache>
                <c:formatCode>General</c:formatCode>
                <c:ptCount val="3"/>
              </c:numCache>
            </c:numRef>
          </c:cat>
          <c:val>
            <c:numRef>
              <c:f>Sheet1!$B$3:$D$3</c:f>
              <c:numCache>
                <c:formatCode>#,##0_);\(#,##0\)</c:formatCode>
                <c:ptCount val="3"/>
                <c:pt idx="0">
                  <c:v>2099.0380657199989</c:v>
                </c:pt>
                <c:pt idx="1">
                  <c:v>2383.4858141900058</c:v>
                </c:pt>
                <c:pt idx="2">
                  <c:v>2417.542107913875</c:v>
                </c:pt>
              </c:numCache>
            </c:numRef>
          </c:val>
          <c:extLst>
            <c:ext xmlns:c16="http://schemas.microsoft.com/office/drawing/2014/chart" uri="{C3380CC4-5D6E-409C-BE32-E72D297353CC}">
              <c16:uniqueId val="{00000001-D4FC-4795-BA02-F39419C75EF5}"/>
            </c:ext>
          </c:extLst>
        </c:ser>
        <c:ser>
          <c:idx val="2"/>
          <c:order val="2"/>
          <c:tx>
            <c:strRef>
              <c:f>Sheet1!$A$4</c:f>
              <c:strCache>
                <c:ptCount val="1"/>
              </c:strCache>
            </c:strRef>
          </c:tx>
          <c:spPr>
            <a:solidFill>
              <a:srgbClr val="F79646"/>
            </a:solidFill>
            <a:ln w="25395">
              <a:noFill/>
            </a:ln>
          </c:spPr>
          <c:invertIfNegative val="0"/>
          <c:dLbls>
            <c:dLbl>
              <c:idx val="0"/>
              <c:layout>
                <c:manualLayout>
                  <c:x val="0.14281813743605301"/>
                  <c:y val="-8.7053723813166305E-3"/>
                </c:manualLayout>
              </c:layout>
              <c:spPr>
                <a:noFill/>
                <a:ln w="25395">
                  <a:noFill/>
                </a:ln>
              </c:spPr>
              <c:txPr>
                <a:bodyPr/>
                <a:lstStyle/>
                <a:p>
                  <a:pPr>
                    <a:defRPr sz="1600" b="0" i="0" u="none" strike="noStrike" baseline="0">
                      <a:solidFill>
                        <a:schemeClr val="tx1"/>
                      </a:solidFill>
                      <a:latin typeface="Arial Narrow"/>
                      <a:ea typeface="Arial Narrow"/>
                      <a:cs typeface="Arial Narrow"/>
                    </a:defRPr>
                  </a:pPr>
                  <a:endParaRPr lang="en-US"/>
                </a:p>
              </c:txPr>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D4FC-4795-BA02-F39419C75EF5}"/>
                </c:ext>
              </c:extLst>
            </c:dLbl>
            <c:dLbl>
              <c:idx val="1"/>
              <c:layout>
                <c:manualLayout>
                  <c:x val="0.164511424266612"/>
                  <c:y val="-4.8346580024137597E-3"/>
                </c:manualLayout>
              </c:layout>
              <c:spPr>
                <a:noFill/>
                <a:ln w="25395">
                  <a:noFill/>
                </a:ln>
              </c:spPr>
              <c:txPr>
                <a:bodyPr/>
                <a:lstStyle/>
                <a:p>
                  <a:pPr>
                    <a:defRPr sz="1600" b="0" i="0" u="none" strike="noStrike" baseline="0">
                      <a:solidFill>
                        <a:schemeClr val="tx1"/>
                      </a:solidFill>
                      <a:latin typeface="Arial Narrow"/>
                      <a:ea typeface="Arial Narrow"/>
                      <a:cs typeface="Arial Narrow"/>
                    </a:defRPr>
                  </a:pPr>
                  <a:endParaRPr lang="en-US"/>
                </a:p>
              </c:txPr>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D4FC-4795-BA02-F39419C75EF5}"/>
                </c:ext>
              </c:extLst>
            </c:dLbl>
            <c:dLbl>
              <c:idx val="2"/>
              <c:delete val="1"/>
              <c:extLst>
                <c:ext xmlns:c15="http://schemas.microsoft.com/office/drawing/2012/chart" uri="{CE6537A1-D6FC-4f65-9D91-7224C49458BB}"/>
                <c:ext xmlns:c16="http://schemas.microsoft.com/office/drawing/2014/chart" uri="{C3380CC4-5D6E-409C-BE32-E72D297353CC}">
                  <c16:uniqueId val="{00000002-D4FC-4795-BA02-F39419C75EF5}"/>
                </c:ext>
              </c:extLst>
            </c:dLbl>
            <c:spPr>
              <a:noFill/>
              <a:ln w="25395">
                <a:noFill/>
              </a:ln>
            </c:spPr>
            <c:txPr>
              <a:bodyPr wrap="square" lIns="38100" tIns="19050" rIns="38100" bIns="19050" anchor="ctr">
                <a:spAutoFit/>
              </a:bodyPr>
              <a:lstStyle/>
              <a:p>
                <a:pPr>
                  <a:defRPr sz="1600" b="0" i="0" u="none" strike="noStrike" baseline="0">
                    <a:solidFill>
                      <a:schemeClr val="tx1"/>
                    </a:solidFill>
                    <a:latin typeface="Arial Narrow"/>
                    <a:ea typeface="Arial Narrow"/>
                    <a:cs typeface="Arial Narrow"/>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Sheet1!$B$1:$D$1</c:f>
              <c:numCache>
                <c:formatCode>General</c:formatCode>
                <c:ptCount val="3"/>
              </c:numCache>
            </c:numRef>
          </c:cat>
          <c:val>
            <c:numRef>
              <c:f>Sheet1!$B$4:$D$4</c:f>
              <c:numCache>
                <c:formatCode>#,##0;\-#,##0</c:formatCode>
                <c:ptCount val="3"/>
                <c:pt idx="0">
                  <c:v>925.9176459962614</c:v>
                </c:pt>
                <c:pt idx="1">
                  <c:v>1066.0304883946999</c:v>
                </c:pt>
                <c:pt idx="2">
                  <c:v>1170.2192494953069</c:v>
                </c:pt>
              </c:numCache>
            </c:numRef>
          </c:val>
          <c:extLst>
            <c:ext xmlns:c16="http://schemas.microsoft.com/office/drawing/2014/chart" uri="{C3380CC4-5D6E-409C-BE32-E72D297353CC}">
              <c16:uniqueId val="{00000005-D4FC-4795-BA02-F39419C75EF5}"/>
            </c:ext>
          </c:extLst>
        </c:ser>
        <c:dLbls>
          <c:showLegendKey val="0"/>
          <c:showVal val="0"/>
          <c:showCatName val="0"/>
          <c:showSerName val="0"/>
          <c:showPercent val="0"/>
          <c:showBubbleSize val="0"/>
        </c:dLbls>
        <c:gapWidth val="80"/>
        <c:overlap val="100"/>
        <c:axId val="-2143198664"/>
        <c:axId val="-2142656696"/>
      </c:barChart>
      <c:catAx>
        <c:axId val="-2143198664"/>
        <c:scaling>
          <c:orientation val="minMax"/>
        </c:scaling>
        <c:delete val="0"/>
        <c:axPos val="b"/>
        <c:numFmt formatCode="General" sourceLinked="1"/>
        <c:majorTickMark val="none"/>
        <c:minorTickMark val="none"/>
        <c:tickLblPos val="none"/>
        <c:spPr>
          <a:ln w="12698">
            <a:solidFill>
              <a:schemeClr val="tx1"/>
            </a:solidFill>
            <a:prstDash val="solid"/>
          </a:ln>
        </c:spPr>
        <c:crossAx val="-2142656696"/>
        <c:crossesAt val="0"/>
        <c:auto val="1"/>
        <c:lblAlgn val="ctr"/>
        <c:lblOffset val="100"/>
        <c:tickLblSkip val="1"/>
        <c:tickMarkSkip val="1"/>
        <c:noMultiLvlLbl val="0"/>
      </c:catAx>
      <c:valAx>
        <c:axId val="-2142656696"/>
        <c:scaling>
          <c:orientation val="minMax"/>
          <c:max val="30000"/>
          <c:min val="0"/>
        </c:scaling>
        <c:delete val="0"/>
        <c:axPos val="l"/>
        <c:numFmt formatCode="#,##0;\-#,##0" sourceLinked="1"/>
        <c:majorTickMark val="none"/>
        <c:minorTickMark val="none"/>
        <c:tickLblPos val="none"/>
        <c:spPr>
          <a:ln w="12698">
            <a:solidFill>
              <a:schemeClr val="tx1"/>
            </a:solidFill>
            <a:prstDash val="solid"/>
          </a:ln>
        </c:spPr>
        <c:crossAx val="-2143198664"/>
        <c:crosses val="autoZero"/>
        <c:crossBetween val="between"/>
        <c:majorUnit val="5000"/>
      </c:valAx>
      <c:spPr>
        <a:noFill/>
        <a:ln w="25395">
          <a:noFill/>
        </a:ln>
      </c:spPr>
    </c:plotArea>
    <c:plotVisOnly val="1"/>
    <c:dispBlanksAs val="gap"/>
    <c:showDLblsOverMax val="0"/>
  </c:chart>
  <c:spPr>
    <a:noFill/>
    <a:ln>
      <a:noFill/>
    </a:ln>
  </c:spPr>
  <c:txPr>
    <a:bodyPr/>
    <a:lstStyle/>
    <a:p>
      <a:pPr>
        <a:defRPr sz="1200" b="1" i="0" u="none" strike="noStrike" baseline="0">
          <a:solidFill>
            <a:schemeClr val="tx1"/>
          </a:solidFill>
          <a:latin typeface="Calibri"/>
          <a:ea typeface="Calibri"/>
          <a:cs typeface="Calibri"/>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2405511811023624E-2"/>
          <c:y val="1.4346989660930398E-2"/>
          <c:w val="0.83823304899387574"/>
          <c:h val="0.68393013441062589"/>
        </c:manualLayout>
      </c:layout>
      <c:barChart>
        <c:barDir val="col"/>
        <c:grouping val="stacked"/>
        <c:varyColors val="0"/>
        <c:ser>
          <c:idx val="2"/>
          <c:order val="2"/>
          <c:tx>
            <c:strRef>
              <c:f>'HIV by Dist &amp; Funder PLHIV 2016'!$E$6</c:f>
              <c:strCache>
                <c:ptCount val="1"/>
                <c:pt idx="0">
                  <c:v> DOH </c:v>
                </c:pt>
              </c:strCache>
            </c:strRef>
          </c:tx>
          <c:spPr>
            <a:solidFill>
              <a:schemeClr val="accent1"/>
            </a:solidFill>
            <a:ln>
              <a:noFill/>
            </a:ln>
            <a:effectLst/>
          </c:spPr>
          <c:invertIfNegative val="0"/>
          <c:cat>
            <c:multiLvlStrRef>
              <c:f>'HIV by Dist &amp; Funder PLHIV 2016'!$A$7:$B$78</c:f>
              <c:multiLvlStrCache>
                <c:ptCount val="72"/>
                <c:lvl>
                  <c:pt idx="0">
                    <c:v> EC: Buffalo City Metropolitan </c:v>
                  </c:pt>
                  <c:pt idx="1">
                    <c:v> EC: OR Tambo </c:v>
                  </c:pt>
                  <c:pt idx="2">
                    <c:v> EC: Nelson Mandela Bay </c:v>
                  </c:pt>
                  <c:pt idx="3">
                    <c:v> EC: Amathole </c:v>
                  </c:pt>
                  <c:pt idx="4">
                    <c:v> EC: Chris Hani </c:v>
                  </c:pt>
                  <c:pt idx="5">
                    <c:v> EC: Alfred Nzo </c:v>
                  </c:pt>
                  <c:pt idx="6">
                    <c:v> EC: Sarah Baartman </c:v>
                  </c:pt>
                  <c:pt idx="7">
                    <c:v> EC: Joe Gqabi </c:v>
                  </c:pt>
                  <c:pt idx="8">
                    <c:v> EC: WHOLE PROVINCE </c:v>
                  </c:pt>
                  <c:pt idx="10">
                    <c:v> FS: Thabo Mofutsanyana </c:v>
                  </c:pt>
                  <c:pt idx="11">
                    <c:v> FS: Lejweleputswa </c:v>
                  </c:pt>
                  <c:pt idx="12">
                    <c:v> FS: Mangaung </c:v>
                  </c:pt>
                  <c:pt idx="13">
                    <c:v> FS: Felize Dabi </c:v>
                  </c:pt>
                  <c:pt idx="14">
                    <c:v> FS: Xhariep </c:v>
                  </c:pt>
                  <c:pt idx="15">
                    <c:v> FS: WHOLE PROVINCE </c:v>
                  </c:pt>
                  <c:pt idx="17">
                    <c:v> GP: City of Johannesburg </c:v>
                  </c:pt>
                  <c:pt idx="18">
                    <c:v> GP: Ekhurleni </c:v>
                  </c:pt>
                  <c:pt idx="19">
                    <c:v> GP: City of Tshwane </c:v>
                  </c:pt>
                  <c:pt idx="20">
                    <c:v> GP: Sedibeng </c:v>
                  </c:pt>
                  <c:pt idx="21">
                    <c:v> GP: West Rand  </c:v>
                  </c:pt>
                  <c:pt idx="22">
                    <c:v> GT: WHOLE PROVINCE </c:v>
                  </c:pt>
                  <c:pt idx="24">
                    <c:v> KZN: eThekwini </c:v>
                  </c:pt>
                  <c:pt idx="25">
                    <c:v> KZN: uMgungundlovu </c:v>
                  </c:pt>
                  <c:pt idx="26">
                    <c:v> KZN: uThungulu </c:v>
                  </c:pt>
                  <c:pt idx="27">
                    <c:v> KZN: Ugu </c:v>
                  </c:pt>
                  <c:pt idx="28">
                    <c:v> KZN: Zululand </c:v>
                  </c:pt>
                  <c:pt idx="29">
                    <c:v> KZN: uMkhanyakude </c:v>
                  </c:pt>
                  <c:pt idx="30">
                    <c:v> KZN: uThukela </c:v>
                  </c:pt>
                  <c:pt idx="31">
                    <c:v> KZN: uMzinyathi </c:v>
                  </c:pt>
                  <c:pt idx="32">
                    <c:v> KZN: Ilembe </c:v>
                  </c:pt>
                  <c:pt idx="33">
                    <c:v> KZN: Harry Gwala  </c:v>
                  </c:pt>
                  <c:pt idx="34">
                    <c:v> KZN: Amajuba </c:v>
                  </c:pt>
                  <c:pt idx="35">
                    <c:v> KZN: WHOLE PROVINCE </c:v>
                  </c:pt>
                  <c:pt idx="37">
                    <c:v> LP: Capricorn </c:v>
                  </c:pt>
                  <c:pt idx="38">
                    <c:v> LP: Mopani </c:v>
                  </c:pt>
                  <c:pt idx="39">
                    <c:v> LP: Sekhukhune </c:v>
                  </c:pt>
                  <c:pt idx="40">
                    <c:v> LP: Vhembe </c:v>
                  </c:pt>
                  <c:pt idx="41">
                    <c:v> LP: Waterberg </c:v>
                  </c:pt>
                  <c:pt idx="42">
                    <c:v> LP: WHOLE PROVINCE </c:v>
                  </c:pt>
                  <c:pt idx="44">
                    <c:v> MP: Gert Sibande </c:v>
                  </c:pt>
                  <c:pt idx="45">
                    <c:v> MP: Ehlanzeni </c:v>
                  </c:pt>
                  <c:pt idx="46">
                    <c:v> MP: Nkangala </c:v>
                  </c:pt>
                  <c:pt idx="47">
                    <c:v> MP: WHOLE PROVINCE </c:v>
                  </c:pt>
                  <c:pt idx="49">
                    <c:v> NC: Francis Baard </c:v>
                  </c:pt>
                  <c:pt idx="50">
                    <c:v> NC: JT Gaetsewe </c:v>
                  </c:pt>
                  <c:pt idx="51">
                    <c:v> NC: Pixley ka Seme </c:v>
                  </c:pt>
                  <c:pt idx="52">
                    <c:v> NC: ZF Mgcawu </c:v>
                  </c:pt>
                  <c:pt idx="53">
                    <c:v> NC: Namakawa </c:v>
                  </c:pt>
                  <c:pt idx="54">
                    <c:v> NC: WHOLE PROVINCE </c:v>
                  </c:pt>
                  <c:pt idx="56">
                    <c:v> NW: Bojanala Platinum </c:v>
                  </c:pt>
                  <c:pt idx="57">
                    <c:v> NW: Dr K Kaunda </c:v>
                  </c:pt>
                  <c:pt idx="58">
                    <c:v> NW: NM Molema </c:v>
                  </c:pt>
                  <c:pt idx="59">
                    <c:v> NW: Dr RS Mompati </c:v>
                  </c:pt>
                  <c:pt idx="60">
                    <c:v> NW: WHOLE PROVINCE </c:v>
                  </c:pt>
                  <c:pt idx="62">
                    <c:v> WC: City of Cape Town </c:v>
                  </c:pt>
                  <c:pt idx="63">
                    <c:v> WC: Cape Winelands </c:v>
                  </c:pt>
                  <c:pt idx="64">
                    <c:v> WC: Eden </c:v>
                  </c:pt>
                  <c:pt idx="65">
                    <c:v> WC: West Coast </c:v>
                  </c:pt>
                  <c:pt idx="66">
                    <c:v> WC: Overberg </c:v>
                  </c:pt>
                  <c:pt idx="67">
                    <c:v> WC: Central Karoo </c:v>
                  </c:pt>
                  <c:pt idx="69">
                    <c:v> National </c:v>
                  </c:pt>
                  <c:pt idx="70">
                    <c:v> Above National </c:v>
                  </c:pt>
                  <c:pt idx="71">
                    <c:v> Not disaggregated </c:v>
                  </c:pt>
                </c:lvl>
                <c:lvl>
                  <c:pt idx="0">
                    <c:v> EC </c:v>
                  </c:pt>
                  <c:pt idx="10">
                    <c:v> FS </c:v>
                  </c:pt>
                  <c:pt idx="17">
                    <c:v> GP </c:v>
                  </c:pt>
                  <c:pt idx="24">
                    <c:v> KZN </c:v>
                  </c:pt>
                  <c:pt idx="37">
                    <c:v> LP </c:v>
                  </c:pt>
                  <c:pt idx="44">
                    <c:v> MP </c:v>
                  </c:pt>
                  <c:pt idx="49">
                    <c:v> NC </c:v>
                  </c:pt>
                  <c:pt idx="56">
                    <c:v> NW </c:v>
                  </c:pt>
                  <c:pt idx="62">
                    <c:v> WC </c:v>
                  </c:pt>
                  <c:pt idx="69">
                    <c:v> Other </c:v>
                  </c:pt>
                </c:lvl>
              </c:multiLvlStrCache>
            </c:multiLvlStrRef>
          </c:cat>
          <c:val>
            <c:numRef>
              <c:f>'HIV by Dist &amp; Funder PLHIV 2016'!$E$7:$E$78</c:f>
              <c:numCache>
                <c:formatCode>_(* #,##0_);_(* \(#,##0\);_(* "-"??_);_(@_)</c:formatCode>
                <c:ptCount val="72"/>
                <c:pt idx="0">
                  <c:v>152863304.75000015</c:v>
                </c:pt>
                <c:pt idx="1">
                  <c:v>138515908.95000032</c:v>
                </c:pt>
                <c:pt idx="2">
                  <c:v>147788337.96000007</c:v>
                </c:pt>
                <c:pt idx="3">
                  <c:v>83234607.209999874</c:v>
                </c:pt>
                <c:pt idx="4">
                  <c:v>96821392.339999929</c:v>
                </c:pt>
                <c:pt idx="5">
                  <c:v>52621755.560000002</c:v>
                </c:pt>
                <c:pt idx="6">
                  <c:v>61828750.969999962</c:v>
                </c:pt>
                <c:pt idx="7">
                  <c:v>42156434.739999965</c:v>
                </c:pt>
                <c:pt idx="8">
                  <c:v>937325144.87000036</c:v>
                </c:pt>
                <c:pt idx="10">
                  <c:v>68684463.490000039</c:v>
                </c:pt>
                <c:pt idx="11">
                  <c:v>37568263.260000005</c:v>
                </c:pt>
                <c:pt idx="12">
                  <c:v>51243598.660000019</c:v>
                </c:pt>
                <c:pt idx="13">
                  <c:v>45124328.530000009</c:v>
                </c:pt>
                <c:pt idx="14">
                  <c:v>29217086.249999996</c:v>
                </c:pt>
                <c:pt idx="15">
                  <c:v>798492198.22000003</c:v>
                </c:pt>
                <c:pt idx="17">
                  <c:v>1459081072.0299981</c:v>
                </c:pt>
                <c:pt idx="18">
                  <c:v>802469581.43000007</c:v>
                </c:pt>
                <c:pt idx="19">
                  <c:v>685911434.16000021</c:v>
                </c:pt>
                <c:pt idx="20">
                  <c:v>345871154.42000002</c:v>
                </c:pt>
                <c:pt idx="21">
                  <c:v>346274744.5</c:v>
                </c:pt>
                <c:pt idx="22">
                  <c:v>3694.63</c:v>
                </c:pt>
                <c:pt idx="24">
                  <c:v>933820829.00999856</c:v>
                </c:pt>
                <c:pt idx="25">
                  <c:v>348226887.29000038</c:v>
                </c:pt>
                <c:pt idx="26">
                  <c:v>368464029.40000093</c:v>
                </c:pt>
                <c:pt idx="27">
                  <c:v>316378080.7500006</c:v>
                </c:pt>
                <c:pt idx="28">
                  <c:v>288252913.03000158</c:v>
                </c:pt>
                <c:pt idx="29">
                  <c:v>300604875.01000071</c:v>
                </c:pt>
                <c:pt idx="30">
                  <c:v>257746227.55000001</c:v>
                </c:pt>
                <c:pt idx="31">
                  <c:v>256776442.3600004</c:v>
                </c:pt>
                <c:pt idx="32">
                  <c:v>242770842.2900005</c:v>
                </c:pt>
                <c:pt idx="33">
                  <c:v>176400209.60000035</c:v>
                </c:pt>
                <c:pt idx="34">
                  <c:v>145175113.25000009</c:v>
                </c:pt>
                <c:pt idx="35">
                  <c:v>914866315.63999987</c:v>
                </c:pt>
                <c:pt idx="37">
                  <c:v>409976439.59000021</c:v>
                </c:pt>
                <c:pt idx="38">
                  <c:v>97547305.810000032</c:v>
                </c:pt>
                <c:pt idx="39">
                  <c:v>99511613.970000058</c:v>
                </c:pt>
                <c:pt idx="40">
                  <c:v>107575500.66999999</c:v>
                </c:pt>
                <c:pt idx="41">
                  <c:v>77244698.930000007</c:v>
                </c:pt>
                <c:pt idx="42">
                  <c:v>416538650.27000004</c:v>
                </c:pt>
                <c:pt idx="44">
                  <c:v>37534997.770000011</c:v>
                </c:pt>
                <c:pt idx="45">
                  <c:v>46820719.920000002</c:v>
                </c:pt>
                <c:pt idx="46">
                  <c:v>31726396.260000009</c:v>
                </c:pt>
                <c:pt idx="47">
                  <c:v>1003962732.3000004</c:v>
                </c:pt>
                <c:pt idx="49">
                  <c:v>73565020.190000042</c:v>
                </c:pt>
                <c:pt idx="50">
                  <c:v>40665736.99000001</c:v>
                </c:pt>
                <c:pt idx="51">
                  <c:v>33176450.119999997</c:v>
                </c:pt>
                <c:pt idx="52">
                  <c:v>33746760.160000011</c:v>
                </c:pt>
                <c:pt idx="53">
                  <c:v>11814944.889999999</c:v>
                </c:pt>
                <c:pt idx="54">
                  <c:v>234367411.29999998</c:v>
                </c:pt>
                <c:pt idx="56">
                  <c:v>64767773.349999994</c:v>
                </c:pt>
                <c:pt idx="57">
                  <c:v>61315112.110000007</c:v>
                </c:pt>
                <c:pt idx="58">
                  <c:v>56022684.339999996</c:v>
                </c:pt>
                <c:pt idx="59">
                  <c:v>39976177.090000004</c:v>
                </c:pt>
                <c:pt idx="60">
                  <c:v>928193871.98999977</c:v>
                </c:pt>
                <c:pt idx="62">
                  <c:v>935807064.07999945</c:v>
                </c:pt>
                <c:pt idx="63">
                  <c:v>155154429.44000003</c:v>
                </c:pt>
                <c:pt idx="64">
                  <c:v>136149140.99999991</c:v>
                </c:pt>
                <c:pt idx="65">
                  <c:v>91449386.49000001</c:v>
                </c:pt>
                <c:pt idx="66">
                  <c:v>75718378.900000021</c:v>
                </c:pt>
                <c:pt idx="67">
                  <c:v>29525047.230000008</c:v>
                </c:pt>
                <c:pt idx="69">
                  <c:v>639634773.96999967</c:v>
                </c:pt>
                <c:pt idx="70">
                  <c:v>0</c:v>
                </c:pt>
                <c:pt idx="71">
                  <c:v>283572.99</c:v>
                </c:pt>
              </c:numCache>
            </c:numRef>
          </c:val>
          <c:extLst>
            <c:ext xmlns:c16="http://schemas.microsoft.com/office/drawing/2014/chart" uri="{C3380CC4-5D6E-409C-BE32-E72D297353CC}">
              <c16:uniqueId val="{00000000-7F8A-40AA-8A16-284751FC8B23}"/>
            </c:ext>
          </c:extLst>
        </c:ser>
        <c:ser>
          <c:idx val="8"/>
          <c:order val="8"/>
          <c:tx>
            <c:strRef>
              <c:f>'HIV by Dist &amp; Funder PLHIV 2016'!$K$6</c:f>
              <c:strCache>
                <c:ptCount val="1"/>
                <c:pt idx="0">
                  <c:v> PEPFAR </c:v>
                </c:pt>
              </c:strCache>
              <c:extLst xmlns:c15="http://schemas.microsoft.com/office/drawing/2012/chart"/>
            </c:strRef>
          </c:tx>
          <c:spPr>
            <a:solidFill>
              <a:schemeClr val="accent2"/>
            </a:solidFill>
            <a:ln>
              <a:noFill/>
            </a:ln>
            <a:effectLst/>
          </c:spPr>
          <c:invertIfNegative val="0"/>
          <c:cat>
            <c:multiLvlStrRef>
              <c:f>'HIV by Dist &amp; Funder PLHIV 2016'!$A$7:$B$78</c:f>
              <c:multiLvlStrCache>
                <c:ptCount val="72"/>
                <c:lvl>
                  <c:pt idx="0">
                    <c:v> EC: Buffalo City Metropolitan </c:v>
                  </c:pt>
                  <c:pt idx="1">
                    <c:v> EC: OR Tambo </c:v>
                  </c:pt>
                  <c:pt idx="2">
                    <c:v> EC: Nelson Mandela Bay </c:v>
                  </c:pt>
                  <c:pt idx="3">
                    <c:v> EC: Amathole </c:v>
                  </c:pt>
                  <c:pt idx="4">
                    <c:v> EC: Chris Hani </c:v>
                  </c:pt>
                  <c:pt idx="5">
                    <c:v> EC: Alfred Nzo </c:v>
                  </c:pt>
                  <c:pt idx="6">
                    <c:v> EC: Sarah Baartman </c:v>
                  </c:pt>
                  <c:pt idx="7">
                    <c:v> EC: Joe Gqabi </c:v>
                  </c:pt>
                  <c:pt idx="8">
                    <c:v> EC: WHOLE PROVINCE </c:v>
                  </c:pt>
                  <c:pt idx="10">
                    <c:v> FS: Thabo Mofutsanyana </c:v>
                  </c:pt>
                  <c:pt idx="11">
                    <c:v> FS: Lejweleputswa </c:v>
                  </c:pt>
                  <c:pt idx="12">
                    <c:v> FS: Mangaung </c:v>
                  </c:pt>
                  <c:pt idx="13">
                    <c:v> FS: Felize Dabi </c:v>
                  </c:pt>
                  <c:pt idx="14">
                    <c:v> FS: Xhariep </c:v>
                  </c:pt>
                  <c:pt idx="15">
                    <c:v> FS: WHOLE PROVINCE </c:v>
                  </c:pt>
                  <c:pt idx="17">
                    <c:v> GP: City of Johannesburg </c:v>
                  </c:pt>
                  <c:pt idx="18">
                    <c:v> GP: Ekhurleni </c:v>
                  </c:pt>
                  <c:pt idx="19">
                    <c:v> GP: City of Tshwane </c:v>
                  </c:pt>
                  <c:pt idx="20">
                    <c:v> GP: Sedibeng </c:v>
                  </c:pt>
                  <c:pt idx="21">
                    <c:v> GP: West Rand  </c:v>
                  </c:pt>
                  <c:pt idx="22">
                    <c:v> GT: WHOLE PROVINCE </c:v>
                  </c:pt>
                  <c:pt idx="24">
                    <c:v> KZN: eThekwini </c:v>
                  </c:pt>
                  <c:pt idx="25">
                    <c:v> KZN: uMgungundlovu </c:v>
                  </c:pt>
                  <c:pt idx="26">
                    <c:v> KZN: uThungulu </c:v>
                  </c:pt>
                  <c:pt idx="27">
                    <c:v> KZN: Ugu </c:v>
                  </c:pt>
                  <c:pt idx="28">
                    <c:v> KZN: Zululand </c:v>
                  </c:pt>
                  <c:pt idx="29">
                    <c:v> KZN: uMkhanyakude </c:v>
                  </c:pt>
                  <c:pt idx="30">
                    <c:v> KZN: uThukela </c:v>
                  </c:pt>
                  <c:pt idx="31">
                    <c:v> KZN: uMzinyathi </c:v>
                  </c:pt>
                  <c:pt idx="32">
                    <c:v> KZN: Ilembe </c:v>
                  </c:pt>
                  <c:pt idx="33">
                    <c:v> KZN: Harry Gwala  </c:v>
                  </c:pt>
                  <c:pt idx="34">
                    <c:v> KZN: Amajuba </c:v>
                  </c:pt>
                  <c:pt idx="35">
                    <c:v> KZN: WHOLE PROVINCE </c:v>
                  </c:pt>
                  <c:pt idx="37">
                    <c:v> LP: Capricorn </c:v>
                  </c:pt>
                  <c:pt idx="38">
                    <c:v> LP: Mopani </c:v>
                  </c:pt>
                  <c:pt idx="39">
                    <c:v> LP: Sekhukhune </c:v>
                  </c:pt>
                  <c:pt idx="40">
                    <c:v> LP: Vhembe </c:v>
                  </c:pt>
                  <c:pt idx="41">
                    <c:v> LP: Waterberg </c:v>
                  </c:pt>
                  <c:pt idx="42">
                    <c:v> LP: WHOLE PROVINCE </c:v>
                  </c:pt>
                  <c:pt idx="44">
                    <c:v> MP: Gert Sibande </c:v>
                  </c:pt>
                  <c:pt idx="45">
                    <c:v> MP: Ehlanzeni </c:v>
                  </c:pt>
                  <c:pt idx="46">
                    <c:v> MP: Nkangala </c:v>
                  </c:pt>
                  <c:pt idx="47">
                    <c:v> MP: WHOLE PROVINCE </c:v>
                  </c:pt>
                  <c:pt idx="49">
                    <c:v> NC: Francis Baard </c:v>
                  </c:pt>
                  <c:pt idx="50">
                    <c:v> NC: JT Gaetsewe </c:v>
                  </c:pt>
                  <c:pt idx="51">
                    <c:v> NC: Pixley ka Seme </c:v>
                  </c:pt>
                  <c:pt idx="52">
                    <c:v> NC: ZF Mgcawu </c:v>
                  </c:pt>
                  <c:pt idx="53">
                    <c:v> NC: Namakawa </c:v>
                  </c:pt>
                  <c:pt idx="54">
                    <c:v> NC: WHOLE PROVINCE </c:v>
                  </c:pt>
                  <c:pt idx="56">
                    <c:v> NW: Bojanala Platinum </c:v>
                  </c:pt>
                  <c:pt idx="57">
                    <c:v> NW: Dr K Kaunda </c:v>
                  </c:pt>
                  <c:pt idx="58">
                    <c:v> NW: NM Molema </c:v>
                  </c:pt>
                  <c:pt idx="59">
                    <c:v> NW: Dr RS Mompati </c:v>
                  </c:pt>
                  <c:pt idx="60">
                    <c:v> NW: WHOLE PROVINCE </c:v>
                  </c:pt>
                  <c:pt idx="62">
                    <c:v> WC: City of Cape Town </c:v>
                  </c:pt>
                  <c:pt idx="63">
                    <c:v> WC: Cape Winelands </c:v>
                  </c:pt>
                  <c:pt idx="64">
                    <c:v> WC: Eden </c:v>
                  </c:pt>
                  <c:pt idx="65">
                    <c:v> WC: West Coast </c:v>
                  </c:pt>
                  <c:pt idx="66">
                    <c:v> WC: Overberg </c:v>
                  </c:pt>
                  <c:pt idx="67">
                    <c:v> WC: Central Karoo </c:v>
                  </c:pt>
                  <c:pt idx="69">
                    <c:v> National </c:v>
                  </c:pt>
                  <c:pt idx="70">
                    <c:v> Above National </c:v>
                  </c:pt>
                  <c:pt idx="71">
                    <c:v> Not disaggregated </c:v>
                  </c:pt>
                </c:lvl>
                <c:lvl>
                  <c:pt idx="0">
                    <c:v> EC </c:v>
                  </c:pt>
                  <c:pt idx="10">
                    <c:v> FS </c:v>
                  </c:pt>
                  <c:pt idx="17">
                    <c:v> GP </c:v>
                  </c:pt>
                  <c:pt idx="24">
                    <c:v> KZN </c:v>
                  </c:pt>
                  <c:pt idx="37">
                    <c:v> LP </c:v>
                  </c:pt>
                  <c:pt idx="44">
                    <c:v> MP </c:v>
                  </c:pt>
                  <c:pt idx="49">
                    <c:v> NC </c:v>
                  </c:pt>
                  <c:pt idx="56">
                    <c:v> NW </c:v>
                  </c:pt>
                  <c:pt idx="62">
                    <c:v> WC </c:v>
                  </c:pt>
                  <c:pt idx="69">
                    <c:v> Other </c:v>
                  </c:pt>
                </c:lvl>
              </c:multiLvlStrCache>
            </c:multiLvlStrRef>
          </c:cat>
          <c:val>
            <c:numRef>
              <c:f>'HIV by Dist &amp; Funder PLHIV 2016'!$K$7:$K$78</c:f>
              <c:numCache>
                <c:formatCode>_(* #,##0_);_(* \(#,##0\);_(* "-"??_);_(@_)</c:formatCode>
                <c:ptCount val="72"/>
                <c:pt idx="0">
                  <c:v>73581623.257261395</c:v>
                </c:pt>
                <c:pt idx="1">
                  <c:v>75671035.635499999</c:v>
                </c:pt>
                <c:pt idx="2">
                  <c:v>44757023.03616558</c:v>
                </c:pt>
                <c:pt idx="3">
                  <c:v>68267549.048379421</c:v>
                </c:pt>
                <c:pt idx="4">
                  <c:v>57394901.367999993</c:v>
                </c:pt>
                <c:pt idx="5">
                  <c:v>66865084.520899601</c:v>
                </c:pt>
                <c:pt idx="6">
                  <c:v>6463653.7552009411</c:v>
                </c:pt>
                <c:pt idx="7">
                  <c:v>3937234.1758000003</c:v>
                </c:pt>
                <c:pt idx="8">
                  <c:v>0</c:v>
                </c:pt>
                <c:pt idx="10">
                  <c:v>77658524.108850002</c:v>
                </c:pt>
                <c:pt idx="11">
                  <c:v>66030167.830500014</c:v>
                </c:pt>
                <c:pt idx="12">
                  <c:v>46917693.240025006</c:v>
                </c:pt>
                <c:pt idx="13">
                  <c:v>11135539.063450001</c:v>
                </c:pt>
                <c:pt idx="14">
                  <c:v>1644662.5825</c:v>
                </c:pt>
                <c:pt idx="15">
                  <c:v>0</c:v>
                </c:pt>
                <c:pt idx="17">
                  <c:v>445499919.59949017</c:v>
                </c:pt>
                <c:pt idx="18">
                  <c:v>178962746.25339401</c:v>
                </c:pt>
                <c:pt idx="19">
                  <c:v>165584135.5467025</c:v>
                </c:pt>
                <c:pt idx="20">
                  <c:v>76001996.748046428</c:v>
                </c:pt>
                <c:pt idx="21">
                  <c:v>34188524.224800006</c:v>
                </c:pt>
                <c:pt idx="22">
                  <c:v>0</c:v>
                </c:pt>
                <c:pt idx="24">
                  <c:v>429130147.06760192</c:v>
                </c:pt>
                <c:pt idx="25">
                  <c:v>204515928.42039725</c:v>
                </c:pt>
                <c:pt idx="26">
                  <c:v>81026683.940962434</c:v>
                </c:pt>
                <c:pt idx="27">
                  <c:v>87394442.318370014</c:v>
                </c:pt>
                <c:pt idx="28">
                  <c:v>72728364.388779998</c:v>
                </c:pt>
                <c:pt idx="29">
                  <c:v>50478420.765399203</c:v>
                </c:pt>
                <c:pt idx="30">
                  <c:v>43889495.949775003</c:v>
                </c:pt>
                <c:pt idx="31">
                  <c:v>33393690.524102505</c:v>
                </c:pt>
                <c:pt idx="32">
                  <c:v>22609667.280324999</c:v>
                </c:pt>
                <c:pt idx="33">
                  <c:v>38404561.666733421</c:v>
                </c:pt>
                <c:pt idx="34">
                  <c:v>27004386.09685</c:v>
                </c:pt>
                <c:pt idx="35">
                  <c:v>0</c:v>
                </c:pt>
                <c:pt idx="37">
                  <c:v>107897928.30133</c:v>
                </c:pt>
                <c:pt idx="38">
                  <c:v>122060401.16907355</c:v>
                </c:pt>
                <c:pt idx="39">
                  <c:v>46198203.648155004</c:v>
                </c:pt>
                <c:pt idx="40">
                  <c:v>18097707.520525001</c:v>
                </c:pt>
                <c:pt idx="41">
                  <c:v>46011786.484930903</c:v>
                </c:pt>
                <c:pt idx="42">
                  <c:v>0</c:v>
                </c:pt>
                <c:pt idx="44">
                  <c:v>151836223.87414154</c:v>
                </c:pt>
                <c:pt idx="45">
                  <c:v>134324131.555242</c:v>
                </c:pt>
                <c:pt idx="46">
                  <c:v>106366207.02839752</c:v>
                </c:pt>
                <c:pt idx="47">
                  <c:v>0</c:v>
                </c:pt>
                <c:pt idx="49">
                  <c:v>4323546.2834999999</c:v>
                </c:pt>
                <c:pt idx="50">
                  <c:v>6808949.5015999991</c:v>
                </c:pt>
                <c:pt idx="51">
                  <c:v>4400906.1735000005</c:v>
                </c:pt>
                <c:pt idx="52">
                  <c:v>1388176.0805000002</c:v>
                </c:pt>
                <c:pt idx="53">
                  <c:v>2980830.3547500009</c:v>
                </c:pt>
                <c:pt idx="54">
                  <c:v>0</c:v>
                </c:pt>
                <c:pt idx="56">
                  <c:v>150685163.89365676</c:v>
                </c:pt>
                <c:pt idx="57">
                  <c:v>89933279.133700252</c:v>
                </c:pt>
                <c:pt idx="58">
                  <c:v>82698654.359122723</c:v>
                </c:pt>
                <c:pt idx="59">
                  <c:v>13275993.590600001</c:v>
                </c:pt>
                <c:pt idx="60">
                  <c:v>0</c:v>
                </c:pt>
                <c:pt idx="62">
                  <c:v>169872752.563775</c:v>
                </c:pt>
                <c:pt idx="63">
                  <c:v>23038928.138250001</c:v>
                </c:pt>
                <c:pt idx="64">
                  <c:v>3706680.9625000004</c:v>
                </c:pt>
                <c:pt idx="65">
                  <c:v>6277545.3824500004</c:v>
                </c:pt>
                <c:pt idx="66">
                  <c:v>2125343.0912500001</c:v>
                </c:pt>
                <c:pt idx="67">
                  <c:v>1010022.4330000001</c:v>
                </c:pt>
                <c:pt idx="69">
                  <c:v>1218091463.6511617</c:v>
                </c:pt>
                <c:pt idx="70">
                  <c:v>369918602.8560347</c:v>
                </c:pt>
                <c:pt idx="71">
                  <c:v>83605498.575000003</c:v>
                </c:pt>
              </c:numCache>
              <c:extLst xmlns:c15="http://schemas.microsoft.com/office/drawing/2012/chart"/>
            </c:numRef>
          </c:val>
          <c:extLst xmlns:c15="http://schemas.microsoft.com/office/drawing/2012/chart">
            <c:ext xmlns:c16="http://schemas.microsoft.com/office/drawing/2014/chart" uri="{C3380CC4-5D6E-409C-BE32-E72D297353CC}">
              <c16:uniqueId val="{00000001-7F8A-40AA-8A16-284751FC8B23}"/>
            </c:ext>
          </c:extLst>
        </c:ser>
        <c:ser>
          <c:idx val="10"/>
          <c:order val="10"/>
          <c:tx>
            <c:strRef>
              <c:f>'HIV by Dist &amp; Funder PLHIV 2016'!$O$6</c:f>
              <c:strCache>
                <c:ptCount val="1"/>
                <c:pt idx="0">
                  <c:v> Global Fund </c:v>
                </c:pt>
              </c:strCache>
            </c:strRef>
          </c:tx>
          <c:spPr>
            <a:solidFill>
              <a:schemeClr val="accent5">
                <a:lumMod val="20000"/>
                <a:lumOff val="80000"/>
              </a:schemeClr>
            </a:solidFill>
            <a:ln>
              <a:noFill/>
            </a:ln>
            <a:effectLst/>
          </c:spPr>
          <c:invertIfNegative val="0"/>
          <c:cat>
            <c:multiLvlStrRef>
              <c:f>'HIV by Dist &amp; Funder PLHIV 2016'!$A$7:$B$78</c:f>
              <c:multiLvlStrCache>
                <c:ptCount val="72"/>
                <c:lvl>
                  <c:pt idx="0">
                    <c:v> EC: Buffalo City Metropolitan </c:v>
                  </c:pt>
                  <c:pt idx="1">
                    <c:v> EC: OR Tambo </c:v>
                  </c:pt>
                  <c:pt idx="2">
                    <c:v> EC: Nelson Mandela Bay </c:v>
                  </c:pt>
                  <c:pt idx="3">
                    <c:v> EC: Amathole </c:v>
                  </c:pt>
                  <c:pt idx="4">
                    <c:v> EC: Chris Hani </c:v>
                  </c:pt>
                  <c:pt idx="5">
                    <c:v> EC: Alfred Nzo </c:v>
                  </c:pt>
                  <c:pt idx="6">
                    <c:v> EC: Sarah Baartman </c:v>
                  </c:pt>
                  <c:pt idx="7">
                    <c:v> EC: Joe Gqabi </c:v>
                  </c:pt>
                  <c:pt idx="8">
                    <c:v> EC: WHOLE PROVINCE </c:v>
                  </c:pt>
                  <c:pt idx="10">
                    <c:v> FS: Thabo Mofutsanyana </c:v>
                  </c:pt>
                  <c:pt idx="11">
                    <c:v> FS: Lejweleputswa </c:v>
                  </c:pt>
                  <c:pt idx="12">
                    <c:v> FS: Mangaung </c:v>
                  </c:pt>
                  <c:pt idx="13">
                    <c:v> FS: Felize Dabi </c:v>
                  </c:pt>
                  <c:pt idx="14">
                    <c:v> FS: Xhariep </c:v>
                  </c:pt>
                  <c:pt idx="15">
                    <c:v> FS: WHOLE PROVINCE </c:v>
                  </c:pt>
                  <c:pt idx="17">
                    <c:v> GP: City of Johannesburg </c:v>
                  </c:pt>
                  <c:pt idx="18">
                    <c:v> GP: Ekhurleni </c:v>
                  </c:pt>
                  <c:pt idx="19">
                    <c:v> GP: City of Tshwane </c:v>
                  </c:pt>
                  <c:pt idx="20">
                    <c:v> GP: Sedibeng </c:v>
                  </c:pt>
                  <c:pt idx="21">
                    <c:v> GP: West Rand  </c:v>
                  </c:pt>
                  <c:pt idx="22">
                    <c:v> GT: WHOLE PROVINCE </c:v>
                  </c:pt>
                  <c:pt idx="24">
                    <c:v> KZN: eThekwini </c:v>
                  </c:pt>
                  <c:pt idx="25">
                    <c:v> KZN: uMgungundlovu </c:v>
                  </c:pt>
                  <c:pt idx="26">
                    <c:v> KZN: uThungulu </c:v>
                  </c:pt>
                  <c:pt idx="27">
                    <c:v> KZN: Ugu </c:v>
                  </c:pt>
                  <c:pt idx="28">
                    <c:v> KZN: Zululand </c:v>
                  </c:pt>
                  <c:pt idx="29">
                    <c:v> KZN: uMkhanyakude </c:v>
                  </c:pt>
                  <c:pt idx="30">
                    <c:v> KZN: uThukela </c:v>
                  </c:pt>
                  <c:pt idx="31">
                    <c:v> KZN: uMzinyathi </c:v>
                  </c:pt>
                  <c:pt idx="32">
                    <c:v> KZN: Ilembe </c:v>
                  </c:pt>
                  <c:pt idx="33">
                    <c:v> KZN: Harry Gwala  </c:v>
                  </c:pt>
                  <c:pt idx="34">
                    <c:v> KZN: Amajuba </c:v>
                  </c:pt>
                  <c:pt idx="35">
                    <c:v> KZN: WHOLE PROVINCE </c:v>
                  </c:pt>
                  <c:pt idx="37">
                    <c:v> LP: Capricorn </c:v>
                  </c:pt>
                  <c:pt idx="38">
                    <c:v> LP: Mopani </c:v>
                  </c:pt>
                  <c:pt idx="39">
                    <c:v> LP: Sekhukhune </c:v>
                  </c:pt>
                  <c:pt idx="40">
                    <c:v> LP: Vhembe </c:v>
                  </c:pt>
                  <c:pt idx="41">
                    <c:v> LP: Waterberg </c:v>
                  </c:pt>
                  <c:pt idx="42">
                    <c:v> LP: WHOLE PROVINCE </c:v>
                  </c:pt>
                  <c:pt idx="44">
                    <c:v> MP: Gert Sibande </c:v>
                  </c:pt>
                  <c:pt idx="45">
                    <c:v> MP: Ehlanzeni </c:v>
                  </c:pt>
                  <c:pt idx="46">
                    <c:v> MP: Nkangala </c:v>
                  </c:pt>
                  <c:pt idx="47">
                    <c:v> MP: WHOLE PROVINCE </c:v>
                  </c:pt>
                  <c:pt idx="49">
                    <c:v> NC: Francis Baard </c:v>
                  </c:pt>
                  <c:pt idx="50">
                    <c:v> NC: JT Gaetsewe </c:v>
                  </c:pt>
                  <c:pt idx="51">
                    <c:v> NC: Pixley ka Seme </c:v>
                  </c:pt>
                  <c:pt idx="52">
                    <c:v> NC: ZF Mgcawu </c:v>
                  </c:pt>
                  <c:pt idx="53">
                    <c:v> NC: Namakawa </c:v>
                  </c:pt>
                  <c:pt idx="54">
                    <c:v> NC: WHOLE PROVINCE </c:v>
                  </c:pt>
                  <c:pt idx="56">
                    <c:v> NW: Bojanala Platinum </c:v>
                  </c:pt>
                  <c:pt idx="57">
                    <c:v> NW: Dr K Kaunda </c:v>
                  </c:pt>
                  <c:pt idx="58">
                    <c:v> NW: NM Molema </c:v>
                  </c:pt>
                  <c:pt idx="59">
                    <c:v> NW: Dr RS Mompati </c:v>
                  </c:pt>
                  <c:pt idx="60">
                    <c:v> NW: WHOLE PROVINCE </c:v>
                  </c:pt>
                  <c:pt idx="62">
                    <c:v> WC: City of Cape Town </c:v>
                  </c:pt>
                  <c:pt idx="63">
                    <c:v> WC: Cape Winelands </c:v>
                  </c:pt>
                  <c:pt idx="64">
                    <c:v> WC: Eden </c:v>
                  </c:pt>
                  <c:pt idx="65">
                    <c:v> WC: West Coast </c:v>
                  </c:pt>
                  <c:pt idx="66">
                    <c:v> WC: Overberg </c:v>
                  </c:pt>
                  <c:pt idx="67">
                    <c:v> WC: Central Karoo </c:v>
                  </c:pt>
                  <c:pt idx="69">
                    <c:v> National </c:v>
                  </c:pt>
                  <c:pt idx="70">
                    <c:v> Above National </c:v>
                  </c:pt>
                  <c:pt idx="71">
                    <c:v> Not disaggregated </c:v>
                  </c:pt>
                </c:lvl>
                <c:lvl>
                  <c:pt idx="0">
                    <c:v> EC </c:v>
                  </c:pt>
                  <c:pt idx="10">
                    <c:v> FS </c:v>
                  </c:pt>
                  <c:pt idx="17">
                    <c:v> GP </c:v>
                  </c:pt>
                  <c:pt idx="24">
                    <c:v> KZN </c:v>
                  </c:pt>
                  <c:pt idx="37">
                    <c:v> LP </c:v>
                  </c:pt>
                  <c:pt idx="44">
                    <c:v> MP </c:v>
                  </c:pt>
                  <c:pt idx="49">
                    <c:v> NC </c:v>
                  </c:pt>
                  <c:pt idx="56">
                    <c:v> NW </c:v>
                  </c:pt>
                  <c:pt idx="62">
                    <c:v> WC </c:v>
                  </c:pt>
                  <c:pt idx="69">
                    <c:v> Other </c:v>
                  </c:pt>
                </c:lvl>
              </c:multiLvlStrCache>
            </c:multiLvlStrRef>
          </c:cat>
          <c:val>
            <c:numRef>
              <c:f>'HIV by Dist &amp; Funder PLHIV 2016'!$O$7:$O$78</c:f>
              <c:numCache>
                <c:formatCode>_(* #,##0_);_(* \(#,##0\);_(* "-"??_);_(@_)</c:formatCode>
                <c:ptCount val="72"/>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776964246.82393062</c:v>
                </c:pt>
              </c:numCache>
            </c:numRef>
          </c:val>
          <c:extLst>
            <c:ext xmlns:c16="http://schemas.microsoft.com/office/drawing/2014/chart" uri="{C3380CC4-5D6E-409C-BE32-E72D297353CC}">
              <c16:uniqueId val="{00000002-7F8A-40AA-8A16-284751FC8B23}"/>
            </c:ext>
          </c:extLst>
        </c:ser>
        <c:dLbls>
          <c:showLegendKey val="0"/>
          <c:showVal val="0"/>
          <c:showCatName val="0"/>
          <c:showSerName val="0"/>
          <c:showPercent val="0"/>
          <c:showBubbleSize val="0"/>
        </c:dLbls>
        <c:gapWidth val="150"/>
        <c:overlap val="100"/>
        <c:axId val="1291503352"/>
        <c:axId val="1291506856"/>
        <c:extLst>
          <c:ext xmlns:c15="http://schemas.microsoft.com/office/drawing/2012/chart" uri="{02D57815-91ED-43cb-92C2-25804820EDAC}">
            <c15:filteredBarSeries>
              <c15:ser>
                <c:idx val="0"/>
                <c:order val="0"/>
                <c:tx>
                  <c:strRef>
                    <c:extLst>
                      <c:ext uri="{02D57815-91ED-43cb-92C2-25804820EDAC}">
                        <c15:formulaRef>
                          <c15:sqref>'HIV by Dist &amp; Funder PLHIV 2016'!$C$6</c15:sqref>
                        </c15:formulaRef>
                      </c:ext>
                    </c:extLst>
                    <c:strCache>
                      <c:ptCount val="1"/>
                      <c:pt idx="0">
                        <c:v> AFSA </c:v>
                      </c:pt>
                    </c:strCache>
                  </c:strRef>
                </c:tx>
                <c:spPr>
                  <a:solidFill>
                    <a:schemeClr val="accent1"/>
                  </a:solidFill>
                  <a:ln>
                    <a:noFill/>
                  </a:ln>
                  <a:effectLst/>
                </c:spPr>
                <c:invertIfNegative val="0"/>
                <c:cat>
                  <c:multiLvlStrRef>
                    <c:extLst>
                      <c:ext uri="{02D57815-91ED-43cb-92C2-25804820EDAC}">
                        <c15:formulaRef>
                          <c15:sqref>'HIV by Dist &amp; Funder PLHIV 2016'!$A$7:$B$78</c15:sqref>
                        </c15:formulaRef>
                      </c:ext>
                    </c:extLst>
                    <c:multiLvlStrCache>
                      <c:ptCount val="72"/>
                      <c:lvl>
                        <c:pt idx="0">
                          <c:v> EC: Buffalo City Metropolitan </c:v>
                        </c:pt>
                        <c:pt idx="1">
                          <c:v> EC: OR Tambo </c:v>
                        </c:pt>
                        <c:pt idx="2">
                          <c:v> EC: Nelson Mandela Bay </c:v>
                        </c:pt>
                        <c:pt idx="3">
                          <c:v> EC: Amathole </c:v>
                        </c:pt>
                        <c:pt idx="4">
                          <c:v> EC: Chris Hani </c:v>
                        </c:pt>
                        <c:pt idx="5">
                          <c:v> EC: Alfred Nzo </c:v>
                        </c:pt>
                        <c:pt idx="6">
                          <c:v> EC: Sarah Baartman </c:v>
                        </c:pt>
                        <c:pt idx="7">
                          <c:v> EC: Joe Gqabi </c:v>
                        </c:pt>
                        <c:pt idx="8">
                          <c:v> EC: WHOLE PROVINCE </c:v>
                        </c:pt>
                        <c:pt idx="10">
                          <c:v> FS: Thabo Mofutsanyana </c:v>
                        </c:pt>
                        <c:pt idx="11">
                          <c:v> FS: Lejweleputswa </c:v>
                        </c:pt>
                        <c:pt idx="12">
                          <c:v> FS: Mangaung </c:v>
                        </c:pt>
                        <c:pt idx="13">
                          <c:v> FS: Felize Dabi </c:v>
                        </c:pt>
                        <c:pt idx="14">
                          <c:v> FS: Xhariep </c:v>
                        </c:pt>
                        <c:pt idx="15">
                          <c:v> FS: WHOLE PROVINCE </c:v>
                        </c:pt>
                        <c:pt idx="17">
                          <c:v> GP: City of Johannesburg </c:v>
                        </c:pt>
                        <c:pt idx="18">
                          <c:v> GP: Ekhurleni </c:v>
                        </c:pt>
                        <c:pt idx="19">
                          <c:v> GP: City of Tshwane </c:v>
                        </c:pt>
                        <c:pt idx="20">
                          <c:v> GP: Sedibeng </c:v>
                        </c:pt>
                        <c:pt idx="21">
                          <c:v> GP: West Rand  </c:v>
                        </c:pt>
                        <c:pt idx="22">
                          <c:v> GT: WHOLE PROVINCE </c:v>
                        </c:pt>
                        <c:pt idx="24">
                          <c:v> KZN: eThekwini </c:v>
                        </c:pt>
                        <c:pt idx="25">
                          <c:v> KZN: uMgungundlovu </c:v>
                        </c:pt>
                        <c:pt idx="26">
                          <c:v> KZN: uThungulu </c:v>
                        </c:pt>
                        <c:pt idx="27">
                          <c:v> KZN: Ugu </c:v>
                        </c:pt>
                        <c:pt idx="28">
                          <c:v> KZN: Zululand </c:v>
                        </c:pt>
                        <c:pt idx="29">
                          <c:v> KZN: uMkhanyakude </c:v>
                        </c:pt>
                        <c:pt idx="30">
                          <c:v> KZN: uThukela </c:v>
                        </c:pt>
                        <c:pt idx="31">
                          <c:v> KZN: uMzinyathi </c:v>
                        </c:pt>
                        <c:pt idx="32">
                          <c:v> KZN: Ilembe </c:v>
                        </c:pt>
                        <c:pt idx="33">
                          <c:v> KZN: Harry Gwala  </c:v>
                        </c:pt>
                        <c:pt idx="34">
                          <c:v> KZN: Amajuba </c:v>
                        </c:pt>
                        <c:pt idx="35">
                          <c:v> KZN: WHOLE PROVINCE </c:v>
                        </c:pt>
                        <c:pt idx="37">
                          <c:v> LP: Capricorn </c:v>
                        </c:pt>
                        <c:pt idx="38">
                          <c:v> LP: Mopani </c:v>
                        </c:pt>
                        <c:pt idx="39">
                          <c:v> LP: Sekhukhune </c:v>
                        </c:pt>
                        <c:pt idx="40">
                          <c:v> LP: Vhembe </c:v>
                        </c:pt>
                        <c:pt idx="41">
                          <c:v> LP: Waterberg </c:v>
                        </c:pt>
                        <c:pt idx="42">
                          <c:v> LP: WHOLE PROVINCE </c:v>
                        </c:pt>
                        <c:pt idx="44">
                          <c:v> MP: Gert Sibande </c:v>
                        </c:pt>
                        <c:pt idx="45">
                          <c:v> MP: Ehlanzeni </c:v>
                        </c:pt>
                        <c:pt idx="46">
                          <c:v> MP: Nkangala </c:v>
                        </c:pt>
                        <c:pt idx="47">
                          <c:v> MP: WHOLE PROVINCE </c:v>
                        </c:pt>
                        <c:pt idx="49">
                          <c:v> NC: Francis Baard </c:v>
                        </c:pt>
                        <c:pt idx="50">
                          <c:v> NC: JT Gaetsewe </c:v>
                        </c:pt>
                        <c:pt idx="51">
                          <c:v> NC: Pixley ka Seme </c:v>
                        </c:pt>
                        <c:pt idx="52">
                          <c:v> NC: ZF Mgcawu </c:v>
                        </c:pt>
                        <c:pt idx="53">
                          <c:v> NC: Namakawa </c:v>
                        </c:pt>
                        <c:pt idx="54">
                          <c:v> NC: WHOLE PROVINCE </c:v>
                        </c:pt>
                        <c:pt idx="56">
                          <c:v> NW: Bojanala Platinum </c:v>
                        </c:pt>
                        <c:pt idx="57">
                          <c:v> NW: Dr K Kaunda </c:v>
                        </c:pt>
                        <c:pt idx="58">
                          <c:v> NW: NM Molema </c:v>
                        </c:pt>
                        <c:pt idx="59">
                          <c:v> NW: Dr RS Mompati </c:v>
                        </c:pt>
                        <c:pt idx="60">
                          <c:v> NW: WHOLE PROVINCE </c:v>
                        </c:pt>
                        <c:pt idx="62">
                          <c:v> WC: City of Cape Town </c:v>
                        </c:pt>
                        <c:pt idx="63">
                          <c:v> WC: Cape Winelands </c:v>
                        </c:pt>
                        <c:pt idx="64">
                          <c:v> WC: Eden </c:v>
                        </c:pt>
                        <c:pt idx="65">
                          <c:v> WC: West Coast </c:v>
                        </c:pt>
                        <c:pt idx="66">
                          <c:v> WC: Overberg </c:v>
                        </c:pt>
                        <c:pt idx="67">
                          <c:v> WC: Central Karoo </c:v>
                        </c:pt>
                        <c:pt idx="69">
                          <c:v> National </c:v>
                        </c:pt>
                        <c:pt idx="70">
                          <c:v> Above National </c:v>
                        </c:pt>
                        <c:pt idx="71">
                          <c:v> Not disaggregated </c:v>
                        </c:pt>
                      </c:lvl>
                      <c:lvl>
                        <c:pt idx="0">
                          <c:v> EC </c:v>
                        </c:pt>
                        <c:pt idx="10">
                          <c:v> FS </c:v>
                        </c:pt>
                        <c:pt idx="17">
                          <c:v> GP </c:v>
                        </c:pt>
                        <c:pt idx="24">
                          <c:v> KZN </c:v>
                        </c:pt>
                        <c:pt idx="37">
                          <c:v> LP </c:v>
                        </c:pt>
                        <c:pt idx="44">
                          <c:v> MP </c:v>
                        </c:pt>
                        <c:pt idx="49">
                          <c:v> NC </c:v>
                        </c:pt>
                        <c:pt idx="56">
                          <c:v> NW </c:v>
                        </c:pt>
                        <c:pt idx="62">
                          <c:v> WC </c:v>
                        </c:pt>
                        <c:pt idx="69">
                          <c:v> Other </c:v>
                        </c:pt>
                      </c:lvl>
                    </c:multiLvlStrCache>
                  </c:multiLvlStrRef>
                </c:cat>
                <c:val>
                  <c:numRef>
                    <c:extLst>
                      <c:ext uri="{02D57815-91ED-43cb-92C2-25804820EDAC}">
                        <c15:formulaRef>
                          <c15:sqref>'HIV by Dist &amp; Funder PLHIV 2016'!$C$7:$C$78</c15:sqref>
                        </c15:formulaRef>
                      </c:ext>
                    </c:extLst>
                    <c:numCache>
                      <c:formatCode>_(* #,##0_);_(* \(#,##0\);_(* "-"??_);_(@_)</c:formatCode>
                      <c:ptCount val="72"/>
                      <c:pt idx="0">
                        <c:v>0</c:v>
                      </c:pt>
                      <c:pt idx="1">
                        <c:v>0</c:v>
                      </c:pt>
                      <c:pt idx="2">
                        <c:v>0</c:v>
                      </c:pt>
                      <c:pt idx="3">
                        <c:v>0</c:v>
                      </c:pt>
                      <c:pt idx="4">
                        <c:v>0</c:v>
                      </c:pt>
                      <c:pt idx="5">
                        <c:v>0</c:v>
                      </c:pt>
                      <c:pt idx="6">
                        <c:v>0</c:v>
                      </c:pt>
                      <c:pt idx="7">
                        <c:v>0</c:v>
                      </c:pt>
                      <c:pt idx="8">
                        <c:v>0</c:v>
                      </c:pt>
                      <c:pt idx="10">
                        <c:v>0</c:v>
                      </c:pt>
                      <c:pt idx="11">
                        <c:v>0</c:v>
                      </c:pt>
                      <c:pt idx="12">
                        <c:v>0</c:v>
                      </c:pt>
                      <c:pt idx="13">
                        <c:v>0</c:v>
                      </c:pt>
                      <c:pt idx="14">
                        <c:v>0</c:v>
                      </c:pt>
                      <c:pt idx="15">
                        <c:v>0</c:v>
                      </c:pt>
                      <c:pt idx="17">
                        <c:v>0</c:v>
                      </c:pt>
                      <c:pt idx="18">
                        <c:v>0</c:v>
                      </c:pt>
                      <c:pt idx="19">
                        <c:v>0</c:v>
                      </c:pt>
                      <c:pt idx="20">
                        <c:v>0</c:v>
                      </c:pt>
                      <c:pt idx="21">
                        <c:v>0</c:v>
                      </c:pt>
                      <c:pt idx="22">
                        <c:v>0</c:v>
                      </c:pt>
                      <c:pt idx="24">
                        <c:v>0</c:v>
                      </c:pt>
                      <c:pt idx="25">
                        <c:v>0</c:v>
                      </c:pt>
                      <c:pt idx="26">
                        <c:v>0</c:v>
                      </c:pt>
                      <c:pt idx="27">
                        <c:v>0</c:v>
                      </c:pt>
                      <c:pt idx="28">
                        <c:v>0</c:v>
                      </c:pt>
                      <c:pt idx="29">
                        <c:v>0</c:v>
                      </c:pt>
                      <c:pt idx="30">
                        <c:v>0</c:v>
                      </c:pt>
                      <c:pt idx="31">
                        <c:v>0</c:v>
                      </c:pt>
                      <c:pt idx="32">
                        <c:v>0</c:v>
                      </c:pt>
                      <c:pt idx="33">
                        <c:v>0</c:v>
                      </c:pt>
                      <c:pt idx="34">
                        <c:v>0</c:v>
                      </c:pt>
                      <c:pt idx="35">
                        <c:v>0</c:v>
                      </c:pt>
                      <c:pt idx="37">
                        <c:v>0</c:v>
                      </c:pt>
                      <c:pt idx="38">
                        <c:v>0</c:v>
                      </c:pt>
                      <c:pt idx="39">
                        <c:v>0</c:v>
                      </c:pt>
                      <c:pt idx="40">
                        <c:v>0</c:v>
                      </c:pt>
                      <c:pt idx="41">
                        <c:v>0</c:v>
                      </c:pt>
                      <c:pt idx="42">
                        <c:v>0</c:v>
                      </c:pt>
                      <c:pt idx="44">
                        <c:v>0</c:v>
                      </c:pt>
                      <c:pt idx="45">
                        <c:v>0</c:v>
                      </c:pt>
                      <c:pt idx="46">
                        <c:v>0</c:v>
                      </c:pt>
                      <c:pt idx="47">
                        <c:v>0</c:v>
                      </c:pt>
                      <c:pt idx="49">
                        <c:v>0</c:v>
                      </c:pt>
                      <c:pt idx="50">
                        <c:v>0</c:v>
                      </c:pt>
                      <c:pt idx="51">
                        <c:v>0</c:v>
                      </c:pt>
                      <c:pt idx="52">
                        <c:v>0</c:v>
                      </c:pt>
                      <c:pt idx="53">
                        <c:v>0</c:v>
                      </c:pt>
                      <c:pt idx="54">
                        <c:v>0</c:v>
                      </c:pt>
                      <c:pt idx="56">
                        <c:v>0</c:v>
                      </c:pt>
                      <c:pt idx="57">
                        <c:v>0</c:v>
                      </c:pt>
                      <c:pt idx="58">
                        <c:v>0</c:v>
                      </c:pt>
                      <c:pt idx="59">
                        <c:v>0</c:v>
                      </c:pt>
                      <c:pt idx="60">
                        <c:v>0</c:v>
                      </c:pt>
                      <c:pt idx="62">
                        <c:v>0</c:v>
                      </c:pt>
                      <c:pt idx="63">
                        <c:v>0</c:v>
                      </c:pt>
                      <c:pt idx="64">
                        <c:v>0</c:v>
                      </c:pt>
                      <c:pt idx="65">
                        <c:v>0</c:v>
                      </c:pt>
                      <c:pt idx="66">
                        <c:v>0</c:v>
                      </c:pt>
                      <c:pt idx="67">
                        <c:v>0</c:v>
                      </c:pt>
                      <c:pt idx="69">
                        <c:v>0</c:v>
                      </c:pt>
                      <c:pt idx="70">
                        <c:v>0</c:v>
                      </c:pt>
                      <c:pt idx="71">
                        <c:v>51942602.577044159</c:v>
                      </c:pt>
                    </c:numCache>
                  </c:numRef>
                </c:val>
                <c:extLst>
                  <c:ext xmlns:c16="http://schemas.microsoft.com/office/drawing/2014/chart" uri="{C3380CC4-5D6E-409C-BE32-E72D297353CC}">
                    <c16:uniqueId val="{00000004-7F8A-40AA-8A16-284751FC8B23}"/>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'HIV by Dist &amp; Funder PLHIV 2016'!$D$6</c15:sqref>
                        </c15:formulaRef>
                      </c:ext>
                    </c:extLst>
                    <c:strCache>
                      <c:ptCount val="1"/>
                      <c:pt idx="0">
                        <c:v> DBE </c:v>
                      </c:pt>
                    </c:strCache>
                  </c:strRef>
                </c:tx>
                <c:spPr>
                  <a:solidFill>
                    <a:schemeClr val="accent2"/>
                  </a:solidFill>
                  <a:ln>
                    <a:noFill/>
                  </a:ln>
                  <a:effectLst/>
                </c:spPr>
                <c:invertIfNegative val="0"/>
                <c:cat>
                  <c:multiLvlStrRef>
                    <c:extLst xmlns:c15="http://schemas.microsoft.com/office/drawing/2012/chart">
                      <c:ext xmlns:c15="http://schemas.microsoft.com/office/drawing/2012/chart" uri="{02D57815-91ED-43cb-92C2-25804820EDAC}">
                        <c15:formulaRef>
                          <c15:sqref>'HIV by Dist &amp; Funder PLHIV 2016'!$A$7:$B$78</c15:sqref>
                        </c15:formulaRef>
                      </c:ext>
                    </c:extLst>
                    <c:multiLvlStrCache>
                      <c:ptCount val="72"/>
                      <c:lvl>
                        <c:pt idx="0">
                          <c:v> EC: Buffalo City Metropolitan </c:v>
                        </c:pt>
                        <c:pt idx="1">
                          <c:v> EC: OR Tambo </c:v>
                        </c:pt>
                        <c:pt idx="2">
                          <c:v> EC: Nelson Mandela Bay </c:v>
                        </c:pt>
                        <c:pt idx="3">
                          <c:v> EC: Amathole </c:v>
                        </c:pt>
                        <c:pt idx="4">
                          <c:v> EC: Chris Hani </c:v>
                        </c:pt>
                        <c:pt idx="5">
                          <c:v> EC: Alfred Nzo </c:v>
                        </c:pt>
                        <c:pt idx="6">
                          <c:v> EC: Sarah Baartman </c:v>
                        </c:pt>
                        <c:pt idx="7">
                          <c:v> EC: Joe Gqabi </c:v>
                        </c:pt>
                        <c:pt idx="8">
                          <c:v> EC: WHOLE PROVINCE </c:v>
                        </c:pt>
                        <c:pt idx="10">
                          <c:v> FS: Thabo Mofutsanyana </c:v>
                        </c:pt>
                        <c:pt idx="11">
                          <c:v> FS: Lejweleputswa </c:v>
                        </c:pt>
                        <c:pt idx="12">
                          <c:v> FS: Mangaung </c:v>
                        </c:pt>
                        <c:pt idx="13">
                          <c:v> FS: Felize Dabi </c:v>
                        </c:pt>
                        <c:pt idx="14">
                          <c:v> FS: Xhariep </c:v>
                        </c:pt>
                        <c:pt idx="15">
                          <c:v> FS: WHOLE PROVINCE </c:v>
                        </c:pt>
                        <c:pt idx="17">
                          <c:v> GP: City of Johannesburg </c:v>
                        </c:pt>
                        <c:pt idx="18">
                          <c:v> GP: Ekhurleni </c:v>
                        </c:pt>
                        <c:pt idx="19">
                          <c:v> GP: City of Tshwane </c:v>
                        </c:pt>
                        <c:pt idx="20">
                          <c:v> GP: Sedibeng </c:v>
                        </c:pt>
                        <c:pt idx="21">
                          <c:v> GP: West Rand  </c:v>
                        </c:pt>
                        <c:pt idx="22">
                          <c:v> GT: WHOLE PROVINCE </c:v>
                        </c:pt>
                        <c:pt idx="24">
                          <c:v> KZN: eThekwini </c:v>
                        </c:pt>
                        <c:pt idx="25">
                          <c:v> KZN: uMgungundlovu </c:v>
                        </c:pt>
                        <c:pt idx="26">
                          <c:v> KZN: uThungulu </c:v>
                        </c:pt>
                        <c:pt idx="27">
                          <c:v> KZN: Ugu </c:v>
                        </c:pt>
                        <c:pt idx="28">
                          <c:v> KZN: Zululand </c:v>
                        </c:pt>
                        <c:pt idx="29">
                          <c:v> KZN: uMkhanyakude </c:v>
                        </c:pt>
                        <c:pt idx="30">
                          <c:v> KZN: uThukela </c:v>
                        </c:pt>
                        <c:pt idx="31">
                          <c:v> KZN: uMzinyathi </c:v>
                        </c:pt>
                        <c:pt idx="32">
                          <c:v> KZN: Ilembe </c:v>
                        </c:pt>
                        <c:pt idx="33">
                          <c:v> KZN: Harry Gwala  </c:v>
                        </c:pt>
                        <c:pt idx="34">
                          <c:v> KZN: Amajuba </c:v>
                        </c:pt>
                        <c:pt idx="35">
                          <c:v> KZN: WHOLE PROVINCE </c:v>
                        </c:pt>
                        <c:pt idx="37">
                          <c:v> LP: Capricorn </c:v>
                        </c:pt>
                        <c:pt idx="38">
                          <c:v> LP: Mopani </c:v>
                        </c:pt>
                        <c:pt idx="39">
                          <c:v> LP: Sekhukhune </c:v>
                        </c:pt>
                        <c:pt idx="40">
                          <c:v> LP: Vhembe </c:v>
                        </c:pt>
                        <c:pt idx="41">
                          <c:v> LP: Waterberg </c:v>
                        </c:pt>
                        <c:pt idx="42">
                          <c:v> LP: WHOLE PROVINCE </c:v>
                        </c:pt>
                        <c:pt idx="44">
                          <c:v> MP: Gert Sibande </c:v>
                        </c:pt>
                        <c:pt idx="45">
                          <c:v> MP: Ehlanzeni </c:v>
                        </c:pt>
                        <c:pt idx="46">
                          <c:v> MP: Nkangala </c:v>
                        </c:pt>
                        <c:pt idx="47">
                          <c:v> MP: WHOLE PROVINCE </c:v>
                        </c:pt>
                        <c:pt idx="49">
                          <c:v> NC: Francis Baard </c:v>
                        </c:pt>
                        <c:pt idx="50">
                          <c:v> NC: JT Gaetsewe </c:v>
                        </c:pt>
                        <c:pt idx="51">
                          <c:v> NC: Pixley ka Seme </c:v>
                        </c:pt>
                        <c:pt idx="52">
                          <c:v> NC: ZF Mgcawu </c:v>
                        </c:pt>
                        <c:pt idx="53">
                          <c:v> NC: Namakawa </c:v>
                        </c:pt>
                        <c:pt idx="54">
                          <c:v> NC: WHOLE PROVINCE </c:v>
                        </c:pt>
                        <c:pt idx="56">
                          <c:v> NW: Bojanala Platinum </c:v>
                        </c:pt>
                        <c:pt idx="57">
                          <c:v> NW: Dr K Kaunda </c:v>
                        </c:pt>
                        <c:pt idx="58">
                          <c:v> NW: NM Molema </c:v>
                        </c:pt>
                        <c:pt idx="59">
                          <c:v> NW: Dr RS Mompati </c:v>
                        </c:pt>
                        <c:pt idx="60">
                          <c:v> NW: WHOLE PROVINCE </c:v>
                        </c:pt>
                        <c:pt idx="62">
                          <c:v> WC: City of Cape Town </c:v>
                        </c:pt>
                        <c:pt idx="63">
                          <c:v> WC: Cape Winelands </c:v>
                        </c:pt>
                        <c:pt idx="64">
                          <c:v> WC: Eden </c:v>
                        </c:pt>
                        <c:pt idx="65">
                          <c:v> WC: West Coast </c:v>
                        </c:pt>
                        <c:pt idx="66">
                          <c:v> WC: Overberg </c:v>
                        </c:pt>
                        <c:pt idx="67">
                          <c:v> WC: Central Karoo </c:v>
                        </c:pt>
                        <c:pt idx="69">
                          <c:v> National </c:v>
                        </c:pt>
                        <c:pt idx="70">
                          <c:v> Above National </c:v>
                        </c:pt>
                        <c:pt idx="71">
                          <c:v> Not disaggregated </c:v>
                        </c:pt>
                      </c:lvl>
                      <c:lvl>
                        <c:pt idx="0">
                          <c:v> EC </c:v>
                        </c:pt>
                        <c:pt idx="10">
                          <c:v> FS </c:v>
                        </c:pt>
                        <c:pt idx="17">
                          <c:v> GP </c:v>
                        </c:pt>
                        <c:pt idx="24">
                          <c:v> KZN </c:v>
                        </c:pt>
                        <c:pt idx="37">
                          <c:v> LP </c:v>
                        </c:pt>
                        <c:pt idx="44">
                          <c:v> MP </c:v>
                        </c:pt>
                        <c:pt idx="49">
                          <c:v> NC </c:v>
                        </c:pt>
                        <c:pt idx="56">
                          <c:v> NW </c:v>
                        </c:pt>
                        <c:pt idx="62">
                          <c:v> WC </c:v>
                        </c:pt>
                        <c:pt idx="69">
                          <c:v> Other </c:v>
                        </c:pt>
                      </c:lvl>
                    </c:multiLvlStrCache>
                  </c:multiLvlStrRef>
                </c:cat>
                <c:val>
                  <c:numRef>
                    <c:extLst xmlns:c15="http://schemas.microsoft.com/office/drawing/2012/chart">
                      <c:ext xmlns:c15="http://schemas.microsoft.com/office/drawing/2012/chart" uri="{02D57815-91ED-43cb-92C2-25804820EDAC}">
                        <c15:formulaRef>
                          <c15:sqref>'HIV by Dist &amp; Funder PLHIV 2016'!$D$7:$D$78</c15:sqref>
                        </c15:formulaRef>
                      </c:ext>
                    </c:extLst>
                    <c:numCache>
                      <c:formatCode>_(* #,##0_);_(* \(#,##0\);_(* "-"??_);_(@_)</c:formatCode>
                      <c:ptCount val="72"/>
                      <c:pt idx="0">
                        <c:v>0</c:v>
                      </c:pt>
                      <c:pt idx="1">
                        <c:v>0</c:v>
                      </c:pt>
                      <c:pt idx="2">
                        <c:v>0</c:v>
                      </c:pt>
                      <c:pt idx="3">
                        <c:v>0</c:v>
                      </c:pt>
                      <c:pt idx="4">
                        <c:v>0</c:v>
                      </c:pt>
                      <c:pt idx="5">
                        <c:v>0</c:v>
                      </c:pt>
                      <c:pt idx="6">
                        <c:v>0</c:v>
                      </c:pt>
                      <c:pt idx="7">
                        <c:v>0</c:v>
                      </c:pt>
                      <c:pt idx="8">
                        <c:v>0</c:v>
                      </c:pt>
                      <c:pt idx="10">
                        <c:v>0</c:v>
                      </c:pt>
                      <c:pt idx="11">
                        <c:v>0</c:v>
                      </c:pt>
                      <c:pt idx="12">
                        <c:v>0</c:v>
                      </c:pt>
                      <c:pt idx="13">
                        <c:v>0</c:v>
                      </c:pt>
                      <c:pt idx="14">
                        <c:v>0</c:v>
                      </c:pt>
                      <c:pt idx="15">
                        <c:v>0</c:v>
                      </c:pt>
                      <c:pt idx="17">
                        <c:v>0</c:v>
                      </c:pt>
                      <c:pt idx="18">
                        <c:v>0</c:v>
                      </c:pt>
                      <c:pt idx="19">
                        <c:v>0</c:v>
                      </c:pt>
                      <c:pt idx="20">
                        <c:v>0</c:v>
                      </c:pt>
                      <c:pt idx="21">
                        <c:v>0</c:v>
                      </c:pt>
                      <c:pt idx="22">
                        <c:v>0</c:v>
                      </c:pt>
                      <c:pt idx="24">
                        <c:v>0</c:v>
                      </c:pt>
                      <c:pt idx="25">
                        <c:v>0</c:v>
                      </c:pt>
                      <c:pt idx="26">
                        <c:v>0</c:v>
                      </c:pt>
                      <c:pt idx="27">
                        <c:v>0</c:v>
                      </c:pt>
                      <c:pt idx="28">
                        <c:v>0</c:v>
                      </c:pt>
                      <c:pt idx="29">
                        <c:v>0</c:v>
                      </c:pt>
                      <c:pt idx="30">
                        <c:v>0</c:v>
                      </c:pt>
                      <c:pt idx="31">
                        <c:v>0</c:v>
                      </c:pt>
                      <c:pt idx="32">
                        <c:v>0</c:v>
                      </c:pt>
                      <c:pt idx="33">
                        <c:v>0</c:v>
                      </c:pt>
                      <c:pt idx="34">
                        <c:v>0</c:v>
                      </c:pt>
                      <c:pt idx="35">
                        <c:v>0</c:v>
                      </c:pt>
                      <c:pt idx="37">
                        <c:v>0</c:v>
                      </c:pt>
                      <c:pt idx="38">
                        <c:v>0</c:v>
                      </c:pt>
                      <c:pt idx="39">
                        <c:v>0</c:v>
                      </c:pt>
                      <c:pt idx="40">
                        <c:v>0</c:v>
                      </c:pt>
                      <c:pt idx="41">
                        <c:v>0</c:v>
                      </c:pt>
                      <c:pt idx="42">
                        <c:v>0</c:v>
                      </c:pt>
                      <c:pt idx="44">
                        <c:v>0</c:v>
                      </c:pt>
                      <c:pt idx="45">
                        <c:v>0</c:v>
                      </c:pt>
                      <c:pt idx="46">
                        <c:v>0</c:v>
                      </c:pt>
                      <c:pt idx="47">
                        <c:v>0</c:v>
                      </c:pt>
                      <c:pt idx="49">
                        <c:v>0</c:v>
                      </c:pt>
                      <c:pt idx="50">
                        <c:v>0</c:v>
                      </c:pt>
                      <c:pt idx="51">
                        <c:v>0</c:v>
                      </c:pt>
                      <c:pt idx="52">
                        <c:v>0</c:v>
                      </c:pt>
                      <c:pt idx="53">
                        <c:v>0</c:v>
                      </c:pt>
                      <c:pt idx="54">
                        <c:v>0</c:v>
                      </c:pt>
                      <c:pt idx="56">
                        <c:v>0</c:v>
                      </c:pt>
                      <c:pt idx="57">
                        <c:v>0</c:v>
                      </c:pt>
                      <c:pt idx="58">
                        <c:v>0</c:v>
                      </c:pt>
                      <c:pt idx="59">
                        <c:v>0</c:v>
                      </c:pt>
                      <c:pt idx="60">
                        <c:v>0</c:v>
                      </c:pt>
                      <c:pt idx="62">
                        <c:v>0</c:v>
                      </c:pt>
                      <c:pt idx="63">
                        <c:v>0</c:v>
                      </c:pt>
                      <c:pt idx="64">
                        <c:v>0</c:v>
                      </c:pt>
                      <c:pt idx="65">
                        <c:v>0</c:v>
                      </c:pt>
                      <c:pt idx="66">
                        <c:v>0</c:v>
                      </c:pt>
                      <c:pt idx="67">
                        <c:v>0</c:v>
                      </c:pt>
                      <c:pt idx="69">
                        <c:v>0</c:v>
                      </c:pt>
                      <c:pt idx="70">
                        <c:v>0</c:v>
                      </c:pt>
                      <c:pt idx="71">
                        <c:v>231393000</c:v>
                      </c:pt>
                    </c:numCache>
                  </c:numRef>
                </c:val>
                <c:extLst xmlns:c15="http://schemas.microsoft.com/office/drawing/2012/chart">
                  <c:ext xmlns:c16="http://schemas.microsoft.com/office/drawing/2014/chart" uri="{C3380CC4-5D6E-409C-BE32-E72D297353CC}">
                    <c16:uniqueId val="{00000005-7F8A-40AA-8A16-284751FC8B23}"/>
                  </c:ext>
                </c:extLst>
              </c15:ser>
            </c15:filteredBarSeries>
            <c15:filteredBarSeries>
              <c15:ser>
                <c:idx val="3"/>
                <c:order val="3"/>
                <c:tx>
                  <c:strRef>
                    <c:extLst xmlns:c15="http://schemas.microsoft.com/office/drawing/2012/chart">
                      <c:ext xmlns:c15="http://schemas.microsoft.com/office/drawing/2012/chart" uri="{02D57815-91ED-43cb-92C2-25804820EDAC}">
                        <c15:formulaRef>
                          <c15:sqref>'HIV by Dist &amp; Funder PLHIV 2016'!$F$6</c15:sqref>
                        </c15:formulaRef>
                      </c:ext>
                    </c:extLst>
                    <c:strCache>
                      <c:ptCount val="1"/>
                      <c:pt idx="0">
                        <c:v> DSD </c:v>
                      </c:pt>
                    </c:strCache>
                  </c:strRef>
                </c:tx>
                <c:spPr>
                  <a:solidFill>
                    <a:schemeClr val="accent4"/>
                  </a:solidFill>
                  <a:ln>
                    <a:noFill/>
                  </a:ln>
                  <a:effectLst/>
                </c:spPr>
                <c:invertIfNegative val="0"/>
                <c:cat>
                  <c:multiLvlStrRef>
                    <c:extLst xmlns:c15="http://schemas.microsoft.com/office/drawing/2012/chart">
                      <c:ext xmlns:c15="http://schemas.microsoft.com/office/drawing/2012/chart" uri="{02D57815-91ED-43cb-92C2-25804820EDAC}">
                        <c15:formulaRef>
                          <c15:sqref>'HIV by Dist &amp; Funder PLHIV 2016'!$A$7:$B$78</c15:sqref>
                        </c15:formulaRef>
                      </c:ext>
                    </c:extLst>
                    <c:multiLvlStrCache>
                      <c:ptCount val="72"/>
                      <c:lvl>
                        <c:pt idx="0">
                          <c:v> EC: Buffalo City Metropolitan </c:v>
                        </c:pt>
                        <c:pt idx="1">
                          <c:v> EC: OR Tambo </c:v>
                        </c:pt>
                        <c:pt idx="2">
                          <c:v> EC: Nelson Mandela Bay </c:v>
                        </c:pt>
                        <c:pt idx="3">
                          <c:v> EC: Amathole </c:v>
                        </c:pt>
                        <c:pt idx="4">
                          <c:v> EC: Chris Hani </c:v>
                        </c:pt>
                        <c:pt idx="5">
                          <c:v> EC: Alfred Nzo </c:v>
                        </c:pt>
                        <c:pt idx="6">
                          <c:v> EC: Sarah Baartman </c:v>
                        </c:pt>
                        <c:pt idx="7">
                          <c:v> EC: Joe Gqabi </c:v>
                        </c:pt>
                        <c:pt idx="8">
                          <c:v> EC: WHOLE PROVINCE </c:v>
                        </c:pt>
                        <c:pt idx="10">
                          <c:v> FS: Thabo Mofutsanyana </c:v>
                        </c:pt>
                        <c:pt idx="11">
                          <c:v> FS: Lejweleputswa </c:v>
                        </c:pt>
                        <c:pt idx="12">
                          <c:v> FS: Mangaung </c:v>
                        </c:pt>
                        <c:pt idx="13">
                          <c:v> FS: Felize Dabi </c:v>
                        </c:pt>
                        <c:pt idx="14">
                          <c:v> FS: Xhariep </c:v>
                        </c:pt>
                        <c:pt idx="15">
                          <c:v> FS: WHOLE PROVINCE </c:v>
                        </c:pt>
                        <c:pt idx="17">
                          <c:v> GP: City of Johannesburg </c:v>
                        </c:pt>
                        <c:pt idx="18">
                          <c:v> GP: Ekhurleni </c:v>
                        </c:pt>
                        <c:pt idx="19">
                          <c:v> GP: City of Tshwane </c:v>
                        </c:pt>
                        <c:pt idx="20">
                          <c:v> GP: Sedibeng </c:v>
                        </c:pt>
                        <c:pt idx="21">
                          <c:v> GP: West Rand  </c:v>
                        </c:pt>
                        <c:pt idx="22">
                          <c:v> GT: WHOLE PROVINCE </c:v>
                        </c:pt>
                        <c:pt idx="24">
                          <c:v> KZN: eThekwini </c:v>
                        </c:pt>
                        <c:pt idx="25">
                          <c:v> KZN: uMgungundlovu </c:v>
                        </c:pt>
                        <c:pt idx="26">
                          <c:v> KZN: uThungulu </c:v>
                        </c:pt>
                        <c:pt idx="27">
                          <c:v> KZN: Ugu </c:v>
                        </c:pt>
                        <c:pt idx="28">
                          <c:v> KZN: Zululand </c:v>
                        </c:pt>
                        <c:pt idx="29">
                          <c:v> KZN: uMkhanyakude </c:v>
                        </c:pt>
                        <c:pt idx="30">
                          <c:v> KZN: uThukela </c:v>
                        </c:pt>
                        <c:pt idx="31">
                          <c:v> KZN: uMzinyathi </c:v>
                        </c:pt>
                        <c:pt idx="32">
                          <c:v> KZN: Ilembe </c:v>
                        </c:pt>
                        <c:pt idx="33">
                          <c:v> KZN: Harry Gwala  </c:v>
                        </c:pt>
                        <c:pt idx="34">
                          <c:v> KZN: Amajuba </c:v>
                        </c:pt>
                        <c:pt idx="35">
                          <c:v> KZN: WHOLE PROVINCE </c:v>
                        </c:pt>
                        <c:pt idx="37">
                          <c:v> LP: Capricorn </c:v>
                        </c:pt>
                        <c:pt idx="38">
                          <c:v> LP: Mopani </c:v>
                        </c:pt>
                        <c:pt idx="39">
                          <c:v> LP: Sekhukhune </c:v>
                        </c:pt>
                        <c:pt idx="40">
                          <c:v> LP: Vhembe </c:v>
                        </c:pt>
                        <c:pt idx="41">
                          <c:v> LP: Waterberg </c:v>
                        </c:pt>
                        <c:pt idx="42">
                          <c:v> LP: WHOLE PROVINCE </c:v>
                        </c:pt>
                        <c:pt idx="44">
                          <c:v> MP: Gert Sibande </c:v>
                        </c:pt>
                        <c:pt idx="45">
                          <c:v> MP: Ehlanzeni </c:v>
                        </c:pt>
                        <c:pt idx="46">
                          <c:v> MP: Nkangala </c:v>
                        </c:pt>
                        <c:pt idx="47">
                          <c:v> MP: WHOLE PROVINCE </c:v>
                        </c:pt>
                        <c:pt idx="49">
                          <c:v> NC: Francis Baard </c:v>
                        </c:pt>
                        <c:pt idx="50">
                          <c:v> NC: JT Gaetsewe </c:v>
                        </c:pt>
                        <c:pt idx="51">
                          <c:v> NC: Pixley ka Seme </c:v>
                        </c:pt>
                        <c:pt idx="52">
                          <c:v> NC: ZF Mgcawu </c:v>
                        </c:pt>
                        <c:pt idx="53">
                          <c:v> NC: Namakawa </c:v>
                        </c:pt>
                        <c:pt idx="54">
                          <c:v> NC: WHOLE PROVINCE </c:v>
                        </c:pt>
                        <c:pt idx="56">
                          <c:v> NW: Bojanala Platinum </c:v>
                        </c:pt>
                        <c:pt idx="57">
                          <c:v> NW: Dr K Kaunda </c:v>
                        </c:pt>
                        <c:pt idx="58">
                          <c:v> NW: NM Molema </c:v>
                        </c:pt>
                        <c:pt idx="59">
                          <c:v> NW: Dr RS Mompati </c:v>
                        </c:pt>
                        <c:pt idx="60">
                          <c:v> NW: WHOLE PROVINCE </c:v>
                        </c:pt>
                        <c:pt idx="62">
                          <c:v> WC: City of Cape Town </c:v>
                        </c:pt>
                        <c:pt idx="63">
                          <c:v> WC: Cape Winelands </c:v>
                        </c:pt>
                        <c:pt idx="64">
                          <c:v> WC: Eden </c:v>
                        </c:pt>
                        <c:pt idx="65">
                          <c:v> WC: West Coast </c:v>
                        </c:pt>
                        <c:pt idx="66">
                          <c:v> WC: Overberg </c:v>
                        </c:pt>
                        <c:pt idx="67">
                          <c:v> WC: Central Karoo </c:v>
                        </c:pt>
                        <c:pt idx="69">
                          <c:v> National </c:v>
                        </c:pt>
                        <c:pt idx="70">
                          <c:v> Above National </c:v>
                        </c:pt>
                        <c:pt idx="71">
                          <c:v> Not disaggregated </c:v>
                        </c:pt>
                      </c:lvl>
                      <c:lvl>
                        <c:pt idx="0">
                          <c:v> EC </c:v>
                        </c:pt>
                        <c:pt idx="10">
                          <c:v> FS </c:v>
                        </c:pt>
                        <c:pt idx="17">
                          <c:v> GP </c:v>
                        </c:pt>
                        <c:pt idx="24">
                          <c:v> KZN </c:v>
                        </c:pt>
                        <c:pt idx="37">
                          <c:v> LP </c:v>
                        </c:pt>
                        <c:pt idx="44">
                          <c:v> MP </c:v>
                        </c:pt>
                        <c:pt idx="49">
                          <c:v> NC </c:v>
                        </c:pt>
                        <c:pt idx="56">
                          <c:v> NW </c:v>
                        </c:pt>
                        <c:pt idx="62">
                          <c:v> WC </c:v>
                        </c:pt>
                        <c:pt idx="69">
                          <c:v> Other </c:v>
                        </c:pt>
                      </c:lvl>
                    </c:multiLvlStrCache>
                  </c:multiLvlStrRef>
                </c:cat>
                <c:val>
                  <c:numRef>
                    <c:extLst xmlns:c15="http://schemas.microsoft.com/office/drawing/2012/chart">
                      <c:ext xmlns:c15="http://schemas.microsoft.com/office/drawing/2012/chart" uri="{02D57815-91ED-43cb-92C2-25804820EDAC}">
                        <c15:formulaRef>
                          <c15:sqref>'HIV by Dist &amp; Funder PLHIV 2016'!$F$7:$F$78</c15:sqref>
                        </c15:formulaRef>
                      </c:ext>
                    </c:extLst>
                    <c:numCache>
                      <c:formatCode>_(* #,##0_);_(* \(#,##0\);_(* "-"??_);_(@_)</c:formatCode>
                      <c:ptCount val="72"/>
                      <c:pt idx="0">
                        <c:v>0</c:v>
                      </c:pt>
                      <c:pt idx="1">
                        <c:v>0</c:v>
                      </c:pt>
                      <c:pt idx="2">
                        <c:v>0</c:v>
                      </c:pt>
                      <c:pt idx="3">
                        <c:v>0</c:v>
                      </c:pt>
                      <c:pt idx="4">
                        <c:v>0</c:v>
                      </c:pt>
                      <c:pt idx="5">
                        <c:v>0</c:v>
                      </c:pt>
                      <c:pt idx="6">
                        <c:v>0</c:v>
                      </c:pt>
                      <c:pt idx="7">
                        <c:v>0</c:v>
                      </c:pt>
                      <c:pt idx="8">
                        <c:v>0</c:v>
                      </c:pt>
                      <c:pt idx="10">
                        <c:v>0</c:v>
                      </c:pt>
                      <c:pt idx="11">
                        <c:v>0</c:v>
                      </c:pt>
                      <c:pt idx="12">
                        <c:v>0</c:v>
                      </c:pt>
                      <c:pt idx="13">
                        <c:v>0</c:v>
                      </c:pt>
                      <c:pt idx="14">
                        <c:v>0</c:v>
                      </c:pt>
                      <c:pt idx="15">
                        <c:v>0</c:v>
                      </c:pt>
                      <c:pt idx="17">
                        <c:v>0</c:v>
                      </c:pt>
                      <c:pt idx="18">
                        <c:v>0</c:v>
                      </c:pt>
                      <c:pt idx="19">
                        <c:v>0</c:v>
                      </c:pt>
                      <c:pt idx="20">
                        <c:v>0</c:v>
                      </c:pt>
                      <c:pt idx="21">
                        <c:v>0</c:v>
                      </c:pt>
                      <c:pt idx="22">
                        <c:v>0</c:v>
                      </c:pt>
                      <c:pt idx="24">
                        <c:v>0</c:v>
                      </c:pt>
                      <c:pt idx="25">
                        <c:v>0</c:v>
                      </c:pt>
                      <c:pt idx="26">
                        <c:v>0</c:v>
                      </c:pt>
                      <c:pt idx="27">
                        <c:v>0</c:v>
                      </c:pt>
                      <c:pt idx="28">
                        <c:v>0</c:v>
                      </c:pt>
                      <c:pt idx="29">
                        <c:v>0</c:v>
                      </c:pt>
                      <c:pt idx="30">
                        <c:v>0</c:v>
                      </c:pt>
                      <c:pt idx="31">
                        <c:v>0</c:v>
                      </c:pt>
                      <c:pt idx="32">
                        <c:v>0</c:v>
                      </c:pt>
                      <c:pt idx="33">
                        <c:v>0</c:v>
                      </c:pt>
                      <c:pt idx="34">
                        <c:v>0</c:v>
                      </c:pt>
                      <c:pt idx="35">
                        <c:v>0</c:v>
                      </c:pt>
                      <c:pt idx="37">
                        <c:v>0</c:v>
                      </c:pt>
                      <c:pt idx="38">
                        <c:v>0</c:v>
                      </c:pt>
                      <c:pt idx="39">
                        <c:v>0</c:v>
                      </c:pt>
                      <c:pt idx="40">
                        <c:v>0</c:v>
                      </c:pt>
                      <c:pt idx="41">
                        <c:v>0</c:v>
                      </c:pt>
                      <c:pt idx="42">
                        <c:v>0</c:v>
                      </c:pt>
                      <c:pt idx="44">
                        <c:v>0</c:v>
                      </c:pt>
                      <c:pt idx="45">
                        <c:v>0</c:v>
                      </c:pt>
                      <c:pt idx="46">
                        <c:v>0</c:v>
                      </c:pt>
                      <c:pt idx="47">
                        <c:v>0</c:v>
                      </c:pt>
                      <c:pt idx="49">
                        <c:v>0</c:v>
                      </c:pt>
                      <c:pt idx="50">
                        <c:v>0</c:v>
                      </c:pt>
                      <c:pt idx="51">
                        <c:v>0</c:v>
                      </c:pt>
                      <c:pt idx="52">
                        <c:v>0</c:v>
                      </c:pt>
                      <c:pt idx="53">
                        <c:v>0</c:v>
                      </c:pt>
                      <c:pt idx="54">
                        <c:v>0</c:v>
                      </c:pt>
                      <c:pt idx="56">
                        <c:v>0</c:v>
                      </c:pt>
                      <c:pt idx="57">
                        <c:v>0</c:v>
                      </c:pt>
                      <c:pt idx="58">
                        <c:v>0</c:v>
                      </c:pt>
                      <c:pt idx="59">
                        <c:v>0</c:v>
                      </c:pt>
                      <c:pt idx="60">
                        <c:v>0</c:v>
                      </c:pt>
                      <c:pt idx="62">
                        <c:v>0</c:v>
                      </c:pt>
                      <c:pt idx="63">
                        <c:v>0</c:v>
                      </c:pt>
                      <c:pt idx="64">
                        <c:v>0</c:v>
                      </c:pt>
                      <c:pt idx="65">
                        <c:v>0</c:v>
                      </c:pt>
                      <c:pt idx="66">
                        <c:v>0</c:v>
                      </c:pt>
                      <c:pt idx="67">
                        <c:v>0</c:v>
                      </c:pt>
                      <c:pt idx="69">
                        <c:v>0</c:v>
                      </c:pt>
                      <c:pt idx="70">
                        <c:v>0</c:v>
                      </c:pt>
                      <c:pt idx="71">
                        <c:v>2470764985.0999999</c:v>
                      </c:pt>
                    </c:numCache>
                  </c:numRef>
                </c:val>
                <c:extLst xmlns:c15="http://schemas.microsoft.com/office/drawing/2012/chart">
                  <c:ext xmlns:c16="http://schemas.microsoft.com/office/drawing/2014/chart" uri="{C3380CC4-5D6E-409C-BE32-E72D297353CC}">
                    <c16:uniqueId val="{00000006-7F8A-40AA-8A16-284751FC8B23}"/>
                  </c:ext>
                </c:extLst>
              </c15:ser>
            </c15:filteredBarSeries>
            <c15:filteredBarSeries>
              <c15:ser>
                <c:idx val="4"/>
                <c:order val="4"/>
                <c:tx>
                  <c:strRef>
                    <c:extLst xmlns:c15="http://schemas.microsoft.com/office/drawing/2012/chart">
                      <c:ext xmlns:c15="http://schemas.microsoft.com/office/drawing/2012/chart" uri="{02D57815-91ED-43cb-92C2-25804820EDAC}">
                        <c15:formulaRef>
                          <c15:sqref>'HIV by Dist &amp; Funder PLHIV 2016'!$G$6</c15:sqref>
                        </c15:formulaRef>
                      </c:ext>
                    </c:extLst>
                    <c:strCache>
                      <c:ptCount val="1"/>
                      <c:pt idx="0">
                        <c:v> KHETH </c:v>
                      </c:pt>
                    </c:strCache>
                  </c:strRef>
                </c:tx>
                <c:spPr>
                  <a:solidFill>
                    <a:schemeClr val="accent5"/>
                  </a:solidFill>
                  <a:ln>
                    <a:noFill/>
                  </a:ln>
                  <a:effectLst/>
                </c:spPr>
                <c:invertIfNegative val="0"/>
                <c:cat>
                  <c:multiLvlStrRef>
                    <c:extLst xmlns:c15="http://schemas.microsoft.com/office/drawing/2012/chart">
                      <c:ext xmlns:c15="http://schemas.microsoft.com/office/drawing/2012/chart" uri="{02D57815-91ED-43cb-92C2-25804820EDAC}">
                        <c15:formulaRef>
                          <c15:sqref>'HIV by Dist &amp; Funder PLHIV 2016'!$A$7:$B$78</c15:sqref>
                        </c15:formulaRef>
                      </c:ext>
                    </c:extLst>
                    <c:multiLvlStrCache>
                      <c:ptCount val="72"/>
                      <c:lvl>
                        <c:pt idx="0">
                          <c:v> EC: Buffalo City Metropolitan </c:v>
                        </c:pt>
                        <c:pt idx="1">
                          <c:v> EC: OR Tambo </c:v>
                        </c:pt>
                        <c:pt idx="2">
                          <c:v> EC: Nelson Mandela Bay </c:v>
                        </c:pt>
                        <c:pt idx="3">
                          <c:v> EC: Amathole </c:v>
                        </c:pt>
                        <c:pt idx="4">
                          <c:v> EC: Chris Hani </c:v>
                        </c:pt>
                        <c:pt idx="5">
                          <c:v> EC: Alfred Nzo </c:v>
                        </c:pt>
                        <c:pt idx="6">
                          <c:v> EC: Sarah Baartman </c:v>
                        </c:pt>
                        <c:pt idx="7">
                          <c:v> EC: Joe Gqabi </c:v>
                        </c:pt>
                        <c:pt idx="8">
                          <c:v> EC: WHOLE PROVINCE </c:v>
                        </c:pt>
                        <c:pt idx="10">
                          <c:v> FS: Thabo Mofutsanyana </c:v>
                        </c:pt>
                        <c:pt idx="11">
                          <c:v> FS: Lejweleputswa </c:v>
                        </c:pt>
                        <c:pt idx="12">
                          <c:v> FS: Mangaung </c:v>
                        </c:pt>
                        <c:pt idx="13">
                          <c:v> FS: Felize Dabi </c:v>
                        </c:pt>
                        <c:pt idx="14">
                          <c:v> FS: Xhariep </c:v>
                        </c:pt>
                        <c:pt idx="15">
                          <c:v> FS: WHOLE PROVINCE </c:v>
                        </c:pt>
                        <c:pt idx="17">
                          <c:v> GP: City of Johannesburg </c:v>
                        </c:pt>
                        <c:pt idx="18">
                          <c:v> GP: Ekhurleni </c:v>
                        </c:pt>
                        <c:pt idx="19">
                          <c:v> GP: City of Tshwane </c:v>
                        </c:pt>
                        <c:pt idx="20">
                          <c:v> GP: Sedibeng </c:v>
                        </c:pt>
                        <c:pt idx="21">
                          <c:v> GP: West Rand  </c:v>
                        </c:pt>
                        <c:pt idx="22">
                          <c:v> GT: WHOLE PROVINCE </c:v>
                        </c:pt>
                        <c:pt idx="24">
                          <c:v> KZN: eThekwini </c:v>
                        </c:pt>
                        <c:pt idx="25">
                          <c:v> KZN: uMgungundlovu </c:v>
                        </c:pt>
                        <c:pt idx="26">
                          <c:v> KZN: uThungulu </c:v>
                        </c:pt>
                        <c:pt idx="27">
                          <c:v> KZN: Ugu </c:v>
                        </c:pt>
                        <c:pt idx="28">
                          <c:v> KZN: Zululand </c:v>
                        </c:pt>
                        <c:pt idx="29">
                          <c:v> KZN: uMkhanyakude </c:v>
                        </c:pt>
                        <c:pt idx="30">
                          <c:v> KZN: uThukela </c:v>
                        </c:pt>
                        <c:pt idx="31">
                          <c:v> KZN: uMzinyathi </c:v>
                        </c:pt>
                        <c:pt idx="32">
                          <c:v> KZN: Ilembe </c:v>
                        </c:pt>
                        <c:pt idx="33">
                          <c:v> KZN: Harry Gwala  </c:v>
                        </c:pt>
                        <c:pt idx="34">
                          <c:v> KZN: Amajuba </c:v>
                        </c:pt>
                        <c:pt idx="35">
                          <c:v> KZN: WHOLE PROVINCE </c:v>
                        </c:pt>
                        <c:pt idx="37">
                          <c:v> LP: Capricorn </c:v>
                        </c:pt>
                        <c:pt idx="38">
                          <c:v> LP: Mopani </c:v>
                        </c:pt>
                        <c:pt idx="39">
                          <c:v> LP: Sekhukhune </c:v>
                        </c:pt>
                        <c:pt idx="40">
                          <c:v> LP: Vhembe </c:v>
                        </c:pt>
                        <c:pt idx="41">
                          <c:v> LP: Waterberg </c:v>
                        </c:pt>
                        <c:pt idx="42">
                          <c:v> LP: WHOLE PROVINCE </c:v>
                        </c:pt>
                        <c:pt idx="44">
                          <c:v> MP: Gert Sibande </c:v>
                        </c:pt>
                        <c:pt idx="45">
                          <c:v> MP: Ehlanzeni </c:v>
                        </c:pt>
                        <c:pt idx="46">
                          <c:v> MP: Nkangala </c:v>
                        </c:pt>
                        <c:pt idx="47">
                          <c:v> MP: WHOLE PROVINCE </c:v>
                        </c:pt>
                        <c:pt idx="49">
                          <c:v> NC: Francis Baard </c:v>
                        </c:pt>
                        <c:pt idx="50">
                          <c:v> NC: JT Gaetsewe </c:v>
                        </c:pt>
                        <c:pt idx="51">
                          <c:v> NC: Pixley ka Seme </c:v>
                        </c:pt>
                        <c:pt idx="52">
                          <c:v> NC: ZF Mgcawu </c:v>
                        </c:pt>
                        <c:pt idx="53">
                          <c:v> NC: Namakawa </c:v>
                        </c:pt>
                        <c:pt idx="54">
                          <c:v> NC: WHOLE PROVINCE </c:v>
                        </c:pt>
                        <c:pt idx="56">
                          <c:v> NW: Bojanala Platinum </c:v>
                        </c:pt>
                        <c:pt idx="57">
                          <c:v> NW: Dr K Kaunda </c:v>
                        </c:pt>
                        <c:pt idx="58">
                          <c:v> NW: NM Molema </c:v>
                        </c:pt>
                        <c:pt idx="59">
                          <c:v> NW: Dr RS Mompati </c:v>
                        </c:pt>
                        <c:pt idx="60">
                          <c:v> NW: WHOLE PROVINCE </c:v>
                        </c:pt>
                        <c:pt idx="62">
                          <c:v> WC: City of Cape Town </c:v>
                        </c:pt>
                        <c:pt idx="63">
                          <c:v> WC: Cape Winelands </c:v>
                        </c:pt>
                        <c:pt idx="64">
                          <c:v> WC: Eden </c:v>
                        </c:pt>
                        <c:pt idx="65">
                          <c:v> WC: West Coast </c:v>
                        </c:pt>
                        <c:pt idx="66">
                          <c:v> WC: Overberg </c:v>
                        </c:pt>
                        <c:pt idx="67">
                          <c:v> WC: Central Karoo </c:v>
                        </c:pt>
                        <c:pt idx="69">
                          <c:v> National </c:v>
                        </c:pt>
                        <c:pt idx="70">
                          <c:v> Above National </c:v>
                        </c:pt>
                        <c:pt idx="71">
                          <c:v> Not disaggregated </c:v>
                        </c:pt>
                      </c:lvl>
                      <c:lvl>
                        <c:pt idx="0">
                          <c:v> EC </c:v>
                        </c:pt>
                        <c:pt idx="10">
                          <c:v> FS </c:v>
                        </c:pt>
                        <c:pt idx="17">
                          <c:v> GP </c:v>
                        </c:pt>
                        <c:pt idx="24">
                          <c:v> KZN </c:v>
                        </c:pt>
                        <c:pt idx="37">
                          <c:v> LP </c:v>
                        </c:pt>
                        <c:pt idx="44">
                          <c:v> MP </c:v>
                        </c:pt>
                        <c:pt idx="49">
                          <c:v> NC </c:v>
                        </c:pt>
                        <c:pt idx="56">
                          <c:v> NW </c:v>
                        </c:pt>
                        <c:pt idx="62">
                          <c:v> WC </c:v>
                        </c:pt>
                        <c:pt idx="69">
                          <c:v> Other </c:v>
                        </c:pt>
                      </c:lvl>
                    </c:multiLvlStrCache>
                  </c:multiLvlStrRef>
                </c:cat>
                <c:val>
                  <c:numRef>
                    <c:extLst xmlns:c15="http://schemas.microsoft.com/office/drawing/2012/chart">
                      <c:ext xmlns:c15="http://schemas.microsoft.com/office/drawing/2012/chart" uri="{02D57815-91ED-43cb-92C2-25804820EDAC}">
                        <c15:formulaRef>
                          <c15:sqref>'HIV by Dist &amp; Funder PLHIV 2016'!$G$7:$G$78</c15:sqref>
                        </c15:formulaRef>
                      </c:ext>
                    </c:extLst>
                    <c:numCache>
                      <c:formatCode>_(* #,##0_);_(* \(#,##0\);_(* "-"??_);_(@_)</c:formatCode>
                      <c:ptCount val="72"/>
                      <c:pt idx="0">
                        <c:v>0</c:v>
                      </c:pt>
                      <c:pt idx="1">
                        <c:v>0</c:v>
                      </c:pt>
                      <c:pt idx="2">
                        <c:v>0</c:v>
                      </c:pt>
                      <c:pt idx="3">
                        <c:v>0</c:v>
                      </c:pt>
                      <c:pt idx="4">
                        <c:v>0</c:v>
                      </c:pt>
                      <c:pt idx="5">
                        <c:v>0</c:v>
                      </c:pt>
                      <c:pt idx="6">
                        <c:v>0</c:v>
                      </c:pt>
                      <c:pt idx="7">
                        <c:v>0</c:v>
                      </c:pt>
                      <c:pt idx="8">
                        <c:v>0</c:v>
                      </c:pt>
                      <c:pt idx="10">
                        <c:v>0</c:v>
                      </c:pt>
                      <c:pt idx="11">
                        <c:v>0</c:v>
                      </c:pt>
                      <c:pt idx="12">
                        <c:v>0</c:v>
                      </c:pt>
                      <c:pt idx="13">
                        <c:v>0</c:v>
                      </c:pt>
                      <c:pt idx="14">
                        <c:v>0</c:v>
                      </c:pt>
                      <c:pt idx="15">
                        <c:v>0</c:v>
                      </c:pt>
                      <c:pt idx="17">
                        <c:v>0</c:v>
                      </c:pt>
                      <c:pt idx="18">
                        <c:v>0</c:v>
                      </c:pt>
                      <c:pt idx="19">
                        <c:v>0</c:v>
                      </c:pt>
                      <c:pt idx="20">
                        <c:v>0</c:v>
                      </c:pt>
                      <c:pt idx="21">
                        <c:v>0</c:v>
                      </c:pt>
                      <c:pt idx="22">
                        <c:v>0</c:v>
                      </c:pt>
                      <c:pt idx="24">
                        <c:v>0</c:v>
                      </c:pt>
                      <c:pt idx="25">
                        <c:v>0</c:v>
                      </c:pt>
                      <c:pt idx="26">
                        <c:v>0</c:v>
                      </c:pt>
                      <c:pt idx="27">
                        <c:v>0</c:v>
                      </c:pt>
                      <c:pt idx="28">
                        <c:v>0</c:v>
                      </c:pt>
                      <c:pt idx="29">
                        <c:v>0</c:v>
                      </c:pt>
                      <c:pt idx="30">
                        <c:v>0</c:v>
                      </c:pt>
                      <c:pt idx="31">
                        <c:v>0</c:v>
                      </c:pt>
                      <c:pt idx="32">
                        <c:v>0</c:v>
                      </c:pt>
                      <c:pt idx="33">
                        <c:v>0</c:v>
                      </c:pt>
                      <c:pt idx="34">
                        <c:v>0</c:v>
                      </c:pt>
                      <c:pt idx="35">
                        <c:v>0</c:v>
                      </c:pt>
                      <c:pt idx="37">
                        <c:v>0</c:v>
                      </c:pt>
                      <c:pt idx="38">
                        <c:v>0</c:v>
                      </c:pt>
                      <c:pt idx="39">
                        <c:v>0</c:v>
                      </c:pt>
                      <c:pt idx="40">
                        <c:v>0</c:v>
                      </c:pt>
                      <c:pt idx="41">
                        <c:v>0</c:v>
                      </c:pt>
                      <c:pt idx="42">
                        <c:v>0</c:v>
                      </c:pt>
                      <c:pt idx="44">
                        <c:v>0</c:v>
                      </c:pt>
                      <c:pt idx="45">
                        <c:v>0</c:v>
                      </c:pt>
                      <c:pt idx="46">
                        <c:v>0</c:v>
                      </c:pt>
                      <c:pt idx="47">
                        <c:v>0</c:v>
                      </c:pt>
                      <c:pt idx="49">
                        <c:v>0</c:v>
                      </c:pt>
                      <c:pt idx="50">
                        <c:v>0</c:v>
                      </c:pt>
                      <c:pt idx="51">
                        <c:v>0</c:v>
                      </c:pt>
                      <c:pt idx="52">
                        <c:v>0</c:v>
                      </c:pt>
                      <c:pt idx="53">
                        <c:v>0</c:v>
                      </c:pt>
                      <c:pt idx="54">
                        <c:v>0</c:v>
                      </c:pt>
                      <c:pt idx="56">
                        <c:v>0</c:v>
                      </c:pt>
                      <c:pt idx="57">
                        <c:v>0</c:v>
                      </c:pt>
                      <c:pt idx="58">
                        <c:v>0</c:v>
                      </c:pt>
                      <c:pt idx="59">
                        <c:v>0</c:v>
                      </c:pt>
                      <c:pt idx="60">
                        <c:v>0</c:v>
                      </c:pt>
                      <c:pt idx="62">
                        <c:v>0</c:v>
                      </c:pt>
                      <c:pt idx="63">
                        <c:v>0</c:v>
                      </c:pt>
                      <c:pt idx="64">
                        <c:v>0</c:v>
                      </c:pt>
                      <c:pt idx="65">
                        <c:v>0</c:v>
                      </c:pt>
                      <c:pt idx="66">
                        <c:v>0</c:v>
                      </c:pt>
                      <c:pt idx="67">
                        <c:v>0</c:v>
                      </c:pt>
                      <c:pt idx="69">
                        <c:v>0</c:v>
                      </c:pt>
                      <c:pt idx="70">
                        <c:v>0</c:v>
                      </c:pt>
                      <c:pt idx="71">
                        <c:v>23109143.050403595</c:v>
                      </c:pt>
                    </c:numCache>
                  </c:numRef>
                </c:val>
                <c:extLst xmlns:c15="http://schemas.microsoft.com/office/drawing/2012/chart">
                  <c:ext xmlns:c16="http://schemas.microsoft.com/office/drawing/2014/chart" uri="{C3380CC4-5D6E-409C-BE32-E72D297353CC}">
                    <c16:uniqueId val="{00000007-7F8A-40AA-8A16-284751FC8B23}"/>
                  </c:ext>
                </c:extLst>
              </c15:ser>
            </c15:filteredBarSeries>
            <c15:filteredBarSeries>
              <c15:ser>
                <c:idx val="5"/>
                <c:order val="5"/>
                <c:tx>
                  <c:strRef>
                    <c:extLst xmlns:c15="http://schemas.microsoft.com/office/drawing/2012/chart">
                      <c:ext xmlns:c15="http://schemas.microsoft.com/office/drawing/2012/chart" uri="{02D57815-91ED-43cb-92C2-25804820EDAC}">
                        <c15:formulaRef>
                          <c15:sqref>'HIV by Dist &amp; Funder PLHIV 2016'!$H$6</c15:sqref>
                        </c15:formulaRef>
                      </c:ext>
                    </c:extLst>
                    <c:strCache>
                      <c:ptCount val="1"/>
                      <c:pt idx="0">
                        <c:v> KZN </c:v>
                      </c:pt>
                    </c:strCache>
                  </c:strRef>
                </c:tx>
                <c:spPr>
                  <a:solidFill>
                    <a:schemeClr val="accent6"/>
                  </a:solidFill>
                  <a:ln>
                    <a:noFill/>
                  </a:ln>
                  <a:effectLst/>
                </c:spPr>
                <c:invertIfNegative val="0"/>
                <c:cat>
                  <c:multiLvlStrRef>
                    <c:extLst xmlns:c15="http://schemas.microsoft.com/office/drawing/2012/chart">
                      <c:ext xmlns:c15="http://schemas.microsoft.com/office/drawing/2012/chart" uri="{02D57815-91ED-43cb-92C2-25804820EDAC}">
                        <c15:formulaRef>
                          <c15:sqref>'HIV by Dist &amp; Funder PLHIV 2016'!$A$7:$B$78</c15:sqref>
                        </c15:formulaRef>
                      </c:ext>
                    </c:extLst>
                    <c:multiLvlStrCache>
                      <c:ptCount val="72"/>
                      <c:lvl>
                        <c:pt idx="0">
                          <c:v> EC: Buffalo City Metropolitan </c:v>
                        </c:pt>
                        <c:pt idx="1">
                          <c:v> EC: OR Tambo </c:v>
                        </c:pt>
                        <c:pt idx="2">
                          <c:v> EC: Nelson Mandela Bay </c:v>
                        </c:pt>
                        <c:pt idx="3">
                          <c:v> EC: Amathole </c:v>
                        </c:pt>
                        <c:pt idx="4">
                          <c:v> EC: Chris Hani </c:v>
                        </c:pt>
                        <c:pt idx="5">
                          <c:v> EC: Alfred Nzo </c:v>
                        </c:pt>
                        <c:pt idx="6">
                          <c:v> EC: Sarah Baartman </c:v>
                        </c:pt>
                        <c:pt idx="7">
                          <c:v> EC: Joe Gqabi </c:v>
                        </c:pt>
                        <c:pt idx="8">
                          <c:v> EC: WHOLE PROVINCE </c:v>
                        </c:pt>
                        <c:pt idx="10">
                          <c:v> FS: Thabo Mofutsanyana </c:v>
                        </c:pt>
                        <c:pt idx="11">
                          <c:v> FS: Lejweleputswa </c:v>
                        </c:pt>
                        <c:pt idx="12">
                          <c:v> FS: Mangaung </c:v>
                        </c:pt>
                        <c:pt idx="13">
                          <c:v> FS: Felize Dabi </c:v>
                        </c:pt>
                        <c:pt idx="14">
                          <c:v> FS: Xhariep </c:v>
                        </c:pt>
                        <c:pt idx="15">
                          <c:v> FS: WHOLE PROVINCE </c:v>
                        </c:pt>
                        <c:pt idx="17">
                          <c:v> GP: City of Johannesburg </c:v>
                        </c:pt>
                        <c:pt idx="18">
                          <c:v> GP: Ekhurleni </c:v>
                        </c:pt>
                        <c:pt idx="19">
                          <c:v> GP: City of Tshwane </c:v>
                        </c:pt>
                        <c:pt idx="20">
                          <c:v> GP: Sedibeng </c:v>
                        </c:pt>
                        <c:pt idx="21">
                          <c:v> GP: West Rand  </c:v>
                        </c:pt>
                        <c:pt idx="22">
                          <c:v> GT: WHOLE PROVINCE </c:v>
                        </c:pt>
                        <c:pt idx="24">
                          <c:v> KZN: eThekwini </c:v>
                        </c:pt>
                        <c:pt idx="25">
                          <c:v> KZN: uMgungundlovu </c:v>
                        </c:pt>
                        <c:pt idx="26">
                          <c:v> KZN: uThungulu </c:v>
                        </c:pt>
                        <c:pt idx="27">
                          <c:v> KZN: Ugu </c:v>
                        </c:pt>
                        <c:pt idx="28">
                          <c:v> KZN: Zululand </c:v>
                        </c:pt>
                        <c:pt idx="29">
                          <c:v> KZN: uMkhanyakude </c:v>
                        </c:pt>
                        <c:pt idx="30">
                          <c:v> KZN: uThukela </c:v>
                        </c:pt>
                        <c:pt idx="31">
                          <c:v> KZN: uMzinyathi </c:v>
                        </c:pt>
                        <c:pt idx="32">
                          <c:v> KZN: Ilembe </c:v>
                        </c:pt>
                        <c:pt idx="33">
                          <c:v> KZN: Harry Gwala  </c:v>
                        </c:pt>
                        <c:pt idx="34">
                          <c:v> KZN: Amajuba </c:v>
                        </c:pt>
                        <c:pt idx="35">
                          <c:v> KZN: WHOLE PROVINCE </c:v>
                        </c:pt>
                        <c:pt idx="37">
                          <c:v> LP: Capricorn </c:v>
                        </c:pt>
                        <c:pt idx="38">
                          <c:v> LP: Mopani </c:v>
                        </c:pt>
                        <c:pt idx="39">
                          <c:v> LP: Sekhukhune </c:v>
                        </c:pt>
                        <c:pt idx="40">
                          <c:v> LP: Vhembe </c:v>
                        </c:pt>
                        <c:pt idx="41">
                          <c:v> LP: Waterberg </c:v>
                        </c:pt>
                        <c:pt idx="42">
                          <c:v> LP: WHOLE PROVINCE </c:v>
                        </c:pt>
                        <c:pt idx="44">
                          <c:v> MP: Gert Sibande </c:v>
                        </c:pt>
                        <c:pt idx="45">
                          <c:v> MP: Ehlanzeni </c:v>
                        </c:pt>
                        <c:pt idx="46">
                          <c:v> MP: Nkangala </c:v>
                        </c:pt>
                        <c:pt idx="47">
                          <c:v> MP: WHOLE PROVINCE </c:v>
                        </c:pt>
                        <c:pt idx="49">
                          <c:v> NC: Francis Baard </c:v>
                        </c:pt>
                        <c:pt idx="50">
                          <c:v> NC: JT Gaetsewe </c:v>
                        </c:pt>
                        <c:pt idx="51">
                          <c:v> NC: Pixley ka Seme </c:v>
                        </c:pt>
                        <c:pt idx="52">
                          <c:v> NC: ZF Mgcawu </c:v>
                        </c:pt>
                        <c:pt idx="53">
                          <c:v> NC: Namakawa </c:v>
                        </c:pt>
                        <c:pt idx="54">
                          <c:v> NC: WHOLE PROVINCE </c:v>
                        </c:pt>
                        <c:pt idx="56">
                          <c:v> NW: Bojanala Platinum </c:v>
                        </c:pt>
                        <c:pt idx="57">
                          <c:v> NW: Dr K Kaunda </c:v>
                        </c:pt>
                        <c:pt idx="58">
                          <c:v> NW: NM Molema </c:v>
                        </c:pt>
                        <c:pt idx="59">
                          <c:v> NW: Dr RS Mompati </c:v>
                        </c:pt>
                        <c:pt idx="60">
                          <c:v> NW: WHOLE PROVINCE </c:v>
                        </c:pt>
                        <c:pt idx="62">
                          <c:v> WC: City of Cape Town </c:v>
                        </c:pt>
                        <c:pt idx="63">
                          <c:v> WC: Cape Winelands </c:v>
                        </c:pt>
                        <c:pt idx="64">
                          <c:v> WC: Eden </c:v>
                        </c:pt>
                        <c:pt idx="65">
                          <c:v> WC: West Coast </c:v>
                        </c:pt>
                        <c:pt idx="66">
                          <c:v> WC: Overberg </c:v>
                        </c:pt>
                        <c:pt idx="67">
                          <c:v> WC: Central Karoo </c:v>
                        </c:pt>
                        <c:pt idx="69">
                          <c:v> National </c:v>
                        </c:pt>
                        <c:pt idx="70">
                          <c:v> Above National </c:v>
                        </c:pt>
                        <c:pt idx="71">
                          <c:v> Not disaggregated </c:v>
                        </c:pt>
                      </c:lvl>
                      <c:lvl>
                        <c:pt idx="0">
                          <c:v> EC </c:v>
                        </c:pt>
                        <c:pt idx="10">
                          <c:v> FS </c:v>
                        </c:pt>
                        <c:pt idx="17">
                          <c:v> GP </c:v>
                        </c:pt>
                        <c:pt idx="24">
                          <c:v> KZN </c:v>
                        </c:pt>
                        <c:pt idx="37">
                          <c:v> LP </c:v>
                        </c:pt>
                        <c:pt idx="44">
                          <c:v> MP </c:v>
                        </c:pt>
                        <c:pt idx="49">
                          <c:v> NC </c:v>
                        </c:pt>
                        <c:pt idx="56">
                          <c:v> NW </c:v>
                        </c:pt>
                        <c:pt idx="62">
                          <c:v> WC </c:v>
                        </c:pt>
                        <c:pt idx="69">
                          <c:v> Other </c:v>
                        </c:pt>
                      </c:lvl>
                    </c:multiLvlStrCache>
                  </c:multiLvlStrRef>
                </c:cat>
                <c:val>
                  <c:numRef>
                    <c:extLst xmlns:c15="http://schemas.microsoft.com/office/drawing/2012/chart">
                      <c:ext xmlns:c15="http://schemas.microsoft.com/office/drawing/2012/chart" uri="{02D57815-91ED-43cb-92C2-25804820EDAC}">
                        <c15:formulaRef>
                          <c15:sqref>'HIV by Dist &amp; Funder PLHIV 2016'!$H$7:$H$78</c15:sqref>
                        </c15:formulaRef>
                      </c:ext>
                    </c:extLst>
                    <c:numCache>
                      <c:formatCode>_(* #,##0_);_(* \(#,##0\);_(* "-"??_);_(@_)</c:formatCode>
                      <c:ptCount val="72"/>
                      <c:pt idx="0">
                        <c:v>0</c:v>
                      </c:pt>
                      <c:pt idx="1">
                        <c:v>0</c:v>
                      </c:pt>
                      <c:pt idx="2">
                        <c:v>0</c:v>
                      </c:pt>
                      <c:pt idx="3">
                        <c:v>0</c:v>
                      </c:pt>
                      <c:pt idx="4">
                        <c:v>0</c:v>
                      </c:pt>
                      <c:pt idx="5">
                        <c:v>0</c:v>
                      </c:pt>
                      <c:pt idx="6">
                        <c:v>0</c:v>
                      </c:pt>
                      <c:pt idx="7">
                        <c:v>0</c:v>
                      </c:pt>
                      <c:pt idx="8">
                        <c:v>0</c:v>
                      </c:pt>
                      <c:pt idx="10">
                        <c:v>0</c:v>
                      </c:pt>
                      <c:pt idx="11">
                        <c:v>0</c:v>
                      </c:pt>
                      <c:pt idx="12">
                        <c:v>0</c:v>
                      </c:pt>
                      <c:pt idx="13">
                        <c:v>0</c:v>
                      </c:pt>
                      <c:pt idx="14">
                        <c:v>0</c:v>
                      </c:pt>
                      <c:pt idx="15">
                        <c:v>0</c:v>
                      </c:pt>
                      <c:pt idx="17">
                        <c:v>0</c:v>
                      </c:pt>
                      <c:pt idx="18">
                        <c:v>0</c:v>
                      </c:pt>
                      <c:pt idx="19">
                        <c:v>0</c:v>
                      </c:pt>
                      <c:pt idx="20">
                        <c:v>0</c:v>
                      </c:pt>
                      <c:pt idx="21">
                        <c:v>0</c:v>
                      </c:pt>
                      <c:pt idx="22">
                        <c:v>0</c:v>
                      </c:pt>
                      <c:pt idx="24">
                        <c:v>0</c:v>
                      </c:pt>
                      <c:pt idx="25">
                        <c:v>0</c:v>
                      </c:pt>
                      <c:pt idx="26">
                        <c:v>0</c:v>
                      </c:pt>
                      <c:pt idx="27">
                        <c:v>0</c:v>
                      </c:pt>
                      <c:pt idx="28">
                        <c:v>0</c:v>
                      </c:pt>
                      <c:pt idx="29">
                        <c:v>0</c:v>
                      </c:pt>
                      <c:pt idx="30">
                        <c:v>0</c:v>
                      </c:pt>
                      <c:pt idx="31">
                        <c:v>0</c:v>
                      </c:pt>
                      <c:pt idx="32">
                        <c:v>0</c:v>
                      </c:pt>
                      <c:pt idx="33">
                        <c:v>0</c:v>
                      </c:pt>
                      <c:pt idx="34">
                        <c:v>0</c:v>
                      </c:pt>
                      <c:pt idx="35">
                        <c:v>0</c:v>
                      </c:pt>
                      <c:pt idx="37">
                        <c:v>0</c:v>
                      </c:pt>
                      <c:pt idx="38">
                        <c:v>0</c:v>
                      </c:pt>
                      <c:pt idx="39">
                        <c:v>0</c:v>
                      </c:pt>
                      <c:pt idx="40">
                        <c:v>0</c:v>
                      </c:pt>
                      <c:pt idx="41">
                        <c:v>0</c:v>
                      </c:pt>
                      <c:pt idx="42">
                        <c:v>0</c:v>
                      </c:pt>
                      <c:pt idx="44">
                        <c:v>0</c:v>
                      </c:pt>
                      <c:pt idx="45">
                        <c:v>0</c:v>
                      </c:pt>
                      <c:pt idx="46">
                        <c:v>0</c:v>
                      </c:pt>
                      <c:pt idx="47">
                        <c:v>0</c:v>
                      </c:pt>
                      <c:pt idx="49">
                        <c:v>0</c:v>
                      </c:pt>
                      <c:pt idx="50">
                        <c:v>0</c:v>
                      </c:pt>
                      <c:pt idx="51">
                        <c:v>0</c:v>
                      </c:pt>
                      <c:pt idx="52">
                        <c:v>0</c:v>
                      </c:pt>
                      <c:pt idx="53">
                        <c:v>0</c:v>
                      </c:pt>
                      <c:pt idx="54">
                        <c:v>0</c:v>
                      </c:pt>
                      <c:pt idx="56">
                        <c:v>0</c:v>
                      </c:pt>
                      <c:pt idx="57">
                        <c:v>0</c:v>
                      </c:pt>
                      <c:pt idx="58">
                        <c:v>0</c:v>
                      </c:pt>
                      <c:pt idx="59">
                        <c:v>0</c:v>
                      </c:pt>
                      <c:pt idx="60">
                        <c:v>0</c:v>
                      </c:pt>
                      <c:pt idx="62">
                        <c:v>0</c:v>
                      </c:pt>
                      <c:pt idx="63">
                        <c:v>0</c:v>
                      </c:pt>
                      <c:pt idx="64">
                        <c:v>0</c:v>
                      </c:pt>
                      <c:pt idx="65">
                        <c:v>0</c:v>
                      </c:pt>
                      <c:pt idx="66">
                        <c:v>0</c:v>
                      </c:pt>
                      <c:pt idx="67">
                        <c:v>0</c:v>
                      </c:pt>
                      <c:pt idx="69">
                        <c:v>0</c:v>
                      </c:pt>
                      <c:pt idx="70">
                        <c:v>0</c:v>
                      </c:pt>
                      <c:pt idx="71">
                        <c:v>9121105.0279274732</c:v>
                      </c:pt>
                    </c:numCache>
                  </c:numRef>
                </c:val>
                <c:extLst xmlns:c15="http://schemas.microsoft.com/office/drawing/2012/chart">
                  <c:ext xmlns:c16="http://schemas.microsoft.com/office/drawing/2014/chart" uri="{C3380CC4-5D6E-409C-BE32-E72D297353CC}">
                    <c16:uniqueId val="{00000008-7F8A-40AA-8A16-284751FC8B23}"/>
                  </c:ext>
                </c:extLst>
              </c15:ser>
            </c15:filteredBarSeries>
            <c15:filteredBarSeries>
              <c15:ser>
                <c:idx val="6"/>
                <c:order val="6"/>
                <c:tx>
                  <c:strRef>
                    <c:extLst xmlns:c15="http://schemas.microsoft.com/office/drawing/2012/chart">
                      <c:ext xmlns:c15="http://schemas.microsoft.com/office/drawing/2012/chart" uri="{02D57815-91ED-43cb-92C2-25804820EDAC}">
                        <c15:formulaRef>
                          <c15:sqref>'HIV by Dist &amp; Funder PLHIV 2016'!$I$6</c15:sqref>
                        </c15:formulaRef>
                      </c:ext>
                    </c:extLst>
                    <c:strCache>
                      <c:ptCount val="1"/>
                      <c:pt idx="0">
                        <c:v> NACOSA </c:v>
                      </c:pt>
                    </c:strCache>
                  </c:strRef>
                </c:tx>
                <c:spPr>
                  <a:solidFill>
                    <a:schemeClr val="accent1">
                      <a:lumMod val="60000"/>
                    </a:schemeClr>
                  </a:solidFill>
                  <a:ln>
                    <a:noFill/>
                  </a:ln>
                  <a:effectLst/>
                </c:spPr>
                <c:invertIfNegative val="0"/>
                <c:cat>
                  <c:multiLvlStrRef>
                    <c:extLst xmlns:c15="http://schemas.microsoft.com/office/drawing/2012/chart">
                      <c:ext xmlns:c15="http://schemas.microsoft.com/office/drawing/2012/chart" uri="{02D57815-91ED-43cb-92C2-25804820EDAC}">
                        <c15:formulaRef>
                          <c15:sqref>'HIV by Dist &amp; Funder PLHIV 2016'!$A$7:$B$78</c15:sqref>
                        </c15:formulaRef>
                      </c:ext>
                    </c:extLst>
                    <c:multiLvlStrCache>
                      <c:ptCount val="72"/>
                      <c:lvl>
                        <c:pt idx="0">
                          <c:v> EC: Buffalo City Metropolitan </c:v>
                        </c:pt>
                        <c:pt idx="1">
                          <c:v> EC: OR Tambo </c:v>
                        </c:pt>
                        <c:pt idx="2">
                          <c:v> EC: Nelson Mandela Bay </c:v>
                        </c:pt>
                        <c:pt idx="3">
                          <c:v> EC: Amathole </c:v>
                        </c:pt>
                        <c:pt idx="4">
                          <c:v> EC: Chris Hani </c:v>
                        </c:pt>
                        <c:pt idx="5">
                          <c:v> EC: Alfred Nzo </c:v>
                        </c:pt>
                        <c:pt idx="6">
                          <c:v> EC: Sarah Baartman </c:v>
                        </c:pt>
                        <c:pt idx="7">
                          <c:v> EC: Joe Gqabi </c:v>
                        </c:pt>
                        <c:pt idx="8">
                          <c:v> EC: WHOLE PROVINCE </c:v>
                        </c:pt>
                        <c:pt idx="10">
                          <c:v> FS: Thabo Mofutsanyana </c:v>
                        </c:pt>
                        <c:pt idx="11">
                          <c:v> FS: Lejweleputswa </c:v>
                        </c:pt>
                        <c:pt idx="12">
                          <c:v> FS: Mangaung </c:v>
                        </c:pt>
                        <c:pt idx="13">
                          <c:v> FS: Felize Dabi </c:v>
                        </c:pt>
                        <c:pt idx="14">
                          <c:v> FS: Xhariep </c:v>
                        </c:pt>
                        <c:pt idx="15">
                          <c:v> FS: WHOLE PROVINCE </c:v>
                        </c:pt>
                        <c:pt idx="17">
                          <c:v> GP: City of Johannesburg </c:v>
                        </c:pt>
                        <c:pt idx="18">
                          <c:v> GP: Ekhurleni </c:v>
                        </c:pt>
                        <c:pt idx="19">
                          <c:v> GP: City of Tshwane </c:v>
                        </c:pt>
                        <c:pt idx="20">
                          <c:v> GP: Sedibeng </c:v>
                        </c:pt>
                        <c:pt idx="21">
                          <c:v> GP: West Rand  </c:v>
                        </c:pt>
                        <c:pt idx="22">
                          <c:v> GT: WHOLE PROVINCE </c:v>
                        </c:pt>
                        <c:pt idx="24">
                          <c:v> KZN: eThekwini </c:v>
                        </c:pt>
                        <c:pt idx="25">
                          <c:v> KZN: uMgungundlovu </c:v>
                        </c:pt>
                        <c:pt idx="26">
                          <c:v> KZN: uThungulu </c:v>
                        </c:pt>
                        <c:pt idx="27">
                          <c:v> KZN: Ugu </c:v>
                        </c:pt>
                        <c:pt idx="28">
                          <c:v> KZN: Zululand </c:v>
                        </c:pt>
                        <c:pt idx="29">
                          <c:v> KZN: uMkhanyakude </c:v>
                        </c:pt>
                        <c:pt idx="30">
                          <c:v> KZN: uThukela </c:v>
                        </c:pt>
                        <c:pt idx="31">
                          <c:v> KZN: uMzinyathi </c:v>
                        </c:pt>
                        <c:pt idx="32">
                          <c:v> KZN: Ilembe </c:v>
                        </c:pt>
                        <c:pt idx="33">
                          <c:v> KZN: Harry Gwala  </c:v>
                        </c:pt>
                        <c:pt idx="34">
                          <c:v> KZN: Amajuba </c:v>
                        </c:pt>
                        <c:pt idx="35">
                          <c:v> KZN: WHOLE PROVINCE </c:v>
                        </c:pt>
                        <c:pt idx="37">
                          <c:v> LP: Capricorn </c:v>
                        </c:pt>
                        <c:pt idx="38">
                          <c:v> LP: Mopani </c:v>
                        </c:pt>
                        <c:pt idx="39">
                          <c:v> LP: Sekhukhune </c:v>
                        </c:pt>
                        <c:pt idx="40">
                          <c:v> LP: Vhembe </c:v>
                        </c:pt>
                        <c:pt idx="41">
                          <c:v> LP: Waterberg </c:v>
                        </c:pt>
                        <c:pt idx="42">
                          <c:v> LP: WHOLE PROVINCE </c:v>
                        </c:pt>
                        <c:pt idx="44">
                          <c:v> MP: Gert Sibande </c:v>
                        </c:pt>
                        <c:pt idx="45">
                          <c:v> MP: Ehlanzeni </c:v>
                        </c:pt>
                        <c:pt idx="46">
                          <c:v> MP: Nkangala </c:v>
                        </c:pt>
                        <c:pt idx="47">
                          <c:v> MP: WHOLE PROVINCE </c:v>
                        </c:pt>
                        <c:pt idx="49">
                          <c:v> NC: Francis Baard </c:v>
                        </c:pt>
                        <c:pt idx="50">
                          <c:v> NC: JT Gaetsewe </c:v>
                        </c:pt>
                        <c:pt idx="51">
                          <c:v> NC: Pixley ka Seme </c:v>
                        </c:pt>
                        <c:pt idx="52">
                          <c:v> NC: ZF Mgcawu </c:v>
                        </c:pt>
                        <c:pt idx="53">
                          <c:v> NC: Namakawa </c:v>
                        </c:pt>
                        <c:pt idx="54">
                          <c:v> NC: WHOLE PROVINCE </c:v>
                        </c:pt>
                        <c:pt idx="56">
                          <c:v> NW: Bojanala Platinum </c:v>
                        </c:pt>
                        <c:pt idx="57">
                          <c:v> NW: Dr K Kaunda </c:v>
                        </c:pt>
                        <c:pt idx="58">
                          <c:v> NW: NM Molema </c:v>
                        </c:pt>
                        <c:pt idx="59">
                          <c:v> NW: Dr RS Mompati </c:v>
                        </c:pt>
                        <c:pt idx="60">
                          <c:v> NW: WHOLE PROVINCE </c:v>
                        </c:pt>
                        <c:pt idx="62">
                          <c:v> WC: City of Cape Town </c:v>
                        </c:pt>
                        <c:pt idx="63">
                          <c:v> WC: Cape Winelands </c:v>
                        </c:pt>
                        <c:pt idx="64">
                          <c:v> WC: Eden </c:v>
                        </c:pt>
                        <c:pt idx="65">
                          <c:v> WC: West Coast </c:v>
                        </c:pt>
                        <c:pt idx="66">
                          <c:v> WC: Overberg </c:v>
                        </c:pt>
                        <c:pt idx="67">
                          <c:v> WC: Central Karoo </c:v>
                        </c:pt>
                        <c:pt idx="69">
                          <c:v> National </c:v>
                        </c:pt>
                        <c:pt idx="70">
                          <c:v> Above National </c:v>
                        </c:pt>
                        <c:pt idx="71">
                          <c:v> Not disaggregated </c:v>
                        </c:pt>
                      </c:lvl>
                      <c:lvl>
                        <c:pt idx="0">
                          <c:v> EC </c:v>
                        </c:pt>
                        <c:pt idx="10">
                          <c:v> FS </c:v>
                        </c:pt>
                        <c:pt idx="17">
                          <c:v> GP </c:v>
                        </c:pt>
                        <c:pt idx="24">
                          <c:v> KZN </c:v>
                        </c:pt>
                        <c:pt idx="37">
                          <c:v> LP </c:v>
                        </c:pt>
                        <c:pt idx="44">
                          <c:v> MP </c:v>
                        </c:pt>
                        <c:pt idx="49">
                          <c:v> NC </c:v>
                        </c:pt>
                        <c:pt idx="56">
                          <c:v> NW </c:v>
                        </c:pt>
                        <c:pt idx="62">
                          <c:v> WC </c:v>
                        </c:pt>
                        <c:pt idx="69">
                          <c:v> Other </c:v>
                        </c:pt>
                      </c:lvl>
                    </c:multiLvlStrCache>
                  </c:multiLvlStrRef>
                </c:cat>
                <c:val>
                  <c:numRef>
                    <c:extLst xmlns:c15="http://schemas.microsoft.com/office/drawing/2012/chart">
                      <c:ext xmlns:c15="http://schemas.microsoft.com/office/drawing/2012/chart" uri="{02D57815-91ED-43cb-92C2-25804820EDAC}">
                        <c15:formulaRef>
                          <c15:sqref>'HIV by Dist &amp; Funder PLHIV 2016'!$I$7:$I$78</c15:sqref>
                        </c15:formulaRef>
                      </c:ext>
                    </c:extLst>
                    <c:numCache>
                      <c:formatCode>_(* #,##0_);_(* \(#,##0\);_(* "-"??_);_(@_)</c:formatCode>
                      <c:ptCount val="72"/>
                      <c:pt idx="0">
                        <c:v>0</c:v>
                      </c:pt>
                      <c:pt idx="1">
                        <c:v>0</c:v>
                      </c:pt>
                      <c:pt idx="2">
                        <c:v>0</c:v>
                      </c:pt>
                      <c:pt idx="3">
                        <c:v>0</c:v>
                      </c:pt>
                      <c:pt idx="4">
                        <c:v>0</c:v>
                      </c:pt>
                      <c:pt idx="5">
                        <c:v>0</c:v>
                      </c:pt>
                      <c:pt idx="6">
                        <c:v>0</c:v>
                      </c:pt>
                      <c:pt idx="7">
                        <c:v>0</c:v>
                      </c:pt>
                      <c:pt idx="8">
                        <c:v>0</c:v>
                      </c:pt>
                      <c:pt idx="10">
                        <c:v>0</c:v>
                      </c:pt>
                      <c:pt idx="11">
                        <c:v>0</c:v>
                      </c:pt>
                      <c:pt idx="12">
                        <c:v>0</c:v>
                      </c:pt>
                      <c:pt idx="13">
                        <c:v>0</c:v>
                      </c:pt>
                      <c:pt idx="14">
                        <c:v>0</c:v>
                      </c:pt>
                      <c:pt idx="15">
                        <c:v>0</c:v>
                      </c:pt>
                      <c:pt idx="17">
                        <c:v>0</c:v>
                      </c:pt>
                      <c:pt idx="18">
                        <c:v>0</c:v>
                      </c:pt>
                      <c:pt idx="19">
                        <c:v>0</c:v>
                      </c:pt>
                      <c:pt idx="20">
                        <c:v>0</c:v>
                      </c:pt>
                      <c:pt idx="21">
                        <c:v>0</c:v>
                      </c:pt>
                      <c:pt idx="22">
                        <c:v>0</c:v>
                      </c:pt>
                      <c:pt idx="24">
                        <c:v>0</c:v>
                      </c:pt>
                      <c:pt idx="25">
                        <c:v>0</c:v>
                      </c:pt>
                      <c:pt idx="26">
                        <c:v>0</c:v>
                      </c:pt>
                      <c:pt idx="27">
                        <c:v>0</c:v>
                      </c:pt>
                      <c:pt idx="28">
                        <c:v>0</c:v>
                      </c:pt>
                      <c:pt idx="29">
                        <c:v>0</c:v>
                      </c:pt>
                      <c:pt idx="30">
                        <c:v>0</c:v>
                      </c:pt>
                      <c:pt idx="31">
                        <c:v>0</c:v>
                      </c:pt>
                      <c:pt idx="32">
                        <c:v>0</c:v>
                      </c:pt>
                      <c:pt idx="33">
                        <c:v>0</c:v>
                      </c:pt>
                      <c:pt idx="34">
                        <c:v>0</c:v>
                      </c:pt>
                      <c:pt idx="35">
                        <c:v>0</c:v>
                      </c:pt>
                      <c:pt idx="37">
                        <c:v>0</c:v>
                      </c:pt>
                      <c:pt idx="38">
                        <c:v>0</c:v>
                      </c:pt>
                      <c:pt idx="39">
                        <c:v>0</c:v>
                      </c:pt>
                      <c:pt idx="40">
                        <c:v>0</c:v>
                      </c:pt>
                      <c:pt idx="41">
                        <c:v>0</c:v>
                      </c:pt>
                      <c:pt idx="42">
                        <c:v>0</c:v>
                      </c:pt>
                      <c:pt idx="44">
                        <c:v>0</c:v>
                      </c:pt>
                      <c:pt idx="45">
                        <c:v>0</c:v>
                      </c:pt>
                      <c:pt idx="46">
                        <c:v>0</c:v>
                      </c:pt>
                      <c:pt idx="47">
                        <c:v>0</c:v>
                      </c:pt>
                      <c:pt idx="49">
                        <c:v>0</c:v>
                      </c:pt>
                      <c:pt idx="50">
                        <c:v>0</c:v>
                      </c:pt>
                      <c:pt idx="51">
                        <c:v>0</c:v>
                      </c:pt>
                      <c:pt idx="52">
                        <c:v>0</c:v>
                      </c:pt>
                      <c:pt idx="53">
                        <c:v>0</c:v>
                      </c:pt>
                      <c:pt idx="54">
                        <c:v>0</c:v>
                      </c:pt>
                      <c:pt idx="56">
                        <c:v>0</c:v>
                      </c:pt>
                      <c:pt idx="57">
                        <c:v>0</c:v>
                      </c:pt>
                      <c:pt idx="58">
                        <c:v>0</c:v>
                      </c:pt>
                      <c:pt idx="59">
                        <c:v>0</c:v>
                      </c:pt>
                      <c:pt idx="60">
                        <c:v>0</c:v>
                      </c:pt>
                      <c:pt idx="62">
                        <c:v>0</c:v>
                      </c:pt>
                      <c:pt idx="63">
                        <c:v>0</c:v>
                      </c:pt>
                      <c:pt idx="64">
                        <c:v>0</c:v>
                      </c:pt>
                      <c:pt idx="65">
                        <c:v>0</c:v>
                      </c:pt>
                      <c:pt idx="66">
                        <c:v>0</c:v>
                      </c:pt>
                      <c:pt idx="67">
                        <c:v>0</c:v>
                      </c:pt>
                      <c:pt idx="69">
                        <c:v>0</c:v>
                      </c:pt>
                      <c:pt idx="70">
                        <c:v>0</c:v>
                      </c:pt>
                      <c:pt idx="71">
                        <c:v>150804833.92960411</c:v>
                      </c:pt>
                    </c:numCache>
                  </c:numRef>
                </c:val>
                <c:extLst xmlns:c15="http://schemas.microsoft.com/office/drawing/2012/chart">
                  <c:ext xmlns:c16="http://schemas.microsoft.com/office/drawing/2014/chart" uri="{C3380CC4-5D6E-409C-BE32-E72D297353CC}">
                    <c16:uniqueId val="{00000009-7F8A-40AA-8A16-284751FC8B23}"/>
                  </c:ext>
                </c:extLst>
              </c15:ser>
            </c15:filteredBarSeries>
            <c15:filteredBarSeries>
              <c15:ser>
                <c:idx val="7"/>
                <c:order val="7"/>
                <c:tx>
                  <c:strRef>
                    <c:extLst xmlns:c15="http://schemas.microsoft.com/office/drawing/2012/chart">
                      <c:ext xmlns:c15="http://schemas.microsoft.com/office/drawing/2012/chart" uri="{02D57815-91ED-43cb-92C2-25804820EDAC}">
                        <c15:formulaRef>
                          <c15:sqref>'HIV by Dist &amp; Funder PLHIV 2016'!$J$6</c15:sqref>
                        </c15:formulaRef>
                      </c:ext>
                    </c:extLst>
                    <c:strCache>
                      <c:ptCount val="1"/>
                      <c:pt idx="0">
                        <c:v> NDOH </c:v>
                      </c:pt>
                    </c:strCache>
                  </c:strRef>
                </c:tx>
                <c:spPr>
                  <a:solidFill>
                    <a:schemeClr val="accent2"/>
                  </a:solidFill>
                  <a:ln>
                    <a:noFill/>
                  </a:ln>
                  <a:effectLst/>
                </c:spPr>
                <c:invertIfNegative val="0"/>
                <c:cat>
                  <c:multiLvlStrRef>
                    <c:extLst xmlns:c15="http://schemas.microsoft.com/office/drawing/2012/chart">
                      <c:ext xmlns:c15="http://schemas.microsoft.com/office/drawing/2012/chart" uri="{02D57815-91ED-43cb-92C2-25804820EDAC}">
                        <c15:formulaRef>
                          <c15:sqref>'HIV by Dist &amp; Funder PLHIV 2016'!$A$7:$B$78</c15:sqref>
                        </c15:formulaRef>
                      </c:ext>
                    </c:extLst>
                    <c:multiLvlStrCache>
                      <c:ptCount val="72"/>
                      <c:lvl>
                        <c:pt idx="0">
                          <c:v> EC: Buffalo City Metropolitan </c:v>
                        </c:pt>
                        <c:pt idx="1">
                          <c:v> EC: OR Tambo </c:v>
                        </c:pt>
                        <c:pt idx="2">
                          <c:v> EC: Nelson Mandela Bay </c:v>
                        </c:pt>
                        <c:pt idx="3">
                          <c:v> EC: Amathole </c:v>
                        </c:pt>
                        <c:pt idx="4">
                          <c:v> EC: Chris Hani </c:v>
                        </c:pt>
                        <c:pt idx="5">
                          <c:v> EC: Alfred Nzo </c:v>
                        </c:pt>
                        <c:pt idx="6">
                          <c:v> EC: Sarah Baartman </c:v>
                        </c:pt>
                        <c:pt idx="7">
                          <c:v> EC: Joe Gqabi </c:v>
                        </c:pt>
                        <c:pt idx="8">
                          <c:v> EC: WHOLE PROVINCE </c:v>
                        </c:pt>
                        <c:pt idx="10">
                          <c:v> FS: Thabo Mofutsanyana </c:v>
                        </c:pt>
                        <c:pt idx="11">
                          <c:v> FS: Lejweleputswa </c:v>
                        </c:pt>
                        <c:pt idx="12">
                          <c:v> FS: Mangaung </c:v>
                        </c:pt>
                        <c:pt idx="13">
                          <c:v> FS: Felize Dabi </c:v>
                        </c:pt>
                        <c:pt idx="14">
                          <c:v> FS: Xhariep </c:v>
                        </c:pt>
                        <c:pt idx="15">
                          <c:v> FS: WHOLE PROVINCE </c:v>
                        </c:pt>
                        <c:pt idx="17">
                          <c:v> GP: City of Johannesburg </c:v>
                        </c:pt>
                        <c:pt idx="18">
                          <c:v> GP: Ekhurleni </c:v>
                        </c:pt>
                        <c:pt idx="19">
                          <c:v> GP: City of Tshwane </c:v>
                        </c:pt>
                        <c:pt idx="20">
                          <c:v> GP: Sedibeng </c:v>
                        </c:pt>
                        <c:pt idx="21">
                          <c:v> GP: West Rand  </c:v>
                        </c:pt>
                        <c:pt idx="22">
                          <c:v> GT: WHOLE PROVINCE </c:v>
                        </c:pt>
                        <c:pt idx="24">
                          <c:v> KZN: eThekwini </c:v>
                        </c:pt>
                        <c:pt idx="25">
                          <c:v> KZN: uMgungundlovu </c:v>
                        </c:pt>
                        <c:pt idx="26">
                          <c:v> KZN: uThungulu </c:v>
                        </c:pt>
                        <c:pt idx="27">
                          <c:v> KZN: Ugu </c:v>
                        </c:pt>
                        <c:pt idx="28">
                          <c:v> KZN: Zululand </c:v>
                        </c:pt>
                        <c:pt idx="29">
                          <c:v> KZN: uMkhanyakude </c:v>
                        </c:pt>
                        <c:pt idx="30">
                          <c:v> KZN: uThukela </c:v>
                        </c:pt>
                        <c:pt idx="31">
                          <c:v> KZN: uMzinyathi </c:v>
                        </c:pt>
                        <c:pt idx="32">
                          <c:v> KZN: Ilembe </c:v>
                        </c:pt>
                        <c:pt idx="33">
                          <c:v> KZN: Harry Gwala  </c:v>
                        </c:pt>
                        <c:pt idx="34">
                          <c:v> KZN: Amajuba </c:v>
                        </c:pt>
                        <c:pt idx="35">
                          <c:v> KZN: WHOLE PROVINCE </c:v>
                        </c:pt>
                        <c:pt idx="37">
                          <c:v> LP: Capricorn </c:v>
                        </c:pt>
                        <c:pt idx="38">
                          <c:v> LP: Mopani </c:v>
                        </c:pt>
                        <c:pt idx="39">
                          <c:v> LP: Sekhukhune </c:v>
                        </c:pt>
                        <c:pt idx="40">
                          <c:v> LP: Vhembe </c:v>
                        </c:pt>
                        <c:pt idx="41">
                          <c:v> LP: Waterberg </c:v>
                        </c:pt>
                        <c:pt idx="42">
                          <c:v> LP: WHOLE PROVINCE </c:v>
                        </c:pt>
                        <c:pt idx="44">
                          <c:v> MP: Gert Sibande </c:v>
                        </c:pt>
                        <c:pt idx="45">
                          <c:v> MP: Ehlanzeni </c:v>
                        </c:pt>
                        <c:pt idx="46">
                          <c:v> MP: Nkangala </c:v>
                        </c:pt>
                        <c:pt idx="47">
                          <c:v> MP: WHOLE PROVINCE </c:v>
                        </c:pt>
                        <c:pt idx="49">
                          <c:v> NC: Francis Baard </c:v>
                        </c:pt>
                        <c:pt idx="50">
                          <c:v> NC: JT Gaetsewe </c:v>
                        </c:pt>
                        <c:pt idx="51">
                          <c:v> NC: Pixley ka Seme </c:v>
                        </c:pt>
                        <c:pt idx="52">
                          <c:v> NC: ZF Mgcawu </c:v>
                        </c:pt>
                        <c:pt idx="53">
                          <c:v> NC: Namakawa </c:v>
                        </c:pt>
                        <c:pt idx="54">
                          <c:v> NC: WHOLE PROVINCE </c:v>
                        </c:pt>
                        <c:pt idx="56">
                          <c:v> NW: Bojanala Platinum </c:v>
                        </c:pt>
                        <c:pt idx="57">
                          <c:v> NW: Dr K Kaunda </c:v>
                        </c:pt>
                        <c:pt idx="58">
                          <c:v> NW: NM Molema </c:v>
                        </c:pt>
                        <c:pt idx="59">
                          <c:v> NW: Dr RS Mompati </c:v>
                        </c:pt>
                        <c:pt idx="60">
                          <c:v> NW: WHOLE PROVINCE </c:v>
                        </c:pt>
                        <c:pt idx="62">
                          <c:v> WC: City of Cape Town </c:v>
                        </c:pt>
                        <c:pt idx="63">
                          <c:v> WC: Cape Winelands </c:v>
                        </c:pt>
                        <c:pt idx="64">
                          <c:v> WC: Eden </c:v>
                        </c:pt>
                        <c:pt idx="65">
                          <c:v> WC: West Coast </c:v>
                        </c:pt>
                        <c:pt idx="66">
                          <c:v> WC: Overberg </c:v>
                        </c:pt>
                        <c:pt idx="67">
                          <c:v> WC: Central Karoo </c:v>
                        </c:pt>
                        <c:pt idx="69">
                          <c:v> National </c:v>
                        </c:pt>
                        <c:pt idx="70">
                          <c:v> Above National </c:v>
                        </c:pt>
                        <c:pt idx="71">
                          <c:v> Not disaggregated </c:v>
                        </c:pt>
                      </c:lvl>
                      <c:lvl>
                        <c:pt idx="0">
                          <c:v> EC </c:v>
                        </c:pt>
                        <c:pt idx="10">
                          <c:v> FS </c:v>
                        </c:pt>
                        <c:pt idx="17">
                          <c:v> GP </c:v>
                        </c:pt>
                        <c:pt idx="24">
                          <c:v> KZN </c:v>
                        </c:pt>
                        <c:pt idx="37">
                          <c:v> LP </c:v>
                        </c:pt>
                        <c:pt idx="44">
                          <c:v> MP </c:v>
                        </c:pt>
                        <c:pt idx="49">
                          <c:v> NC </c:v>
                        </c:pt>
                        <c:pt idx="56">
                          <c:v> NW </c:v>
                        </c:pt>
                        <c:pt idx="62">
                          <c:v> WC </c:v>
                        </c:pt>
                        <c:pt idx="69">
                          <c:v> Other </c:v>
                        </c:pt>
                      </c:lvl>
                    </c:multiLvlStrCache>
                  </c:multiLvlStrRef>
                </c:cat>
                <c:val>
                  <c:numRef>
                    <c:extLst xmlns:c15="http://schemas.microsoft.com/office/drawing/2012/chart">
                      <c:ext xmlns:c15="http://schemas.microsoft.com/office/drawing/2012/chart" uri="{02D57815-91ED-43cb-92C2-25804820EDAC}">
                        <c15:formulaRef>
                          <c15:sqref>'HIV by Dist &amp; Funder PLHIV 2016'!$J$7:$J$78</c15:sqref>
                        </c15:formulaRef>
                      </c:ext>
                    </c:extLst>
                    <c:numCache>
                      <c:formatCode>_(* #,##0_);_(* \(#,##0\);_(* "-"??_);_(@_)</c:formatCode>
                      <c:ptCount val="72"/>
                      <c:pt idx="0">
                        <c:v>0</c:v>
                      </c:pt>
                      <c:pt idx="1">
                        <c:v>0</c:v>
                      </c:pt>
                      <c:pt idx="2">
                        <c:v>0</c:v>
                      </c:pt>
                      <c:pt idx="3">
                        <c:v>0</c:v>
                      </c:pt>
                      <c:pt idx="4">
                        <c:v>0</c:v>
                      </c:pt>
                      <c:pt idx="5">
                        <c:v>0</c:v>
                      </c:pt>
                      <c:pt idx="6">
                        <c:v>0</c:v>
                      </c:pt>
                      <c:pt idx="7">
                        <c:v>0</c:v>
                      </c:pt>
                      <c:pt idx="8">
                        <c:v>0</c:v>
                      </c:pt>
                      <c:pt idx="10">
                        <c:v>0</c:v>
                      </c:pt>
                      <c:pt idx="11">
                        <c:v>0</c:v>
                      </c:pt>
                      <c:pt idx="12">
                        <c:v>0</c:v>
                      </c:pt>
                      <c:pt idx="13">
                        <c:v>0</c:v>
                      </c:pt>
                      <c:pt idx="14">
                        <c:v>0</c:v>
                      </c:pt>
                      <c:pt idx="15">
                        <c:v>0</c:v>
                      </c:pt>
                      <c:pt idx="17">
                        <c:v>0</c:v>
                      </c:pt>
                      <c:pt idx="18">
                        <c:v>0</c:v>
                      </c:pt>
                      <c:pt idx="19">
                        <c:v>0</c:v>
                      </c:pt>
                      <c:pt idx="20">
                        <c:v>0</c:v>
                      </c:pt>
                      <c:pt idx="21">
                        <c:v>0</c:v>
                      </c:pt>
                      <c:pt idx="22">
                        <c:v>0</c:v>
                      </c:pt>
                      <c:pt idx="24">
                        <c:v>0</c:v>
                      </c:pt>
                      <c:pt idx="25">
                        <c:v>0</c:v>
                      </c:pt>
                      <c:pt idx="26">
                        <c:v>0</c:v>
                      </c:pt>
                      <c:pt idx="27">
                        <c:v>0</c:v>
                      </c:pt>
                      <c:pt idx="28">
                        <c:v>0</c:v>
                      </c:pt>
                      <c:pt idx="29">
                        <c:v>0</c:v>
                      </c:pt>
                      <c:pt idx="30">
                        <c:v>0</c:v>
                      </c:pt>
                      <c:pt idx="31">
                        <c:v>0</c:v>
                      </c:pt>
                      <c:pt idx="32">
                        <c:v>0</c:v>
                      </c:pt>
                      <c:pt idx="33">
                        <c:v>0</c:v>
                      </c:pt>
                      <c:pt idx="34">
                        <c:v>0</c:v>
                      </c:pt>
                      <c:pt idx="35">
                        <c:v>0</c:v>
                      </c:pt>
                      <c:pt idx="37">
                        <c:v>0</c:v>
                      </c:pt>
                      <c:pt idx="38">
                        <c:v>0</c:v>
                      </c:pt>
                      <c:pt idx="39">
                        <c:v>0</c:v>
                      </c:pt>
                      <c:pt idx="40">
                        <c:v>0</c:v>
                      </c:pt>
                      <c:pt idx="41">
                        <c:v>0</c:v>
                      </c:pt>
                      <c:pt idx="42">
                        <c:v>0</c:v>
                      </c:pt>
                      <c:pt idx="44">
                        <c:v>0</c:v>
                      </c:pt>
                      <c:pt idx="45">
                        <c:v>0</c:v>
                      </c:pt>
                      <c:pt idx="46">
                        <c:v>0</c:v>
                      </c:pt>
                      <c:pt idx="47">
                        <c:v>0</c:v>
                      </c:pt>
                      <c:pt idx="49">
                        <c:v>0</c:v>
                      </c:pt>
                      <c:pt idx="50">
                        <c:v>0</c:v>
                      </c:pt>
                      <c:pt idx="51">
                        <c:v>0</c:v>
                      </c:pt>
                      <c:pt idx="52">
                        <c:v>0</c:v>
                      </c:pt>
                      <c:pt idx="53">
                        <c:v>0</c:v>
                      </c:pt>
                      <c:pt idx="54">
                        <c:v>0</c:v>
                      </c:pt>
                      <c:pt idx="56">
                        <c:v>0</c:v>
                      </c:pt>
                      <c:pt idx="57">
                        <c:v>0</c:v>
                      </c:pt>
                      <c:pt idx="58">
                        <c:v>0</c:v>
                      </c:pt>
                      <c:pt idx="59">
                        <c:v>0</c:v>
                      </c:pt>
                      <c:pt idx="60">
                        <c:v>0</c:v>
                      </c:pt>
                      <c:pt idx="62">
                        <c:v>0</c:v>
                      </c:pt>
                      <c:pt idx="63">
                        <c:v>0</c:v>
                      </c:pt>
                      <c:pt idx="64">
                        <c:v>0</c:v>
                      </c:pt>
                      <c:pt idx="65">
                        <c:v>0</c:v>
                      </c:pt>
                      <c:pt idx="66">
                        <c:v>0</c:v>
                      </c:pt>
                      <c:pt idx="67">
                        <c:v>0</c:v>
                      </c:pt>
                      <c:pt idx="69">
                        <c:v>0</c:v>
                      </c:pt>
                      <c:pt idx="70">
                        <c:v>0</c:v>
                      </c:pt>
                      <c:pt idx="71">
                        <c:v>388763026.51522374</c:v>
                      </c:pt>
                    </c:numCache>
                  </c:numRef>
                </c:val>
                <c:extLst xmlns:c15="http://schemas.microsoft.com/office/drawing/2012/chart">
                  <c:ext xmlns:c16="http://schemas.microsoft.com/office/drawing/2014/chart" uri="{C3380CC4-5D6E-409C-BE32-E72D297353CC}">
                    <c16:uniqueId val="{0000000A-7F8A-40AA-8A16-284751FC8B23}"/>
                  </c:ext>
                </c:extLst>
              </c15:ser>
            </c15:filteredBarSeries>
            <c15:filteredBarSeries>
              <c15:ser>
                <c:idx val="9"/>
                <c:order val="9"/>
                <c:tx>
                  <c:strRef>
                    <c:extLst xmlns:c15="http://schemas.microsoft.com/office/drawing/2012/chart">
                      <c:ext xmlns:c15="http://schemas.microsoft.com/office/drawing/2012/chart" uri="{02D57815-91ED-43cb-92C2-25804820EDAC}">
                        <c15:formulaRef>
                          <c15:sqref>'HIV by Dist &amp; Funder PLHIV 2016'!$L$6</c15:sqref>
                        </c15:formulaRef>
                      </c:ext>
                    </c:extLst>
                    <c:strCache>
                      <c:ptCount val="1"/>
                      <c:pt idx="0">
                        <c:v> RTC </c:v>
                      </c:pt>
                    </c:strCache>
                  </c:strRef>
                </c:tx>
                <c:spPr>
                  <a:solidFill>
                    <a:schemeClr val="accent4">
                      <a:lumMod val="60000"/>
                    </a:schemeClr>
                  </a:solidFill>
                  <a:ln>
                    <a:noFill/>
                  </a:ln>
                  <a:effectLst/>
                </c:spPr>
                <c:invertIfNegative val="0"/>
                <c:cat>
                  <c:multiLvlStrRef>
                    <c:extLst xmlns:c15="http://schemas.microsoft.com/office/drawing/2012/chart">
                      <c:ext xmlns:c15="http://schemas.microsoft.com/office/drawing/2012/chart" uri="{02D57815-91ED-43cb-92C2-25804820EDAC}">
                        <c15:formulaRef>
                          <c15:sqref>'HIV by Dist &amp; Funder PLHIV 2016'!$A$7:$B$78</c15:sqref>
                        </c15:formulaRef>
                      </c:ext>
                    </c:extLst>
                    <c:multiLvlStrCache>
                      <c:ptCount val="72"/>
                      <c:lvl>
                        <c:pt idx="0">
                          <c:v> EC: Buffalo City Metropolitan </c:v>
                        </c:pt>
                        <c:pt idx="1">
                          <c:v> EC: OR Tambo </c:v>
                        </c:pt>
                        <c:pt idx="2">
                          <c:v> EC: Nelson Mandela Bay </c:v>
                        </c:pt>
                        <c:pt idx="3">
                          <c:v> EC: Amathole </c:v>
                        </c:pt>
                        <c:pt idx="4">
                          <c:v> EC: Chris Hani </c:v>
                        </c:pt>
                        <c:pt idx="5">
                          <c:v> EC: Alfred Nzo </c:v>
                        </c:pt>
                        <c:pt idx="6">
                          <c:v> EC: Sarah Baartman </c:v>
                        </c:pt>
                        <c:pt idx="7">
                          <c:v> EC: Joe Gqabi </c:v>
                        </c:pt>
                        <c:pt idx="8">
                          <c:v> EC: WHOLE PROVINCE </c:v>
                        </c:pt>
                        <c:pt idx="10">
                          <c:v> FS: Thabo Mofutsanyana </c:v>
                        </c:pt>
                        <c:pt idx="11">
                          <c:v> FS: Lejweleputswa </c:v>
                        </c:pt>
                        <c:pt idx="12">
                          <c:v> FS: Mangaung </c:v>
                        </c:pt>
                        <c:pt idx="13">
                          <c:v> FS: Felize Dabi </c:v>
                        </c:pt>
                        <c:pt idx="14">
                          <c:v> FS: Xhariep </c:v>
                        </c:pt>
                        <c:pt idx="15">
                          <c:v> FS: WHOLE PROVINCE </c:v>
                        </c:pt>
                        <c:pt idx="17">
                          <c:v> GP: City of Johannesburg </c:v>
                        </c:pt>
                        <c:pt idx="18">
                          <c:v> GP: Ekhurleni </c:v>
                        </c:pt>
                        <c:pt idx="19">
                          <c:v> GP: City of Tshwane </c:v>
                        </c:pt>
                        <c:pt idx="20">
                          <c:v> GP: Sedibeng </c:v>
                        </c:pt>
                        <c:pt idx="21">
                          <c:v> GP: West Rand  </c:v>
                        </c:pt>
                        <c:pt idx="22">
                          <c:v> GT: WHOLE PROVINCE </c:v>
                        </c:pt>
                        <c:pt idx="24">
                          <c:v> KZN: eThekwini </c:v>
                        </c:pt>
                        <c:pt idx="25">
                          <c:v> KZN: uMgungundlovu </c:v>
                        </c:pt>
                        <c:pt idx="26">
                          <c:v> KZN: uThungulu </c:v>
                        </c:pt>
                        <c:pt idx="27">
                          <c:v> KZN: Ugu </c:v>
                        </c:pt>
                        <c:pt idx="28">
                          <c:v> KZN: Zululand </c:v>
                        </c:pt>
                        <c:pt idx="29">
                          <c:v> KZN: uMkhanyakude </c:v>
                        </c:pt>
                        <c:pt idx="30">
                          <c:v> KZN: uThukela </c:v>
                        </c:pt>
                        <c:pt idx="31">
                          <c:v> KZN: uMzinyathi </c:v>
                        </c:pt>
                        <c:pt idx="32">
                          <c:v> KZN: Ilembe </c:v>
                        </c:pt>
                        <c:pt idx="33">
                          <c:v> KZN: Harry Gwala  </c:v>
                        </c:pt>
                        <c:pt idx="34">
                          <c:v> KZN: Amajuba </c:v>
                        </c:pt>
                        <c:pt idx="35">
                          <c:v> KZN: WHOLE PROVINCE </c:v>
                        </c:pt>
                        <c:pt idx="37">
                          <c:v> LP: Capricorn </c:v>
                        </c:pt>
                        <c:pt idx="38">
                          <c:v> LP: Mopani </c:v>
                        </c:pt>
                        <c:pt idx="39">
                          <c:v> LP: Sekhukhune </c:v>
                        </c:pt>
                        <c:pt idx="40">
                          <c:v> LP: Vhembe </c:v>
                        </c:pt>
                        <c:pt idx="41">
                          <c:v> LP: Waterberg </c:v>
                        </c:pt>
                        <c:pt idx="42">
                          <c:v> LP: WHOLE PROVINCE </c:v>
                        </c:pt>
                        <c:pt idx="44">
                          <c:v> MP: Gert Sibande </c:v>
                        </c:pt>
                        <c:pt idx="45">
                          <c:v> MP: Ehlanzeni </c:v>
                        </c:pt>
                        <c:pt idx="46">
                          <c:v> MP: Nkangala </c:v>
                        </c:pt>
                        <c:pt idx="47">
                          <c:v> MP: WHOLE PROVINCE </c:v>
                        </c:pt>
                        <c:pt idx="49">
                          <c:v> NC: Francis Baard </c:v>
                        </c:pt>
                        <c:pt idx="50">
                          <c:v> NC: JT Gaetsewe </c:v>
                        </c:pt>
                        <c:pt idx="51">
                          <c:v> NC: Pixley ka Seme </c:v>
                        </c:pt>
                        <c:pt idx="52">
                          <c:v> NC: ZF Mgcawu </c:v>
                        </c:pt>
                        <c:pt idx="53">
                          <c:v> NC: Namakawa </c:v>
                        </c:pt>
                        <c:pt idx="54">
                          <c:v> NC: WHOLE PROVINCE </c:v>
                        </c:pt>
                        <c:pt idx="56">
                          <c:v> NW: Bojanala Platinum </c:v>
                        </c:pt>
                        <c:pt idx="57">
                          <c:v> NW: Dr K Kaunda </c:v>
                        </c:pt>
                        <c:pt idx="58">
                          <c:v> NW: NM Molema </c:v>
                        </c:pt>
                        <c:pt idx="59">
                          <c:v> NW: Dr RS Mompati </c:v>
                        </c:pt>
                        <c:pt idx="60">
                          <c:v> NW: WHOLE PROVINCE </c:v>
                        </c:pt>
                        <c:pt idx="62">
                          <c:v> WC: City of Cape Town </c:v>
                        </c:pt>
                        <c:pt idx="63">
                          <c:v> WC: Cape Winelands </c:v>
                        </c:pt>
                        <c:pt idx="64">
                          <c:v> WC: Eden </c:v>
                        </c:pt>
                        <c:pt idx="65">
                          <c:v> WC: West Coast </c:v>
                        </c:pt>
                        <c:pt idx="66">
                          <c:v> WC: Overberg </c:v>
                        </c:pt>
                        <c:pt idx="67">
                          <c:v> WC: Central Karoo </c:v>
                        </c:pt>
                        <c:pt idx="69">
                          <c:v> National </c:v>
                        </c:pt>
                        <c:pt idx="70">
                          <c:v> Above National </c:v>
                        </c:pt>
                        <c:pt idx="71">
                          <c:v> Not disaggregated </c:v>
                        </c:pt>
                      </c:lvl>
                      <c:lvl>
                        <c:pt idx="0">
                          <c:v> EC </c:v>
                        </c:pt>
                        <c:pt idx="10">
                          <c:v> FS </c:v>
                        </c:pt>
                        <c:pt idx="17">
                          <c:v> GP </c:v>
                        </c:pt>
                        <c:pt idx="24">
                          <c:v> KZN </c:v>
                        </c:pt>
                        <c:pt idx="37">
                          <c:v> LP </c:v>
                        </c:pt>
                        <c:pt idx="44">
                          <c:v> MP </c:v>
                        </c:pt>
                        <c:pt idx="49">
                          <c:v> NC </c:v>
                        </c:pt>
                        <c:pt idx="56">
                          <c:v> NW </c:v>
                        </c:pt>
                        <c:pt idx="62">
                          <c:v> WC </c:v>
                        </c:pt>
                        <c:pt idx="69">
                          <c:v> Other </c:v>
                        </c:pt>
                      </c:lvl>
                    </c:multiLvlStrCache>
                  </c:multiLvlStrRef>
                </c:cat>
                <c:val>
                  <c:numRef>
                    <c:extLst xmlns:c15="http://schemas.microsoft.com/office/drawing/2012/chart">
                      <c:ext xmlns:c15="http://schemas.microsoft.com/office/drawing/2012/chart" uri="{02D57815-91ED-43cb-92C2-25804820EDAC}">
                        <c15:formulaRef>
                          <c15:sqref>'HIV by Dist &amp; Funder PLHIV 2016'!$L$7:$L$78</c15:sqref>
                        </c15:formulaRef>
                      </c:ext>
                    </c:extLst>
                    <c:numCache>
                      <c:formatCode>_(* #,##0_);_(* \(#,##0\);_(* "-"??_);_(@_)</c:formatCode>
                      <c:ptCount val="72"/>
                      <c:pt idx="0">
                        <c:v>0</c:v>
                      </c:pt>
                      <c:pt idx="1">
                        <c:v>0</c:v>
                      </c:pt>
                      <c:pt idx="2">
                        <c:v>0</c:v>
                      </c:pt>
                      <c:pt idx="3">
                        <c:v>0</c:v>
                      </c:pt>
                      <c:pt idx="4">
                        <c:v>0</c:v>
                      </c:pt>
                      <c:pt idx="5">
                        <c:v>0</c:v>
                      </c:pt>
                      <c:pt idx="6">
                        <c:v>0</c:v>
                      </c:pt>
                      <c:pt idx="7">
                        <c:v>0</c:v>
                      </c:pt>
                      <c:pt idx="8">
                        <c:v>0</c:v>
                      </c:pt>
                      <c:pt idx="10">
                        <c:v>0</c:v>
                      </c:pt>
                      <c:pt idx="11">
                        <c:v>0</c:v>
                      </c:pt>
                      <c:pt idx="12">
                        <c:v>0</c:v>
                      </c:pt>
                      <c:pt idx="13">
                        <c:v>0</c:v>
                      </c:pt>
                      <c:pt idx="14">
                        <c:v>0</c:v>
                      </c:pt>
                      <c:pt idx="15">
                        <c:v>0</c:v>
                      </c:pt>
                      <c:pt idx="17">
                        <c:v>0</c:v>
                      </c:pt>
                      <c:pt idx="18">
                        <c:v>0</c:v>
                      </c:pt>
                      <c:pt idx="19">
                        <c:v>0</c:v>
                      </c:pt>
                      <c:pt idx="20">
                        <c:v>0</c:v>
                      </c:pt>
                      <c:pt idx="21">
                        <c:v>0</c:v>
                      </c:pt>
                      <c:pt idx="22">
                        <c:v>0</c:v>
                      </c:pt>
                      <c:pt idx="24">
                        <c:v>0</c:v>
                      </c:pt>
                      <c:pt idx="25">
                        <c:v>0</c:v>
                      </c:pt>
                      <c:pt idx="26">
                        <c:v>0</c:v>
                      </c:pt>
                      <c:pt idx="27">
                        <c:v>0</c:v>
                      </c:pt>
                      <c:pt idx="28">
                        <c:v>0</c:v>
                      </c:pt>
                      <c:pt idx="29">
                        <c:v>0</c:v>
                      </c:pt>
                      <c:pt idx="30">
                        <c:v>0</c:v>
                      </c:pt>
                      <c:pt idx="31">
                        <c:v>0</c:v>
                      </c:pt>
                      <c:pt idx="32">
                        <c:v>0</c:v>
                      </c:pt>
                      <c:pt idx="33">
                        <c:v>0</c:v>
                      </c:pt>
                      <c:pt idx="34">
                        <c:v>0</c:v>
                      </c:pt>
                      <c:pt idx="35">
                        <c:v>0</c:v>
                      </c:pt>
                      <c:pt idx="37">
                        <c:v>0</c:v>
                      </c:pt>
                      <c:pt idx="38">
                        <c:v>0</c:v>
                      </c:pt>
                      <c:pt idx="39">
                        <c:v>0</c:v>
                      </c:pt>
                      <c:pt idx="40">
                        <c:v>0</c:v>
                      </c:pt>
                      <c:pt idx="41">
                        <c:v>0</c:v>
                      </c:pt>
                      <c:pt idx="42">
                        <c:v>0</c:v>
                      </c:pt>
                      <c:pt idx="44">
                        <c:v>0</c:v>
                      </c:pt>
                      <c:pt idx="45">
                        <c:v>0</c:v>
                      </c:pt>
                      <c:pt idx="46">
                        <c:v>0</c:v>
                      </c:pt>
                      <c:pt idx="47">
                        <c:v>0</c:v>
                      </c:pt>
                      <c:pt idx="49">
                        <c:v>0</c:v>
                      </c:pt>
                      <c:pt idx="50">
                        <c:v>0</c:v>
                      </c:pt>
                      <c:pt idx="51">
                        <c:v>0</c:v>
                      </c:pt>
                      <c:pt idx="52">
                        <c:v>0</c:v>
                      </c:pt>
                      <c:pt idx="53">
                        <c:v>0</c:v>
                      </c:pt>
                      <c:pt idx="54">
                        <c:v>0</c:v>
                      </c:pt>
                      <c:pt idx="56">
                        <c:v>0</c:v>
                      </c:pt>
                      <c:pt idx="57">
                        <c:v>0</c:v>
                      </c:pt>
                      <c:pt idx="58">
                        <c:v>0</c:v>
                      </c:pt>
                      <c:pt idx="59">
                        <c:v>0</c:v>
                      </c:pt>
                      <c:pt idx="60">
                        <c:v>0</c:v>
                      </c:pt>
                      <c:pt idx="62">
                        <c:v>0</c:v>
                      </c:pt>
                      <c:pt idx="63">
                        <c:v>0</c:v>
                      </c:pt>
                      <c:pt idx="64">
                        <c:v>0</c:v>
                      </c:pt>
                      <c:pt idx="65">
                        <c:v>0</c:v>
                      </c:pt>
                      <c:pt idx="66">
                        <c:v>0</c:v>
                      </c:pt>
                      <c:pt idx="67">
                        <c:v>0</c:v>
                      </c:pt>
                      <c:pt idx="69">
                        <c:v>0</c:v>
                      </c:pt>
                      <c:pt idx="70">
                        <c:v>0</c:v>
                      </c:pt>
                      <c:pt idx="71">
                        <c:v>94711159.70760411</c:v>
                      </c:pt>
                    </c:numCache>
                  </c:numRef>
                </c:val>
                <c:extLst xmlns:c15="http://schemas.microsoft.com/office/drawing/2012/chart">
                  <c:ext xmlns:c16="http://schemas.microsoft.com/office/drawing/2014/chart" uri="{C3380CC4-5D6E-409C-BE32-E72D297353CC}">
                    <c16:uniqueId val="{0000000B-7F8A-40AA-8A16-284751FC8B23}"/>
                  </c:ext>
                </c:extLst>
              </c15:ser>
            </c15:filteredBarSeries>
            <c15:filteredBarSeries>
              <c15:ser>
                <c:idx val="11"/>
                <c:order val="11"/>
                <c:tx>
                  <c:strRef>
                    <c:extLst xmlns:c15="http://schemas.microsoft.com/office/drawing/2012/chart">
                      <c:ext xmlns:c15="http://schemas.microsoft.com/office/drawing/2012/chart" uri="{02D57815-91ED-43cb-92C2-25804820EDAC}">
                        <c15:formulaRef>
                          <c15:sqref>'HIV by Dist &amp; Funder PLHIV 2016'!$M$6</c15:sqref>
                        </c15:formulaRef>
                      </c:ext>
                    </c:extLst>
                    <c:strCache>
                      <c:ptCount val="1"/>
                      <c:pt idx="0">
                        <c:v> SCI </c:v>
                      </c:pt>
                    </c:strCache>
                  </c:strRef>
                </c:tx>
                <c:spPr>
                  <a:solidFill>
                    <a:schemeClr val="accent6">
                      <a:lumMod val="60000"/>
                    </a:schemeClr>
                  </a:solidFill>
                  <a:ln>
                    <a:noFill/>
                  </a:ln>
                  <a:effectLst/>
                </c:spPr>
                <c:invertIfNegative val="0"/>
                <c:cat>
                  <c:multiLvlStrRef>
                    <c:extLst xmlns:c15="http://schemas.microsoft.com/office/drawing/2012/chart">
                      <c:ext xmlns:c15="http://schemas.microsoft.com/office/drawing/2012/chart" uri="{02D57815-91ED-43cb-92C2-25804820EDAC}">
                        <c15:formulaRef>
                          <c15:sqref>'HIV by Dist &amp; Funder PLHIV 2016'!$A$7:$B$78</c15:sqref>
                        </c15:formulaRef>
                      </c:ext>
                    </c:extLst>
                    <c:multiLvlStrCache>
                      <c:ptCount val="72"/>
                      <c:lvl>
                        <c:pt idx="0">
                          <c:v> EC: Buffalo City Metropolitan </c:v>
                        </c:pt>
                        <c:pt idx="1">
                          <c:v> EC: OR Tambo </c:v>
                        </c:pt>
                        <c:pt idx="2">
                          <c:v> EC: Nelson Mandela Bay </c:v>
                        </c:pt>
                        <c:pt idx="3">
                          <c:v> EC: Amathole </c:v>
                        </c:pt>
                        <c:pt idx="4">
                          <c:v> EC: Chris Hani </c:v>
                        </c:pt>
                        <c:pt idx="5">
                          <c:v> EC: Alfred Nzo </c:v>
                        </c:pt>
                        <c:pt idx="6">
                          <c:v> EC: Sarah Baartman </c:v>
                        </c:pt>
                        <c:pt idx="7">
                          <c:v> EC: Joe Gqabi </c:v>
                        </c:pt>
                        <c:pt idx="8">
                          <c:v> EC: WHOLE PROVINCE </c:v>
                        </c:pt>
                        <c:pt idx="10">
                          <c:v> FS: Thabo Mofutsanyana </c:v>
                        </c:pt>
                        <c:pt idx="11">
                          <c:v> FS: Lejweleputswa </c:v>
                        </c:pt>
                        <c:pt idx="12">
                          <c:v> FS: Mangaung </c:v>
                        </c:pt>
                        <c:pt idx="13">
                          <c:v> FS: Felize Dabi </c:v>
                        </c:pt>
                        <c:pt idx="14">
                          <c:v> FS: Xhariep </c:v>
                        </c:pt>
                        <c:pt idx="15">
                          <c:v> FS: WHOLE PROVINCE </c:v>
                        </c:pt>
                        <c:pt idx="17">
                          <c:v> GP: City of Johannesburg </c:v>
                        </c:pt>
                        <c:pt idx="18">
                          <c:v> GP: Ekhurleni </c:v>
                        </c:pt>
                        <c:pt idx="19">
                          <c:v> GP: City of Tshwane </c:v>
                        </c:pt>
                        <c:pt idx="20">
                          <c:v> GP: Sedibeng </c:v>
                        </c:pt>
                        <c:pt idx="21">
                          <c:v> GP: West Rand  </c:v>
                        </c:pt>
                        <c:pt idx="22">
                          <c:v> GT: WHOLE PROVINCE </c:v>
                        </c:pt>
                        <c:pt idx="24">
                          <c:v> KZN: eThekwini </c:v>
                        </c:pt>
                        <c:pt idx="25">
                          <c:v> KZN: uMgungundlovu </c:v>
                        </c:pt>
                        <c:pt idx="26">
                          <c:v> KZN: uThungulu </c:v>
                        </c:pt>
                        <c:pt idx="27">
                          <c:v> KZN: Ugu </c:v>
                        </c:pt>
                        <c:pt idx="28">
                          <c:v> KZN: Zululand </c:v>
                        </c:pt>
                        <c:pt idx="29">
                          <c:v> KZN: uMkhanyakude </c:v>
                        </c:pt>
                        <c:pt idx="30">
                          <c:v> KZN: uThukela </c:v>
                        </c:pt>
                        <c:pt idx="31">
                          <c:v> KZN: uMzinyathi </c:v>
                        </c:pt>
                        <c:pt idx="32">
                          <c:v> KZN: Ilembe </c:v>
                        </c:pt>
                        <c:pt idx="33">
                          <c:v> KZN: Harry Gwala  </c:v>
                        </c:pt>
                        <c:pt idx="34">
                          <c:v> KZN: Amajuba </c:v>
                        </c:pt>
                        <c:pt idx="35">
                          <c:v> KZN: WHOLE PROVINCE </c:v>
                        </c:pt>
                        <c:pt idx="37">
                          <c:v> LP: Capricorn </c:v>
                        </c:pt>
                        <c:pt idx="38">
                          <c:v> LP: Mopani </c:v>
                        </c:pt>
                        <c:pt idx="39">
                          <c:v> LP: Sekhukhune </c:v>
                        </c:pt>
                        <c:pt idx="40">
                          <c:v> LP: Vhembe </c:v>
                        </c:pt>
                        <c:pt idx="41">
                          <c:v> LP: Waterberg </c:v>
                        </c:pt>
                        <c:pt idx="42">
                          <c:v> LP: WHOLE PROVINCE </c:v>
                        </c:pt>
                        <c:pt idx="44">
                          <c:v> MP: Gert Sibande </c:v>
                        </c:pt>
                        <c:pt idx="45">
                          <c:v> MP: Ehlanzeni </c:v>
                        </c:pt>
                        <c:pt idx="46">
                          <c:v> MP: Nkangala </c:v>
                        </c:pt>
                        <c:pt idx="47">
                          <c:v> MP: WHOLE PROVINCE </c:v>
                        </c:pt>
                        <c:pt idx="49">
                          <c:v> NC: Francis Baard </c:v>
                        </c:pt>
                        <c:pt idx="50">
                          <c:v> NC: JT Gaetsewe </c:v>
                        </c:pt>
                        <c:pt idx="51">
                          <c:v> NC: Pixley ka Seme </c:v>
                        </c:pt>
                        <c:pt idx="52">
                          <c:v> NC: ZF Mgcawu </c:v>
                        </c:pt>
                        <c:pt idx="53">
                          <c:v> NC: Namakawa </c:v>
                        </c:pt>
                        <c:pt idx="54">
                          <c:v> NC: WHOLE PROVINCE </c:v>
                        </c:pt>
                        <c:pt idx="56">
                          <c:v> NW: Bojanala Platinum </c:v>
                        </c:pt>
                        <c:pt idx="57">
                          <c:v> NW: Dr K Kaunda </c:v>
                        </c:pt>
                        <c:pt idx="58">
                          <c:v> NW: NM Molema </c:v>
                        </c:pt>
                        <c:pt idx="59">
                          <c:v> NW: Dr RS Mompati </c:v>
                        </c:pt>
                        <c:pt idx="60">
                          <c:v> NW: WHOLE PROVINCE </c:v>
                        </c:pt>
                        <c:pt idx="62">
                          <c:v> WC: City of Cape Town </c:v>
                        </c:pt>
                        <c:pt idx="63">
                          <c:v> WC: Cape Winelands </c:v>
                        </c:pt>
                        <c:pt idx="64">
                          <c:v> WC: Eden </c:v>
                        </c:pt>
                        <c:pt idx="65">
                          <c:v> WC: West Coast </c:v>
                        </c:pt>
                        <c:pt idx="66">
                          <c:v> WC: Overberg </c:v>
                        </c:pt>
                        <c:pt idx="67">
                          <c:v> WC: Central Karoo </c:v>
                        </c:pt>
                        <c:pt idx="69">
                          <c:v> National </c:v>
                        </c:pt>
                        <c:pt idx="70">
                          <c:v> Above National </c:v>
                        </c:pt>
                        <c:pt idx="71">
                          <c:v> Not disaggregated </c:v>
                        </c:pt>
                      </c:lvl>
                      <c:lvl>
                        <c:pt idx="0">
                          <c:v> EC </c:v>
                        </c:pt>
                        <c:pt idx="10">
                          <c:v> FS </c:v>
                        </c:pt>
                        <c:pt idx="17">
                          <c:v> GP </c:v>
                        </c:pt>
                        <c:pt idx="24">
                          <c:v> KZN </c:v>
                        </c:pt>
                        <c:pt idx="37">
                          <c:v> LP </c:v>
                        </c:pt>
                        <c:pt idx="44">
                          <c:v> MP </c:v>
                        </c:pt>
                        <c:pt idx="49">
                          <c:v> NC </c:v>
                        </c:pt>
                        <c:pt idx="56">
                          <c:v> NW </c:v>
                        </c:pt>
                        <c:pt idx="62">
                          <c:v> WC </c:v>
                        </c:pt>
                        <c:pt idx="69">
                          <c:v> Other </c:v>
                        </c:pt>
                      </c:lvl>
                    </c:multiLvlStrCache>
                  </c:multiLvlStrRef>
                </c:cat>
                <c:val>
                  <c:numRef>
                    <c:extLst xmlns:c15="http://schemas.microsoft.com/office/drawing/2012/chart">
                      <c:ext xmlns:c15="http://schemas.microsoft.com/office/drawing/2012/chart" uri="{02D57815-91ED-43cb-92C2-25804820EDAC}">
                        <c15:formulaRef>
                          <c15:sqref>'HIV by Dist &amp; Funder PLHIV 2016'!$M$7:$M$78</c15:sqref>
                        </c15:formulaRef>
                      </c:ext>
                    </c:extLst>
                    <c:numCache>
                      <c:formatCode>_(* #,##0_);_(* \(#,##0\);_(* "-"??_);_(@_)</c:formatCode>
                      <c:ptCount val="72"/>
                      <c:pt idx="0">
                        <c:v>0</c:v>
                      </c:pt>
                      <c:pt idx="1">
                        <c:v>0</c:v>
                      </c:pt>
                      <c:pt idx="2">
                        <c:v>0</c:v>
                      </c:pt>
                      <c:pt idx="3">
                        <c:v>0</c:v>
                      </c:pt>
                      <c:pt idx="4">
                        <c:v>0</c:v>
                      </c:pt>
                      <c:pt idx="5">
                        <c:v>0</c:v>
                      </c:pt>
                      <c:pt idx="6">
                        <c:v>0</c:v>
                      </c:pt>
                      <c:pt idx="7">
                        <c:v>0</c:v>
                      </c:pt>
                      <c:pt idx="8">
                        <c:v>0</c:v>
                      </c:pt>
                      <c:pt idx="10">
                        <c:v>0</c:v>
                      </c:pt>
                      <c:pt idx="11">
                        <c:v>0</c:v>
                      </c:pt>
                      <c:pt idx="12">
                        <c:v>0</c:v>
                      </c:pt>
                      <c:pt idx="13">
                        <c:v>0</c:v>
                      </c:pt>
                      <c:pt idx="14">
                        <c:v>0</c:v>
                      </c:pt>
                      <c:pt idx="15">
                        <c:v>0</c:v>
                      </c:pt>
                      <c:pt idx="17">
                        <c:v>0</c:v>
                      </c:pt>
                      <c:pt idx="18">
                        <c:v>0</c:v>
                      </c:pt>
                      <c:pt idx="19">
                        <c:v>0</c:v>
                      </c:pt>
                      <c:pt idx="20">
                        <c:v>0</c:v>
                      </c:pt>
                      <c:pt idx="21">
                        <c:v>0</c:v>
                      </c:pt>
                      <c:pt idx="22">
                        <c:v>0</c:v>
                      </c:pt>
                      <c:pt idx="24">
                        <c:v>0</c:v>
                      </c:pt>
                      <c:pt idx="25">
                        <c:v>0</c:v>
                      </c:pt>
                      <c:pt idx="26">
                        <c:v>0</c:v>
                      </c:pt>
                      <c:pt idx="27">
                        <c:v>0</c:v>
                      </c:pt>
                      <c:pt idx="28">
                        <c:v>0</c:v>
                      </c:pt>
                      <c:pt idx="29">
                        <c:v>0</c:v>
                      </c:pt>
                      <c:pt idx="30">
                        <c:v>0</c:v>
                      </c:pt>
                      <c:pt idx="31">
                        <c:v>0</c:v>
                      </c:pt>
                      <c:pt idx="32">
                        <c:v>0</c:v>
                      </c:pt>
                      <c:pt idx="33">
                        <c:v>0</c:v>
                      </c:pt>
                      <c:pt idx="34">
                        <c:v>0</c:v>
                      </c:pt>
                      <c:pt idx="35">
                        <c:v>0</c:v>
                      </c:pt>
                      <c:pt idx="37">
                        <c:v>0</c:v>
                      </c:pt>
                      <c:pt idx="38">
                        <c:v>0</c:v>
                      </c:pt>
                      <c:pt idx="39">
                        <c:v>0</c:v>
                      </c:pt>
                      <c:pt idx="40">
                        <c:v>0</c:v>
                      </c:pt>
                      <c:pt idx="41">
                        <c:v>0</c:v>
                      </c:pt>
                      <c:pt idx="42">
                        <c:v>0</c:v>
                      </c:pt>
                      <c:pt idx="44">
                        <c:v>0</c:v>
                      </c:pt>
                      <c:pt idx="45">
                        <c:v>0</c:v>
                      </c:pt>
                      <c:pt idx="46">
                        <c:v>0</c:v>
                      </c:pt>
                      <c:pt idx="47">
                        <c:v>0</c:v>
                      </c:pt>
                      <c:pt idx="49">
                        <c:v>0</c:v>
                      </c:pt>
                      <c:pt idx="50">
                        <c:v>0</c:v>
                      </c:pt>
                      <c:pt idx="51">
                        <c:v>0</c:v>
                      </c:pt>
                      <c:pt idx="52">
                        <c:v>0</c:v>
                      </c:pt>
                      <c:pt idx="53">
                        <c:v>0</c:v>
                      </c:pt>
                      <c:pt idx="54">
                        <c:v>0</c:v>
                      </c:pt>
                      <c:pt idx="56">
                        <c:v>0</c:v>
                      </c:pt>
                      <c:pt idx="57">
                        <c:v>0</c:v>
                      </c:pt>
                      <c:pt idx="58">
                        <c:v>0</c:v>
                      </c:pt>
                      <c:pt idx="59">
                        <c:v>0</c:v>
                      </c:pt>
                      <c:pt idx="60">
                        <c:v>0</c:v>
                      </c:pt>
                      <c:pt idx="62">
                        <c:v>0</c:v>
                      </c:pt>
                      <c:pt idx="63">
                        <c:v>0</c:v>
                      </c:pt>
                      <c:pt idx="64">
                        <c:v>0</c:v>
                      </c:pt>
                      <c:pt idx="65">
                        <c:v>0</c:v>
                      </c:pt>
                      <c:pt idx="66">
                        <c:v>0</c:v>
                      </c:pt>
                      <c:pt idx="67">
                        <c:v>0</c:v>
                      </c:pt>
                      <c:pt idx="69">
                        <c:v>0</c:v>
                      </c:pt>
                      <c:pt idx="70">
                        <c:v>0</c:v>
                      </c:pt>
                      <c:pt idx="71">
                        <c:v>41411408.452082187</c:v>
                      </c:pt>
                    </c:numCache>
                  </c:numRef>
                </c:val>
                <c:extLst xmlns:c15="http://schemas.microsoft.com/office/drawing/2012/chart">
                  <c:ext xmlns:c16="http://schemas.microsoft.com/office/drawing/2014/chart" uri="{C3380CC4-5D6E-409C-BE32-E72D297353CC}">
                    <c16:uniqueId val="{0000000C-7F8A-40AA-8A16-284751FC8B23}"/>
                  </c:ext>
                </c:extLst>
              </c15:ser>
            </c15:filteredBarSeries>
          </c:ext>
        </c:extLst>
      </c:barChart>
      <c:lineChart>
        <c:grouping val="standard"/>
        <c:varyColors val="0"/>
        <c:ser>
          <c:idx val="12"/>
          <c:order val="12"/>
          <c:tx>
            <c:strRef>
              <c:f>'HIV by Dist &amp; Funder PLHIV 2016'!$P$6</c:f>
              <c:strCache>
                <c:ptCount val="1"/>
                <c:pt idx="0">
                  <c:v> PLHIV Population </c:v>
                </c:pt>
              </c:strCache>
            </c:strRef>
          </c:tx>
          <c:spPr>
            <a:ln w="28575" cap="rnd">
              <a:noFill/>
              <a:round/>
            </a:ln>
            <a:effectLst/>
          </c:spPr>
          <c:marker>
            <c:symbol val="triangle"/>
            <c:size val="10"/>
            <c:spPr>
              <a:solidFill>
                <a:schemeClr val="accent6"/>
              </a:solidFill>
              <a:ln w="9525">
                <a:noFill/>
              </a:ln>
              <a:effectLst/>
            </c:spPr>
          </c:marker>
          <c:cat>
            <c:strRef>
              <c:f>'HIV by Dist &amp; Funder PLHIV 2016'!$B$7:$B$78</c:f>
              <c:strCache>
                <c:ptCount val="72"/>
                <c:pt idx="0">
                  <c:v> EC: Buffalo City Metropolitan </c:v>
                </c:pt>
                <c:pt idx="1">
                  <c:v> EC: OR Tambo </c:v>
                </c:pt>
                <c:pt idx="2">
                  <c:v> EC: Nelson Mandela Bay </c:v>
                </c:pt>
                <c:pt idx="3">
                  <c:v> EC: Amathole </c:v>
                </c:pt>
                <c:pt idx="4">
                  <c:v> EC: Chris Hani </c:v>
                </c:pt>
                <c:pt idx="5">
                  <c:v> EC: Alfred Nzo </c:v>
                </c:pt>
                <c:pt idx="6">
                  <c:v> EC: Sarah Baartman </c:v>
                </c:pt>
                <c:pt idx="7">
                  <c:v> EC: Joe Gqabi </c:v>
                </c:pt>
                <c:pt idx="8">
                  <c:v> EC: WHOLE PROVINCE </c:v>
                </c:pt>
                <c:pt idx="10">
                  <c:v> FS: Thabo Mofutsanyana </c:v>
                </c:pt>
                <c:pt idx="11">
                  <c:v> FS: Lejweleputswa </c:v>
                </c:pt>
                <c:pt idx="12">
                  <c:v> FS: Mangaung </c:v>
                </c:pt>
                <c:pt idx="13">
                  <c:v> FS: Felize Dabi </c:v>
                </c:pt>
                <c:pt idx="14">
                  <c:v> FS: Xhariep </c:v>
                </c:pt>
                <c:pt idx="15">
                  <c:v> FS: WHOLE PROVINCE </c:v>
                </c:pt>
                <c:pt idx="17">
                  <c:v> GP: City of Johannesburg </c:v>
                </c:pt>
                <c:pt idx="18">
                  <c:v> GP: Ekhurleni </c:v>
                </c:pt>
                <c:pt idx="19">
                  <c:v> GP: City of Tshwane </c:v>
                </c:pt>
                <c:pt idx="20">
                  <c:v> GP: Sedibeng </c:v>
                </c:pt>
                <c:pt idx="21">
                  <c:v> GP: West Rand  </c:v>
                </c:pt>
                <c:pt idx="22">
                  <c:v> GT: WHOLE PROVINCE </c:v>
                </c:pt>
                <c:pt idx="24">
                  <c:v> KZN: eThekwini </c:v>
                </c:pt>
                <c:pt idx="25">
                  <c:v> KZN: uMgungundlovu </c:v>
                </c:pt>
                <c:pt idx="26">
                  <c:v> KZN: uThungulu </c:v>
                </c:pt>
                <c:pt idx="27">
                  <c:v> KZN: Ugu </c:v>
                </c:pt>
                <c:pt idx="28">
                  <c:v> KZN: Zululand </c:v>
                </c:pt>
                <c:pt idx="29">
                  <c:v> KZN: uMkhanyakude </c:v>
                </c:pt>
                <c:pt idx="30">
                  <c:v> KZN: uThukela </c:v>
                </c:pt>
                <c:pt idx="31">
                  <c:v> KZN: uMzinyathi </c:v>
                </c:pt>
                <c:pt idx="32">
                  <c:v> KZN: Ilembe </c:v>
                </c:pt>
                <c:pt idx="33">
                  <c:v> KZN: Harry Gwala  </c:v>
                </c:pt>
                <c:pt idx="34">
                  <c:v> KZN: Amajuba </c:v>
                </c:pt>
                <c:pt idx="35">
                  <c:v> KZN: WHOLE PROVINCE </c:v>
                </c:pt>
                <c:pt idx="37">
                  <c:v> LP: Capricorn </c:v>
                </c:pt>
                <c:pt idx="38">
                  <c:v> LP: Mopani </c:v>
                </c:pt>
                <c:pt idx="39">
                  <c:v> LP: Sekhukhune </c:v>
                </c:pt>
                <c:pt idx="40">
                  <c:v> LP: Vhembe </c:v>
                </c:pt>
                <c:pt idx="41">
                  <c:v> LP: Waterberg </c:v>
                </c:pt>
                <c:pt idx="42">
                  <c:v> LP: WHOLE PROVINCE </c:v>
                </c:pt>
                <c:pt idx="44">
                  <c:v> MP: Gert Sibande </c:v>
                </c:pt>
                <c:pt idx="45">
                  <c:v> MP: Ehlanzeni </c:v>
                </c:pt>
                <c:pt idx="46">
                  <c:v> MP: Nkangala </c:v>
                </c:pt>
                <c:pt idx="47">
                  <c:v> MP: WHOLE PROVINCE </c:v>
                </c:pt>
                <c:pt idx="49">
                  <c:v> NC: Francis Baard </c:v>
                </c:pt>
                <c:pt idx="50">
                  <c:v> NC: JT Gaetsewe </c:v>
                </c:pt>
                <c:pt idx="51">
                  <c:v> NC: Pixley ka Seme </c:v>
                </c:pt>
                <c:pt idx="52">
                  <c:v> NC: ZF Mgcawu </c:v>
                </c:pt>
                <c:pt idx="53">
                  <c:v> NC: Namakawa </c:v>
                </c:pt>
                <c:pt idx="54">
                  <c:v> NC: WHOLE PROVINCE </c:v>
                </c:pt>
                <c:pt idx="56">
                  <c:v> NW: Bojanala Platinum </c:v>
                </c:pt>
                <c:pt idx="57">
                  <c:v> NW: Dr K Kaunda </c:v>
                </c:pt>
                <c:pt idx="58">
                  <c:v> NW: NM Molema </c:v>
                </c:pt>
                <c:pt idx="59">
                  <c:v> NW: Dr RS Mompati </c:v>
                </c:pt>
                <c:pt idx="60">
                  <c:v> NW: WHOLE PROVINCE </c:v>
                </c:pt>
                <c:pt idx="62">
                  <c:v> WC: City of Cape Town </c:v>
                </c:pt>
                <c:pt idx="63">
                  <c:v> WC: Cape Winelands </c:v>
                </c:pt>
                <c:pt idx="64">
                  <c:v> WC: Eden </c:v>
                </c:pt>
                <c:pt idx="65">
                  <c:v> WC: West Coast </c:v>
                </c:pt>
                <c:pt idx="66">
                  <c:v> WC: Overberg </c:v>
                </c:pt>
                <c:pt idx="67">
                  <c:v> WC: Central Karoo </c:v>
                </c:pt>
                <c:pt idx="69">
                  <c:v> National </c:v>
                </c:pt>
                <c:pt idx="70">
                  <c:v> Above National </c:v>
                </c:pt>
                <c:pt idx="71">
                  <c:v> Not disaggregated </c:v>
                </c:pt>
              </c:strCache>
            </c:strRef>
          </c:cat>
          <c:val>
            <c:numRef>
              <c:f>'HIV by Dist &amp; Funder PLHIV 2016'!$P$7:$P$78</c:f>
              <c:numCache>
                <c:formatCode>_(* #,##0_);_(* \(#,##0\);_(* "-"??_);_(@_)</c:formatCode>
                <c:ptCount val="72"/>
                <c:pt idx="0">
                  <c:v>103173</c:v>
                </c:pt>
                <c:pt idx="1">
                  <c:v>178204</c:v>
                </c:pt>
                <c:pt idx="2">
                  <c:v>106070</c:v>
                </c:pt>
                <c:pt idx="3">
                  <c:v>96786</c:v>
                </c:pt>
                <c:pt idx="4">
                  <c:v>100575</c:v>
                </c:pt>
                <c:pt idx="5">
                  <c:v>103224</c:v>
                </c:pt>
                <c:pt idx="6">
                  <c:v>40030</c:v>
                </c:pt>
                <c:pt idx="7">
                  <c:v>42641</c:v>
                </c:pt>
                <c:pt idx="10">
                  <c:v>114722</c:v>
                </c:pt>
                <c:pt idx="11">
                  <c:v>102689</c:v>
                </c:pt>
                <c:pt idx="12">
                  <c:v>80226</c:v>
                </c:pt>
                <c:pt idx="13">
                  <c:v>53436</c:v>
                </c:pt>
                <c:pt idx="14">
                  <c:v>14063</c:v>
                </c:pt>
                <c:pt idx="17">
                  <c:v>638683</c:v>
                </c:pt>
                <c:pt idx="18">
                  <c:v>507096</c:v>
                </c:pt>
                <c:pt idx="19">
                  <c:v>380703</c:v>
                </c:pt>
                <c:pt idx="20">
                  <c:v>168672</c:v>
                </c:pt>
                <c:pt idx="21">
                  <c:v>110662</c:v>
                </c:pt>
                <c:pt idx="24">
                  <c:v>621411</c:v>
                </c:pt>
                <c:pt idx="25">
                  <c:v>226236</c:v>
                </c:pt>
                <c:pt idx="26">
                  <c:v>172960</c:v>
                </c:pt>
                <c:pt idx="27">
                  <c:v>139233</c:v>
                </c:pt>
                <c:pt idx="28">
                  <c:v>171640</c:v>
                </c:pt>
                <c:pt idx="29">
                  <c:v>115688</c:v>
                </c:pt>
                <c:pt idx="30">
                  <c:v>118150</c:v>
                </c:pt>
                <c:pt idx="31">
                  <c:v>93166</c:v>
                </c:pt>
                <c:pt idx="32">
                  <c:v>105906</c:v>
                </c:pt>
                <c:pt idx="33">
                  <c:v>87579</c:v>
                </c:pt>
                <c:pt idx="34">
                  <c:v>86354</c:v>
                </c:pt>
                <c:pt idx="37">
                  <c:v>107728</c:v>
                </c:pt>
                <c:pt idx="38">
                  <c:v>114449</c:v>
                </c:pt>
                <c:pt idx="39">
                  <c:v>81708</c:v>
                </c:pt>
                <c:pt idx="40">
                  <c:v>74704</c:v>
                </c:pt>
                <c:pt idx="41">
                  <c:v>66508</c:v>
                </c:pt>
                <c:pt idx="44">
                  <c:v>196950</c:v>
                </c:pt>
                <c:pt idx="45">
                  <c:v>307654</c:v>
                </c:pt>
                <c:pt idx="46">
                  <c:v>160437</c:v>
                </c:pt>
                <c:pt idx="49">
                  <c:v>33351</c:v>
                </c:pt>
                <c:pt idx="50">
                  <c:v>20328</c:v>
                </c:pt>
                <c:pt idx="51">
                  <c:v>10191</c:v>
                </c:pt>
                <c:pt idx="52">
                  <c:v>13165</c:v>
                </c:pt>
                <c:pt idx="53">
                  <c:v>2622</c:v>
                </c:pt>
                <c:pt idx="56">
                  <c:v>219823</c:v>
                </c:pt>
                <c:pt idx="57">
                  <c:v>95770</c:v>
                </c:pt>
                <c:pt idx="58">
                  <c:v>105640</c:v>
                </c:pt>
                <c:pt idx="59">
                  <c:v>53515</c:v>
                </c:pt>
                <c:pt idx="62">
                  <c:v>300424</c:v>
                </c:pt>
                <c:pt idx="63">
                  <c:v>48348</c:v>
                </c:pt>
                <c:pt idx="64">
                  <c:v>38886</c:v>
                </c:pt>
                <c:pt idx="65">
                  <c:v>19683</c:v>
                </c:pt>
                <c:pt idx="66">
                  <c:v>12569</c:v>
                </c:pt>
                <c:pt idx="67">
                  <c:v>1842</c:v>
                </c:pt>
              </c:numCache>
            </c:numRef>
          </c:val>
          <c:smooth val="0"/>
          <c:extLst>
            <c:ext xmlns:c16="http://schemas.microsoft.com/office/drawing/2014/chart" uri="{C3380CC4-5D6E-409C-BE32-E72D297353CC}">
              <c16:uniqueId val="{00000003-7F8A-40AA-8A16-284751FC8B23}"/>
            </c:ext>
          </c:extLst>
        </c:ser>
        <c:dLbls>
          <c:showLegendKey val="0"/>
          <c:showVal val="0"/>
          <c:showCatName val="0"/>
          <c:showSerName val="0"/>
          <c:showPercent val="0"/>
          <c:showBubbleSize val="0"/>
        </c:dLbls>
        <c:marker val="1"/>
        <c:smooth val="0"/>
        <c:axId val="732331999"/>
        <c:axId val="784795711"/>
      </c:lineChart>
      <c:catAx>
        <c:axId val="12915033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800" b="0" i="0" u="none" strike="noStrike" kern="1200" baseline="0">
                <a:solidFill>
                  <a:sysClr val="windowText" lastClr="000000"/>
                </a:solidFill>
                <a:latin typeface="+mn-lt"/>
                <a:ea typeface="+mn-ea"/>
                <a:cs typeface="+mn-cs"/>
              </a:defRPr>
            </a:pPr>
            <a:endParaRPr lang="en-US"/>
          </a:p>
        </c:txPr>
        <c:crossAx val="1291506856"/>
        <c:crosses val="autoZero"/>
        <c:auto val="1"/>
        <c:lblAlgn val="ctr"/>
        <c:lblOffset val="100"/>
        <c:noMultiLvlLbl val="0"/>
      </c:catAx>
      <c:valAx>
        <c:axId val="1291506856"/>
        <c:scaling>
          <c:orientation val="minMax"/>
        </c:scaling>
        <c:delete val="0"/>
        <c:axPos val="l"/>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ysClr val="windowText" lastClr="000000"/>
                </a:solidFill>
                <a:latin typeface="+mn-lt"/>
                <a:ea typeface="+mn-ea"/>
                <a:cs typeface="+mn-cs"/>
              </a:defRPr>
            </a:pPr>
            <a:endParaRPr lang="en-US"/>
          </a:p>
        </c:txPr>
        <c:crossAx val="1291503352"/>
        <c:crosses val="autoZero"/>
        <c:crossBetween val="between"/>
        <c:dispUnits>
          <c:builtInUnit val="millions"/>
          <c:dispUnitsLbl>
            <c:layout>
              <c:manualLayout>
                <c:xMode val="edge"/>
                <c:yMode val="edge"/>
                <c:x val="2.3331468783668501E-3"/>
                <c:y val="1.9374364215044099E-2"/>
              </c:manualLayout>
            </c:layout>
            <c:tx>
              <c:rich>
                <a:bodyPr rot="-5400000" spcFirstLastPara="1" vertOverflow="ellipsis" vert="horz" wrap="square" anchor="ctr" anchorCtr="1"/>
                <a:lstStyle/>
                <a:p>
                  <a:pPr>
                    <a:defRPr sz="1100" b="0" i="0" u="none" strike="noStrike" kern="1200" baseline="0">
                      <a:solidFill>
                        <a:sysClr val="windowText" lastClr="000000"/>
                      </a:solidFill>
                      <a:latin typeface="+mn-lt"/>
                      <a:ea typeface="+mn-ea"/>
                      <a:cs typeface="+mn-cs"/>
                    </a:defRPr>
                  </a:pPr>
                  <a:r>
                    <a:rPr lang="en-US" sz="1100"/>
                    <a:t>ZAR</a:t>
                  </a:r>
                  <a:r>
                    <a:rPr lang="en-US" sz="1100" baseline="0"/>
                    <a:t> </a:t>
                  </a:r>
                  <a:r>
                    <a:rPr lang="en-US" sz="1100"/>
                    <a:t>Millions</a:t>
                  </a:r>
                </a:p>
              </c:rich>
            </c:tx>
            <c:spPr>
              <a:noFill/>
              <a:ln>
                <a:noFill/>
              </a:ln>
              <a:effectLst/>
            </c:spPr>
            <c:txPr>
              <a:bodyPr rot="-5400000" spcFirstLastPara="1" vertOverflow="ellipsis" vert="horz" wrap="square" anchor="ctr" anchorCtr="1"/>
              <a:lstStyle/>
              <a:p>
                <a:pPr>
                  <a:defRPr sz="1100" b="0" i="0" u="none" strike="noStrike" kern="1200" baseline="0">
                    <a:solidFill>
                      <a:sysClr val="windowText" lastClr="000000"/>
                    </a:solidFill>
                    <a:latin typeface="+mn-lt"/>
                    <a:ea typeface="+mn-ea"/>
                    <a:cs typeface="+mn-cs"/>
                  </a:defRPr>
                </a:pPr>
                <a:endParaRPr lang="en-US"/>
              </a:p>
            </c:txPr>
          </c:dispUnitsLbl>
        </c:dispUnits>
      </c:valAx>
      <c:valAx>
        <c:axId val="784795711"/>
        <c:scaling>
          <c:orientation val="minMax"/>
        </c:scaling>
        <c:delete val="0"/>
        <c:axPos val="r"/>
        <c:title>
          <c:tx>
            <c:rich>
              <a:bodyPr rot="-540000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r>
                  <a:rPr lang="en-US" dirty="0"/>
                  <a:t>PLHIV</a:t>
                </a:r>
                <a:r>
                  <a:rPr lang="en-US" baseline="0" dirty="0"/>
                  <a:t> Population </a:t>
                </a:r>
                <a:endParaRPr lang="en-US" dirty="0"/>
              </a:p>
            </c:rich>
          </c:tx>
          <c:layout>
            <c:manualLayout>
              <c:xMode val="edge"/>
              <c:yMode val="edge"/>
              <c:x val="0.97777777777777775"/>
              <c:y val="1.4330300575864111E-2"/>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endParaRPr lang="en-US"/>
            </a:p>
          </c:txPr>
        </c:title>
        <c:numFmt formatCode="_(* #,##0_);_(* \(#,##0\);_(* &quot;-&quot;??_);_(@_)"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732331999"/>
        <c:crosses val="max"/>
        <c:crossBetween val="between"/>
      </c:valAx>
      <c:catAx>
        <c:axId val="732331999"/>
        <c:scaling>
          <c:orientation val="minMax"/>
        </c:scaling>
        <c:delete val="1"/>
        <c:axPos val="b"/>
        <c:numFmt formatCode="General" sourceLinked="1"/>
        <c:majorTickMark val="out"/>
        <c:minorTickMark val="none"/>
        <c:tickLblPos val="nextTo"/>
        <c:crossAx val="784795711"/>
        <c:crosses val="autoZero"/>
        <c:auto val="1"/>
        <c:lblAlgn val="ctr"/>
        <c:lblOffset val="100"/>
        <c:noMultiLvlLbl val="0"/>
      </c:catAx>
      <c:spPr>
        <a:noFill/>
        <a:ln>
          <a:noFill/>
        </a:ln>
        <a:effectLst/>
      </c:spPr>
    </c:plotArea>
    <c:legend>
      <c:legendPos val="r"/>
      <c:layout>
        <c:manualLayout>
          <c:xMode val="edge"/>
          <c:yMode val="edge"/>
          <c:x val="0.53645955377281995"/>
          <c:y val="3.3429319103466179E-2"/>
          <c:w val="0.34461828422881841"/>
          <c:h val="3.8694158779903169E-2"/>
        </c:manualLayout>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solidFill>
            <a:sysClr val="windowText" lastClr="000000"/>
          </a:solidFill>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031783001795547E-2"/>
          <c:y val="1.7243699655925225E-2"/>
          <c:w val="0.93296821699820442"/>
          <c:h val="0.72834091896275688"/>
        </c:manualLayout>
      </c:layout>
      <c:barChart>
        <c:barDir val="col"/>
        <c:grouping val="stacked"/>
        <c:varyColors val="0"/>
        <c:ser>
          <c:idx val="0"/>
          <c:order val="0"/>
          <c:tx>
            <c:strRef>
              <c:f>'HIV DOH PEPFAR CHANGE'!$J$6</c:f>
              <c:strCache>
                <c:ptCount val="1"/>
                <c:pt idx="0">
                  <c:v> DOH Change in Spending </c:v>
                </c:pt>
              </c:strCache>
            </c:strRef>
          </c:tx>
          <c:spPr>
            <a:solidFill>
              <a:schemeClr val="accent1"/>
            </a:solidFill>
            <a:ln>
              <a:noFill/>
            </a:ln>
            <a:effectLst/>
          </c:spPr>
          <c:invertIfNegative val="0"/>
          <c:cat>
            <c:multiLvlStrRef>
              <c:f>'HIV DOH PEPFAR CHANGE'!$M$7:$N$42</c:f>
              <c:multiLvlStrCache>
                <c:ptCount val="34"/>
                <c:lvl>
                  <c:pt idx="0">
                    <c:v> EC: Alfred Nzo </c:v>
                  </c:pt>
                  <c:pt idx="1">
                    <c:v> EC: Amathole </c:v>
                  </c:pt>
                  <c:pt idx="2">
                    <c:v> EC: Buffalo City Metropolitan </c:v>
                  </c:pt>
                  <c:pt idx="3">
                    <c:v> EC: Chris Hani </c:v>
                  </c:pt>
                  <c:pt idx="4">
                    <c:v> EC: OR Tambo </c:v>
                  </c:pt>
                  <c:pt idx="6">
                    <c:v> FS: Lejweleputswa </c:v>
                  </c:pt>
                  <c:pt idx="7">
                    <c:v> FS: Thabo Mofutsanyana </c:v>
                  </c:pt>
                  <c:pt idx="9">
                    <c:v> GP: City of Johannesburg </c:v>
                  </c:pt>
                  <c:pt idx="10">
                    <c:v> GP: City of Tshwane </c:v>
                  </c:pt>
                  <c:pt idx="11">
                    <c:v> GP: Ekhurleni </c:v>
                  </c:pt>
                  <c:pt idx="12">
                    <c:v> GP: Sedibeng </c:v>
                  </c:pt>
                  <c:pt idx="14">
                    <c:v> KZN: eThekwini </c:v>
                  </c:pt>
                  <c:pt idx="15">
                    <c:v> KZN: Harry Gwala  </c:v>
                  </c:pt>
                  <c:pt idx="16">
                    <c:v> KZN: Ugu </c:v>
                  </c:pt>
                  <c:pt idx="17">
                    <c:v> KZN: uMgungundlovu </c:v>
                  </c:pt>
                  <c:pt idx="18">
                    <c:v> KZN: uThukela </c:v>
                  </c:pt>
                  <c:pt idx="19">
                    <c:v> KZN: uThungulu </c:v>
                  </c:pt>
                  <c:pt idx="20">
                    <c:v> KZN: Zululand </c:v>
                  </c:pt>
                  <c:pt idx="22">
                    <c:v> LP: Capricorn </c:v>
                  </c:pt>
                  <c:pt idx="23">
                    <c:v> LP: Mopani </c:v>
                  </c:pt>
                  <c:pt idx="25">
                    <c:v> MP: Ehlanzeni </c:v>
                  </c:pt>
                  <c:pt idx="26">
                    <c:v> MP: Gert Sibande </c:v>
                  </c:pt>
                  <c:pt idx="27">
                    <c:v> MP: Nkangala </c:v>
                  </c:pt>
                  <c:pt idx="29">
                    <c:v> NW: Bojanala Platinum </c:v>
                  </c:pt>
                  <c:pt idx="30">
                    <c:v> NW: Dr K Kaunda </c:v>
                  </c:pt>
                  <c:pt idx="31">
                    <c:v> NW: NM Molema </c:v>
                  </c:pt>
                  <c:pt idx="33">
                    <c:v> WC: City of Cape Town </c:v>
                  </c:pt>
                </c:lvl>
                <c:lvl>
                  <c:pt idx="0">
                    <c:v> EC </c:v>
                  </c:pt>
                  <c:pt idx="6">
                    <c:v> FS </c:v>
                  </c:pt>
                  <c:pt idx="9">
                    <c:v> GP </c:v>
                  </c:pt>
                  <c:pt idx="14">
                    <c:v> KZN </c:v>
                  </c:pt>
                  <c:pt idx="22">
                    <c:v> LP </c:v>
                  </c:pt>
                  <c:pt idx="25">
                    <c:v> MP </c:v>
                  </c:pt>
                  <c:pt idx="29">
                    <c:v> NW </c:v>
                  </c:pt>
                  <c:pt idx="33">
                    <c:v> WC </c:v>
                  </c:pt>
                </c:lvl>
              </c:multiLvlStrCache>
            </c:multiLvlStrRef>
          </c:cat>
          <c:val>
            <c:numRef>
              <c:f>'HIV DOH PEPFAR CHANGE'!$O$7:$O$41</c:f>
              <c:numCache>
                <c:formatCode>_(* #,##0_);_(* \(#,##0\);_(* "-"??_);_(@_)</c:formatCode>
                <c:ptCount val="34"/>
                <c:pt idx="0">
                  <c:v>-1517757.5400001034</c:v>
                </c:pt>
                <c:pt idx="1">
                  <c:v>5483035.3500000685</c:v>
                </c:pt>
                <c:pt idx="2">
                  <c:v>40453281.730000272</c:v>
                </c:pt>
                <c:pt idx="3">
                  <c:v>20864946.840000018</c:v>
                </c:pt>
                <c:pt idx="4">
                  <c:v>22508292.240000501</c:v>
                </c:pt>
                <c:pt idx="6">
                  <c:v>20299450.550000012</c:v>
                </c:pt>
                <c:pt idx="7">
                  <c:v>14603882.370000042</c:v>
                </c:pt>
                <c:pt idx="9">
                  <c:v>201627988.2499969</c:v>
                </c:pt>
                <c:pt idx="10">
                  <c:v>83843025.840000749</c:v>
                </c:pt>
                <c:pt idx="11">
                  <c:v>69241250.169999599</c:v>
                </c:pt>
                <c:pt idx="12">
                  <c:v>58170922.119999886</c:v>
                </c:pt>
                <c:pt idx="14">
                  <c:v>122674766.11999655</c:v>
                </c:pt>
                <c:pt idx="15">
                  <c:v>8433474.7500007153</c:v>
                </c:pt>
                <c:pt idx="16">
                  <c:v>11901990.420001507</c:v>
                </c:pt>
                <c:pt idx="17">
                  <c:v>37220974.900001168</c:v>
                </c:pt>
                <c:pt idx="18">
                  <c:v>48243875.330000252</c:v>
                </c:pt>
                <c:pt idx="19">
                  <c:v>96932276.290001214</c:v>
                </c:pt>
                <c:pt idx="20">
                  <c:v>24493288.580002099</c:v>
                </c:pt>
                <c:pt idx="22">
                  <c:v>11212972.890001833</c:v>
                </c:pt>
                <c:pt idx="23">
                  <c:v>-4711886.9699997157</c:v>
                </c:pt>
                <c:pt idx="25">
                  <c:v>2730043.1799999997</c:v>
                </c:pt>
                <c:pt idx="26">
                  <c:v>6771865.97000001</c:v>
                </c:pt>
                <c:pt idx="27">
                  <c:v>1347358.4400000125</c:v>
                </c:pt>
                <c:pt idx="29">
                  <c:v>11514301.520000003</c:v>
                </c:pt>
                <c:pt idx="30">
                  <c:v>4630735.3800000101</c:v>
                </c:pt>
                <c:pt idx="31">
                  <c:v>-4229429.5600000024</c:v>
                </c:pt>
                <c:pt idx="33">
                  <c:v>89194413.669998169</c:v>
                </c:pt>
              </c:numCache>
            </c:numRef>
          </c:val>
          <c:extLst>
            <c:ext xmlns:c16="http://schemas.microsoft.com/office/drawing/2014/chart" uri="{C3380CC4-5D6E-409C-BE32-E72D297353CC}">
              <c16:uniqueId val="{00000000-794A-4004-BFF7-B7A9B294F450}"/>
            </c:ext>
          </c:extLst>
        </c:ser>
        <c:ser>
          <c:idx val="1"/>
          <c:order val="1"/>
          <c:tx>
            <c:strRef>
              <c:f>'HIV DOH PEPFAR CHANGE'!$K$6</c:f>
              <c:strCache>
                <c:ptCount val="1"/>
                <c:pt idx="0">
                  <c:v> PEPFAR Change in Spending </c:v>
                </c:pt>
              </c:strCache>
            </c:strRef>
          </c:tx>
          <c:spPr>
            <a:solidFill>
              <a:schemeClr val="accent2"/>
            </a:solidFill>
            <a:ln>
              <a:noFill/>
            </a:ln>
            <a:effectLst/>
          </c:spPr>
          <c:invertIfNegative val="0"/>
          <c:cat>
            <c:multiLvlStrRef>
              <c:f>'HIV DOH PEPFAR CHANGE'!$M$7:$N$42</c:f>
              <c:multiLvlStrCache>
                <c:ptCount val="34"/>
                <c:lvl>
                  <c:pt idx="0">
                    <c:v> EC: Alfred Nzo </c:v>
                  </c:pt>
                  <c:pt idx="1">
                    <c:v> EC: Amathole </c:v>
                  </c:pt>
                  <c:pt idx="2">
                    <c:v> EC: Buffalo City Metropolitan </c:v>
                  </c:pt>
                  <c:pt idx="3">
                    <c:v> EC: Chris Hani </c:v>
                  </c:pt>
                  <c:pt idx="4">
                    <c:v> EC: OR Tambo </c:v>
                  </c:pt>
                  <c:pt idx="6">
                    <c:v> FS: Lejweleputswa </c:v>
                  </c:pt>
                  <c:pt idx="7">
                    <c:v> FS: Thabo Mofutsanyana </c:v>
                  </c:pt>
                  <c:pt idx="9">
                    <c:v> GP: City of Johannesburg </c:v>
                  </c:pt>
                  <c:pt idx="10">
                    <c:v> GP: City of Tshwane </c:v>
                  </c:pt>
                  <c:pt idx="11">
                    <c:v> GP: Ekhurleni </c:v>
                  </c:pt>
                  <c:pt idx="12">
                    <c:v> GP: Sedibeng </c:v>
                  </c:pt>
                  <c:pt idx="14">
                    <c:v> KZN: eThekwini </c:v>
                  </c:pt>
                  <c:pt idx="15">
                    <c:v> KZN: Harry Gwala  </c:v>
                  </c:pt>
                  <c:pt idx="16">
                    <c:v> KZN: Ugu </c:v>
                  </c:pt>
                  <c:pt idx="17">
                    <c:v> KZN: uMgungundlovu </c:v>
                  </c:pt>
                  <c:pt idx="18">
                    <c:v> KZN: uThukela </c:v>
                  </c:pt>
                  <c:pt idx="19">
                    <c:v> KZN: uThungulu </c:v>
                  </c:pt>
                  <c:pt idx="20">
                    <c:v> KZN: Zululand </c:v>
                  </c:pt>
                  <c:pt idx="22">
                    <c:v> LP: Capricorn </c:v>
                  </c:pt>
                  <c:pt idx="23">
                    <c:v> LP: Mopani </c:v>
                  </c:pt>
                  <c:pt idx="25">
                    <c:v> MP: Ehlanzeni </c:v>
                  </c:pt>
                  <c:pt idx="26">
                    <c:v> MP: Gert Sibande </c:v>
                  </c:pt>
                  <c:pt idx="27">
                    <c:v> MP: Nkangala </c:v>
                  </c:pt>
                  <c:pt idx="29">
                    <c:v> NW: Bojanala Platinum </c:v>
                  </c:pt>
                  <c:pt idx="30">
                    <c:v> NW: Dr K Kaunda </c:v>
                  </c:pt>
                  <c:pt idx="31">
                    <c:v> NW: NM Molema </c:v>
                  </c:pt>
                  <c:pt idx="33">
                    <c:v> WC: City of Cape Town </c:v>
                  </c:pt>
                </c:lvl>
                <c:lvl>
                  <c:pt idx="0">
                    <c:v> EC </c:v>
                  </c:pt>
                  <c:pt idx="6">
                    <c:v> FS </c:v>
                  </c:pt>
                  <c:pt idx="9">
                    <c:v> GP </c:v>
                  </c:pt>
                  <c:pt idx="14">
                    <c:v> KZN </c:v>
                  </c:pt>
                  <c:pt idx="22">
                    <c:v> LP </c:v>
                  </c:pt>
                  <c:pt idx="25">
                    <c:v> MP </c:v>
                  </c:pt>
                  <c:pt idx="29">
                    <c:v> NW </c:v>
                  </c:pt>
                  <c:pt idx="33">
                    <c:v> WC </c:v>
                  </c:pt>
                </c:lvl>
              </c:multiLvlStrCache>
            </c:multiLvlStrRef>
          </c:cat>
          <c:val>
            <c:numRef>
              <c:f>'HIV DOH PEPFAR CHANGE'!$P$7:$P$41</c:f>
              <c:numCache>
                <c:formatCode>_(* #,##0_);_(* \(#,##0\);_(* "-"??_);_(@_)</c:formatCode>
                <c:ptCount val="34"/>
                <c:pt idx="0">
                  <c:v>42147940.135188162</c:v>
                </c:pt>
                <c:pt idx="1">
                  <c:v>679122.40882787108</c:v>
                </c:pt>
                <c:pt idx="2">
                  <c:v>16553295.190792978</c:v>
                </c:pt>
                <c:pt idx="3">
                  <c:v>23703510.957906678</c:v>
                </c:pt>
                <c:pt idx="4">
                  <c:v>1369746.3915529996</c:v>
                </c:pt>
                <c:pt idx="6">
                  <c:v>24955989.948381968</c:v>
                </c:pt>
                <c:pt idx="7">
                  <c:v>35492819.60080722</c:v>
                </c:pt>
                <c:pt idx="9">
                  <c:v>74907609.35396409</c:v>
                </c:pt>
                <c:pt idx="10">
                  <c:v>24721429.744982779</c:v>
                </c:pt>
                <c:pt idx="11">
                  <c:v>47302910.306116492</c:v>
                </c:pt>
                <c:pt idx="12">
                  <c:v>36230791.055631474</c:v>
                </c:pt>
                <c:pt idx="14">
                  <c:v>243274964.16895044</c:v>
                </c:pt>
                <c:pt idx="15">
                  <c:v>-8832024.3125460446</c:v>
                </c:pt>
                <c:pt idx="16">
                  <c:v>38224471.247776046</c:v>
                </c:pt>
                <c:pt idx="17">
                  <c:v>86050369.193551332</c:v>
                </c:pt>
                <c:pt idx="18">
                  <c:v>9351768.9790814668</c:v>
                </c:pt>
                <c:pt idx="19">
                  <c:v>31314234.541928932</c:v>
                </c:pt>
                <c:pt idx="20">
                  <c:v>33239149.342624903</c:v>
                </c:pt>
                <c:pt idx="22">
                  <c:v>43797742.302016631</c:v>
                </c:pt>
                <c:pt idx="23">
                  <c:v>58583106.799678281</c:v>
                </c:pt>
                <c:pt idx="25">
                  <c:v>-46754307.459928542</c:v>
                </c:pt>
                <c:pt idx="26">
                  <c:v>66243682.396456644</c:v>
                </c:pt>
                <c:pt idx="27">
                  <c:v>59301292.862367444</c:v>
                </c:pt>
                <c:pt idx="29">
                  <c:v>66703364.971418202</c:v>
                </c:pt>
                <c:pt idx="30">
                  <c:v>38426243.095697656</c:v>
                </c:pt>
                <c:pt idx="31">
                  <c:v>25310159.435379729</c:v>
                </c:pt>
                <c:pt idx="33">
                  <c:v>63984731.560974762</c:v>
                </c:pt>
              </c:numCache>
            </c:numRef>
          </c:val>
          <c:extLst>
            <c:ext xmlns:c16="http://schemas.microsoft.com/office/drawing/2014/chart" uri="{C3380CC4-5D6E-409C-BE32-E72D297353CC}">
              <c16:uniqueId val="{00000001-794A-4004-BFF7-B7A9B294F450}"/>
            </c:ext>
          </c:extLst>
        </c:ser>
        <c:dLbls>
          <c:showLegendKey val="0"/>
          <c:showVal val="0"/>
          <c:showCatName val="0"/>
          <c:showSerName val="0"/>
          <c:showPercent val="0"/>
          <c:showBubbleSize val="0"/>
        </c:dLbls>
        <c:gapWidth val="150"/>
        <c:overlap val="100"/>
        <c:axId val="1070585136"/>
        <c:axId val="990660720"/>
      </c:barChart>
      <c:catAx>
        <c:axId val="1070585136"/>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990660720"/>
        <c:crosses val="autoZero"/>
        <c:auto val="1"/>
        <c:lblAlgn val="ctr"/>
        <c:lblOffset val="100"/>
        <c:noMultiLvlLbl val="0"/>
      </c:catAx>
      <c:valAx>
        <c:axId val="990660720"/>
        <c:scaling>
          <c:orientation val="minMax"/>
        </c:scaling>
        <c:delete val="0"/>
        <c:axPos val="l"/>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1070585136"/>
        <c:crosses val="autoZero"/>
        <c:crossBetween val="between"/>
        <c:dispUnits>
          <c:builtInUnit val="millions"/>
          <c:dispUnitsLbl>
            <c:layout/>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dirty="0"/>
                    <a:t>R Millions</a:t>
                  </a:r>
                </a:p>
              </c:rich>
            </c:tx>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legend>
      <c:legendPos val="t"/>
      <c:layout>
        <c:manualLayout>
          <c:xMode val="edge"/>
          <c:yMode val="edge"/>
          <c:x val="0.55687850521826388"/>
          <c:y val="5.1565357592317361E-2"/>
          <c:w val="0.38334383050585918"/>
          <c:h val="3.4997900001036281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000"/>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4970171943583496E-2"/>
          <c:y val="1.7243699655925225E-2"/>
          <c:w val="0.93502982805641643"/>
          <c:h val="0.72834091896275688"/>
        </c:manualLayout>
      </c:layout>
      <c:barChart>
        <c:barDir val="col"/>
        <c:grouping val="stacked"/>
        <c:varyColors val="0"/>
        <c:ser>
          <c:idx val="0"/>
          <c:order val="0"/>
          <c:spPr>
            <a:solidFill>
              <a:schemeClr val="bg1">
                <a:lumMod val="65000"/>
              </a:schemeClr>
            </a:solidFill>
            <a:ln>
              <a:noFill/>
            </a:ln>
            <a:effectLst/>
          </c:spPr>
          <c:invertIfNegative val="0"/>
          <c:cat>
            <c:multiLvlStrRef>
              <c:f>'HIV DOH PEPFAR CHANGE'!$H$8:$I$39</c:f>
              <c:multiLvlStrCache>
                <c:ptCount val="32"/>
                <c:lvl>
                  <c:pt idx="0">
                    <c:v> EC: Joe Gqabi </c:v>
                  </c:pt>
                  <c:pt idx="1">
                    <c:v> EC: Nelson Mandela Bay </c:v>
                  </c:pt>
                  <c:pt idx="2">
                    <c:v> EC: Sarah Baartman </c:v>
                  </c:pt>
                  <c:pt idx="4">
                    <c:v> FS: Felize Dabi </c:v>
                  </c:pt>
                  <c:pt idx="5">
                    <c:v> FS: Mangaung </c:v>
                  </c:pt>
                  <c:pt idx="6">
                    <c:v> FS: Xhariep </c:v>
                  </c:pt>
                  <c:pt idx="8">
                    <c:v> GP: West Rand  </c:v>
                  </c:pt>
                  <c:pt idx="10">
                    <c:v> KZN: Amajuba </c:v>
                  </c:pt>
                  <c:pt idx="11">
                    <c:v> KZN: Ilembe </c:v>
                  </c:pt>
                  <c:pt idx="12">
                    <c:v> KZN: uMkhanyakude </c:v>
                  </c:pt>
                  <c:pt idx="13">
                    <c:v> KZN: uMzinyathi </c:v>
                  </c:pt>
                  <c:pt idx="15">
                    <c:v> LP: Sekhukhune </c:v>
                  </c:pt>
                  <c:pt idx="16">
                    <c:v> LP: Vhembe </c:v>
                  </c:pt>
                  <c:pt idx="17">
                    <c:v> LP: Waterberg </c:v>
                  </c:pt>
                  <c:pt idx="19">
                    <c:v> NC: Francis Baard </c:v>
                  </c:pt>
                  <c:pt idx="20">
                    <c:v> NC: JT Gaetsewe </c:v>
                  </c:pt>
                  <c:pt idx="21">
                    <c:v> NC: Namakawa </c:v>
                  </c:pt>
                  <c:pt idx="22">
                    <c:v> NC: Pixley ka Seme </c:v>
                  </c:pt>
                  <c:pt idx="23">
                    <c:v> NC: ZF Mgcawu </c:v>
                  </c:pt>
                  <c:pt idx="25">
                    <c:v> NW: Dr RS Mompati </c:v>
                  </c:pt>
                  <c:pt idx="27">
                    <c:v> WC: Cape Winelands </c:v>
                  </c:pt>
                  <c:pt idx="28">
                    <c:v> WC: Central Karoo </c:v>
                  </c:pt>
                  <c:pt idx="29">
                    <c:v> WC: Eden </c:v>
                  </c:pt>
                  <c:pt idx="30">
                    <c:v> WC: Overberg </c:v>
                  </c:pt>
                  <c:pt idx="31">
                    <c:v> WC: West Coast </c:v>
                  </c:pt>
                </c:lvl>
                <c:lvl>
                  <c:pt idx="0">
                    <c:v> EC </c:v>
                  </c:pt>
                  <c:pt idx="4">
                    <c:v> FS </c:v>
                  </c:pt>
                  <c:pt idx="8">
                    <c:v> GP </c:v>
                  </c:pt>
                  <c:pt idx="10">
                    <c:v> KZN </c:v>
                  </c:pt>
                  <c:pt idx="15">
                    <c:v> LP </c:v>
                  </c:pt>
                  <c:pt idx="19">
                    <c:v> NC </c:v>
                  </c:pt>
                  <c:pt idx="25">
                    <c:v> NW </c:v>
                  </c:pt>
                  <c:pt idx="27">
                    <c:v> WC </c:v>
                  </c:pt>
                </c:lvl>
              </c:multiLvlStrCache>
            </c:multiLvlStrRef>
          </c:cat>
          <c:val>
            <c:numRef>
              <c:f>'HIV DOH PEPFAR CHANGE'!$J$8:$J$39</c:f>
              <c:numCache>
                <c:formatCode>_(* #,##0_);_(* \(#,##0\);_(* "-"??_);_(@_)</c:formatCode>
                <c:ptCount val="32"/>
                <c:pt idx="0">
                  <c:v>-2982196.2400000319</c:v>
                </c:pt>
                <c:pt idx="1">
                  <c:v>58166148.930000141</c:v>
                </c:pt>
                <c:pt idx="2">
                  <c:v>5218752.6499999762</c:v>
                </c:pt>
                <c:pt idx="4">
                  <c:v>15335732.230000008</c:v>
                </c:pt>
                <c:pt idx="5">
                  <c:v>5443028.3600000292</c:v>
                </c:pt>
                <c:pt idx="6">
                  <c:v>8316863.7000000067</c:v>
                </c:pt>
                <c:pt idx="8">
                  <c:v>63151924.74999994</c:v>
                </c:pt>
                <c:pt idx="10">
                  <c:v>18359261.730000153</c:v>
                </c:pt>
                <c:pt idx="11">
                  <c:v>32230549.41000092</c:v>
                </c:pt>
                <c:pt idx="12">
                  <c:v>38319008.750001162</c:v>
                </c:pt>
                <c:pt idx="13">
                  <c:v>75288036.680000693</c:v>
                </c:pt>
                <c:pt idx="15">
                  <c:v>14166226.380000353</c:v>
                </c:pt>
                <c:pt idx="16">
                  <c:v>-8880551.089999482</c:v>
                </c:pt>
                <c:pt idx="17">
                  <c:v>6355838.3899998665</c:v>
                </c:pt>
                <c:pt idx="19">
                  <c:v>5534808.2600000352</c:v>
                </c:pt>
                <c:pt idx="20">
                  <c:v>-3270832.5999999791</c:v>
                </c:pt>
                <c:pt idx="21">
                  <c:v>-3449869.5299999993</c:v>
                </c:pt>
                <c:pt idx="22">
                  <c:v>5371369.7699999958</c:v>
                </c:pt>
                <c:pt idx="23">
                  <c:v>-4047068.6399999931</c:v>
                </c:pt>
                <c:pt idx="25">
                  <c:v>1307626.409999989</c:v>
                </c:pt>
                <c:pt idx="27">
                  <c:v>23878003.480000094</c:v>
                </c:pt>
                <c:pt idx="28">
                  <c:v>2144741.9499999955</c:v>
                </c:pt>
                <c:pt idx="29">
                  <c:v>25070362.950000003</c:v>
                </c:pt>
                <c:pt idx="30">
                  <c:v>10308485.440000013</c:v>
                </c:pt>
                <c:pt idx="31">
                  <c:v>13830808.620000064</c:v>
                </c:pt>
              </c:numCache>
            </c:numRef>
          </c:val>
          <c:extLst>
            <c:ext xmlns:c16="http://schemas.microsoft.com/office/drawing/2014/chart" uri="{C3380CC4-5D6E-409C-BE32-E72D297353CC}">
              <c16:uniqueId val="{00000000-F6E3-458D-9EC7-CCB2E42CC45B}"/>
            </c:ext>
          </c:extLst>
        </c:ser>
        <c:ser>
          <c:idx val="1"/>
          <c:order val="1"/>
          <c:spPr>
            <a:solidFill>
              <a:schemeClr val="tx2"/>
            </a:solidFill>
            <a:ln>
              <a:noFill/>
            </a:ln>
            <a:effectLst/>
          </c:spPr>
          <c:invertIfNegative val="0"/>
          <c:cat>
            <c:multiLvlStrRef>
              <c:f>'HIV DOH PEPFAR CHANGE'!$H$8:$I$39</c:f>
              <c:multiLvlStrCache>
                <c:ptCount val="32"/>
                <c:lvl>
                  <c:pt idx="0">
                    <c:v> EC: Joe Gqabi </c:v>
                  </c:pt>
                  <c:pt idx="1">
                    <c:v> EC: Nelson Mandela Bay </c:v>
                  </c:pt>
                  <c:pt idx="2">
                    <c:v> EC: Sarah Baartman </c:v>
                  </c:pt>
                  <c:pt idx="4">
                    <c:v> FS: Felize Dabi </c:v>
                  </c:pt>
                  <c:pt idx="5">
                    <c:v> FS: Mangaung </c:v>
                  </c:pt>
                  <c:pt idx="6">
                    <c:v> FS: Xhariep </c:v>
                  </c:pt>
                  <c:pt idx="8">
                    <c:v> GP: West Rand  </c:v>
                  </c:pt>
                  <c:pt idx="10">
                    <c:v> KZN: Amajuba </c:v>
                  </c:pt>
                  <c:pt idx="11">
                    <c:v> KZN: Ilembe </c:v>
                  </c:pt>
                  <c:pt idx="12">
                    <c:v> KZN: uMkhanyakude </c:v>
                  </c:pt>
                  <c:pt idx="13">
                    <c:v> KZN: uMzinyathi </c:v>
                  </c:pt>
                  <c:pt idx="15">
                    <c:v> LP: Sekhukhune </c:v>
                  </c:pt>
                  <c:pt idx="16">
                    <c:v> LP: Vhembe </c:v>
                  </c:pt>
                  <c:pt idx="17">
                    <c:v> LP: Waterberg </c:v>
                  </c:pt>
                  <c:pt idx="19">
                    <c:v> NC: Francis Baard </c:v>
                  </c:pt>
                  <c:pt idx="20">
                    <c:v> NC: JT Gaetsewe </c:v>
                  </c:pt>
                  <c:pt idx="21">
                    <c:v> NC: Namakawa </c:v>
                  </c:pt>
                  <c:pt idx="22">
                    <c:v> NC: Pixley ka Seme </c:v>
                  </c:pt>
                  <c:pt idx="23">
                    <c:v> NC: ZF Mgcawu </c:v>
                  </c:pt>
                  <c:pt idx="25">
                    <c:v> NW: Dr RS Mompati </c:v>
                  </c:pt>
                  <c:pt idx="27">
                    <c:v> WC: Cape Winelands </c:v>
                  </c:pt>
                  <c:pt idx="28">
                    <c:v> WC: Central Karoo </c:v>
                  </c:pt>
                  <c:pt idx="29">
                    <c:v> WC: Eden </c:v>
                  </c:pt>
                  <c:pt idx="30">
                    <c:v> WC: Overberg </c:v>
                  </c:pt>
                  <c:pt idx="31">
                    <c:v> WC: West Coast </c:v>
                  </c:pt>
                </c:lvl>
                <c:lvl>
                  <c:pt idx="0">
                    <c:v> EC </c:v>
                  </c:pt>
                  <c:pt idx="4">
                    <c:v> FS </c:v>
                  </c:pt>
                  <c:pt idx="8">
                    <c:v> GP </c:v>
                  </c:pt>
                  <c:pt idx="10">
                    <c:v> KZN </c:v>
                  </c:pt>
                  <c:pt idx="15">
                    <c:v> LP </c:v>
                  </c:pt>
                  <c:pt idx="19">
                    <c:v> NC </c:v>
                  </c:pt>
                  <c:pt idx="25">
                    <c:v> NW </c:v>
                  </c:pt>
                  <c:pt idx="27">
                    <c:v> WC </c:v>
                  </c:pt>
                </c:lvl>
              </c:multiLvlStrCache>
            </c:multiLvlStrRef>
          </c:cat>
          <c:val>
            <c:numRef>
              <c:f>'HIV DOH PEPFAR CHANGE'!$K$8:$K$39</c:f>
              <c:numCache>
                <c:formatCode>_(* #,##0_);_(* \(#,##0\);_(* "-"??_);_(@_)</c:formatCode>
                <c:ptCount val="32"/>
                <c:pt idx="0">
                  <c:v>-10600307.747519117</c:v>
                </c:pt>
                <c:pt idx="1">
                  <c:v>-32336960.083131686</c:v>
                </c:pt>
                <c:pt idx="2">
                  <c:v>-20019222.565552041</c:v>
                </c:pt>
                <c:pt idx="4">
                  <c:v>-14369677.214184593</c:v>
                </c:pt>
                <c:pt idx="5">
                  <c:v>9878494.4119162261</c:v>
                </c:pt>
                <c:pt idx="6">
                  <c:v>-9089434.3164926711</c:v>
                </c:pt>
                <c:pt idx="8">
                  <c:v>3113364.751527153</c:v>
                </c:pt>
                <c:pt idx="10">
                  <c:v>7434019.8519502357</c:v>
                </c:pt>
                <c:pt idx="11">
                  <c:v>-808762.19746959582</c:v>
                </c:pt>
                <c:pt idx="12">
                  <c:v>21411615.822249144</c:v>
                </c:pt>
                <c:pt idx="13">
                  <c:v>-4119030.2099693231</c:v>
                </c:pt>
                <c:pt idx="15">
                  <c:v>-2107549.9570486099</c:v>
                </c:pt>
                <c:pt idx="16">
                  <c:v>-51245948.040982239</c:v>
                </c:pt>
                <c:pt idx="17">
                  <c:v>7824750.680966191</c:v>
                </c:pt>
                <c:pt idx="19">
                  <c:v>-26818806.579996474</c:v>
                </c:pt>
                <c:pt idx="20">
                  <c:v>-2392894.9489942994</c:v>
                </c:pt>
                <c:pt idx="21">
                  <c:v>1913168.4295493334</c:v>
                </c:pt>
                <c:pt idx="22">
                  <c:v>-18423824.667557586</c:v>
                </c:pt>
                <c:pt idx="23">
                  <c:v>-5378010.1979789492</c:v>
                </c:pt>
                <c:pt idx="25">
                  <c:v>-43263534.306482211</c:v>
                </c:pt>
                <c:pt idx="27">
                  <c:v>-15756323.569933049</c:v>
                </c:pt>
                <c:pt idx="28">
                  <c:v>404562.33063510072</c:v>
                </c:pt>
                <c:pt idx="29">
                  <c:v>-12767908.549523335</c:v>
                </c:pt>
                <c:pt idx="30">
                  <c:v>-19095965.9698346</c:v>
                </c:pt>
                <c:pt idx="31">
                  <c:v>-22242733.097302385</c:v>
                </c:pt>
              </c:numCache>
            </c:numRef>
          </c:val>
          <c:extLst>
            <c:ext xmlns:c16="http://schemas.microsoft.com/office/drawing/2014/chart" uri="{C3380CC4-5D6E-409C-BE32-E72D297353CC}">
              <c16:uniqueId val="{00000001-F6E3-458D-9EC7-CCB2E42CC45B}"/>
            </c:ext>
          </c:extLst>
        </c:ser>
        <c:dLbls>
          <c:showLegendKey val="0"/>
          <c:showVal val="0"/>
          <c:showCatName val="0"/>
          <c:showSerName val="0"/>
          <c:showPercent val="0"/>
          <c:showBubbleSize val="0"/>
        </c:dLbls>
        <c:gapWidth val="150"/>
        <c:overlap val="100"/>
        <c:axId val="1070585136"/>
        <c:axId val="990660720"/>
      </c:barChart>
      <c:catAx>
        <c:axId val="1070585136"/>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990660720"/>
        <c:crosses val="autoZero"/>
        <c:auto val="1"/>
        <c:lblAlgn val="ctr"/>
        <c:lblOffset val="100"/>
        <c:noMultiLvlLbl val="0"/>
      </c:catAx>
      <c:valAx>
        <c:axId val="990660720"/>
        <c:scaling>
          <c:orientation val="minMax"/>
        </c:scaling>
        <c:delete val="0"/>
        <c:axPos val="l"/>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1070585136"/>
        <c:crosses val="autoZero"/>
        <c:crossBetween val="between"/>
        <c:dispUnits>
          <c:builtInUnit val="millions"/>
          <c:dispUnitsLbl>
            <c:layout/>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dirty="0"/>
                    <a:t>R Millions</a:t>
                  </a:r>
                </a:p>
              </c:rich>
            </c:tx>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legend>
      <c:legendPos val="r"/>
      <c:layout>
        <c:manualLayout>
          <c:xMode val="edge"/>
          <c:yMode val="edge"/>
          <c:x val="0.4222326115485564"/>
          <c:y val="4.8429552314539694E-2"/>
          <c:w val="0.56387849956255465"/>
          <c:h val="8.5781509465579026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000"/>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7288119865607303E-2"/>
          <c:y val="2.1751625684736198E-2"/>
          <c:w val="0.94576271186440697"/>
          <c:h val="0.96428571428571397"/>
        </c:manualLayout>
      </c:layout>
      <c:barChart>
        <c:barDir val="col"/>
        <c:grouping val="stacked"/>
        <c:varyColors val="0"/>
        <c:ser>
          <c:idx val="0"/>
          <c:order val="0"/>
          <c:tx>
            <c:strRef>
              <c:f>Sheet1!$A$2</c:f>
              <c:strCache>
                <c:ptCount val="1"/>
              </c:strCache>
            </c:strRef>
          </c:tx>
          <c:spPr>
            <a:solidFill>
              <a:srgbClr val="808080"/>
            </a:solidFill>
            <a:ln w="25397">
              <a:noFill/>
            </a:ln>
          </c:spPr>
          <c:invertIfNegative val="0"/>
          <c:cat>
            <c:numRef>
              <c:f>Sheet1!$B$1:$D$1</c:f>
              <c:numCache>
                <c:formatCode>General</c:formatCode>
                <c:ptCount val="3"/>
              </c:numCache>
            </c:numRef>
          </c:cat>
          <c:val>
            <c:numRef>
              <c:f>Sheet1!$B$2:$D$2</c:f>
              <c:numCache>
                <c:formatCode>_(* #,##0_);_(* \(#,##0\);_(* "-"??_);_(@_)</c:formatCode>
                <c:ptCount val="3"/>
                <c:pt idx="0">
                  <c:v>2000290066</c:v>
                </c:pt>
                <c:pt idx="1">
                  <c:v>2232045814</c:v>
                </c:pt>
                <c:pt idx="2">
                  <c:v>2211493732</c:v>
                </c:pt>
              </c:numCache>
            </c:numRef>
          </c:val>
          <c:extLst>
            <c:ext xmlns:c16="http://schemas.microsoft.com/office/drawing/2014/chart" uri="{C3380CC4-5D6E-409C-BE32-E72D297353CC}">
              <c16:uniqueId val="{00000000-2D1E-47C2-ABCE-4265DB67778C}"/>
            </c:ext>
          </c:extLst>
        </c:ser>
        <c:ser>
          <c:idx val="1"/>
          <c:order val="1"/>
          <c:tx>
            <c:strRef>
              <c:f>Sheet1!$A$3</c:f>
              <c:strCache>
                <c:ptCount val="1"/>
              </c:strCache>
            </c:strRef>
          </c:tx>
          <c:spPr>
            <a:solidFill>
              <a:schemeClr val="accent2"/>
            </a:solidFill>
            <a:ln w="25397">
              <a:noFill/>
            </a:ln>
          </c:spPr>
          <c:invertIfNegative val="0"/>
          <c:cat>
            <c:numRef>
              <c:f>Sheet1!$B$1:$D$1</c:f>
              <c:numCache>
                <c:formatCode>General</c:formatCode>
                <c:ptCount val="3"/>
              </c:numCache>
            </c:numRef>
          </c:cat>
          <c:val>
            <c:numRef>
              <c:f>Sheet1!$B$3:$D$3</c:f>
              <c:numCache>
                <c:formatCode>General</c:formatCode>
                <c:ptCount val="3"/>
                <c:pt idx="0">
                  <c:v>371744170.16303402</c:v>
                </c:pt>
                <c:pt idx="1">
                  <c:v>355306384.238024</c:v>
                </c:pt>
                <c:pt idx="2">
                  <c:v>457127296.72311801</c:v>
                </c:pt>
              </c:numCache>
            </c:numRef>
          </c:val>
          <c:extLst>
            <c:ext xmlns:c16="http://schemas.microsoft.com/office/drawing/2014/chart" uri="{C3380CC4-5D6E-409C-BE32-E72D297353CC}">
              <c16:uniqueId val="{00000001-2D1E-47C2-ABCE-4265DB67778C}"/>
            </c:ext>
          </c:extLst>
        </c:ser>
        <c:ser>
          <c:idx val="2"/>
          <c:order val="2"/>
          <c:tx>
            <c:strRef>
              <c:f>Sheet1!$A$4</c:f>
              <c:strCache>
                <c:ptCount val="1"/>
              </c:strCache>
            </c:strRef>
          </c:tx>
          <c:spPr>
            <a:solidFill>
              <a:schemeClr val="accent6"/>
            </a:solidFill>
            <a:ln w="25397">
              <a:noFill/>
            </a:ln>
          </c:spPr>
          <c:invertIfNegative val="0"/>
          <c:cat>
            <c:numRef>
              <c:f>Sheet1!$B$1:$D$1</c:f>
              <c:numCache>
                <c:formatCode>General</c:formatCode>
                <c:ptCount val="3"/>
              </c:numCache>
            </c:numRef>
          </c:cat>
          <c:val>
            <c:numRef>
              <c:f>Sheet1!$B$4:$D$4</c:f>
              <c:numCache>
                <c:formatCode>General</c:formatCode>
                <c:ptCount val="3"/>
                <c:pt idx="0" formatCode="#,##0">
                  <c:v>98748000</c:v>
                </c:pt>
                <c:pt idx="1">
                  <c:v>151440000.00001699</c:v>
                </c:pt>
                <c:pt idx="2">
                  <c:v>176520000.00002</c:v>
                </c:pt>
              </c:numCache>
            </c:numRef>
          </c:val>
          <c:extLst>
            <c:ext xmlns:c16="http://schemas.microsoft.com/office/drawing/2014/chart" uri="{C3380CC4-5D6E-409C-BE32-E72D297353CC}">
              <c16:uniqueId val="{00000002-2D1E-47C2-ABCE-4265DB67778C}"/>
            </c:ext>
          </c:extLst>
        </c:ser>
        <c:ser>
          <c:idx val="3"/>
          <c:order val="3"/>
          <c:tx>
            <c:strRef>
              <c:f>Sheet1!$A$5</c:f>
              <c:strCache>
                <c:ptCount val="1"/>
              </c:strCache>
            </c:strRef>
          </c:tx>
          <c:spPr>
            <a:solidFill>
              <a:srgbClr val="DFE5EF"/>
            </a:solidFill>
            <a:ln w="25397">
              <a:noFill/>
            </a:ln>
          </c:spPr>
          <c:invertIfNegative val="0"/>
          <c:cat>
            <c:numRef>
              <c:f>Sheet1!$B$1:$D$1</c:f>
              <c:numCache>
                <c:formatCode>General</c:formatCode>
                <c:ptCount val="3"/>
              </c:numCache>
            </c:numRef>
          </c:cat>
          <c:val>
            <c:numRef>
              <c:f>Sheet1!$B$5:$D$5</c:f>
              <c:numCache>
                <c:formatCode>General</c:formatCode>
                <c:ptCount val="3"/>
                <c:pt idx="0">
                  <c:v>0</c:v>
                </c:pt>
                <c:pt idx="1">
                  <c:v>0</c:v>
                </c:pt>
                <c:pt idx="2">
                  <c:v>29528376.3838735</c:v>
                </c:pt>
              </c:numCache>
            </c:numRef>
          </c:val>
          <c:extLst>
            <c:ext xmlns:c16="http://schemas.microsoft.com/office/drawing/2014/chart" uri="{C3380CC4-5D6E-409C-BE32-E72D297353CC}">
              <c16:uniqueId val="{00000003-2D1E-47C2-ABCE-4265DB67778C}"/>
            </c:ext>
          </c:extLst>
        </c:ser>
        <c:dLbls>
          <c:showLegendKey val="0"/>
          <c:showVal val="0"/>
          <c:showCatName val="0"/>
          <c:showSerName val="0"/>
          <c:showPercent val="0"/>
          <c:showBubbleSize val="0"/>
        </c:dLbls>
        <c:gapWidth val="80"/>
        <c:overlap val="100"/>
        <c:axId val="-2132324680"/>
        <c:axId val="-2131907464"/>
      </c:barChart>
      <c:catAx>
        <c:axId val="-2132324680"/>
        <c:scaling>
          <c:orientation val="minMax"/>
        </c:scaling>
        <c:delete val="0"/>
        <c:axPos val="b"/>
        <c:numFmt formatCode="General" sourceLinked="1"/>
        <c:majorTickMark val="none"/>
        <c:minorTickMark val="none"/>
        <c:tickLblPos val="none"/>
        <c:spPr>
          <a:ln w="12698">
            <a:solidFill>
              <a:schemeClr val="tx1"/>
            </a:solidFill>
            <a:prstDash val="solid"/>
          </a:ln>
        </c:spPr>
        <c:crossAx val="-2131907464"/>
        <c:crossesAt val="0"/>
        <c:auto val="1"/>
        <c:lblAlgn val="ctr"/>
        <c:lblOffset val="100"/>
        <c:tickLblSkip val="1"/>
        <c:tickMarkSkip val="1"/>
        <c:noMultiLvlLbl val="0"/>
      </c:catAx>
      <c:valAx>
        <c:axId val="-2131907464"/>
        <c:scaling>
          <c:orientation val="minMax"/>
          <c:max val="3500000000"/>
          <c:min val="0"/>
        </c:scaling>
        <c:delete val="0"/>
        <c:axPos val="l"/>
        <c:numFmt formatCode="_(* #,##0_);_(* \(#,##0\);_(* &quot;-&quot;??_);_(@_)" sourceLinked="1"/>
        <c:majorTickMark val="none"/>
        <c:minorTickMark val="none"/>
        <c:tickLblPos val="none"/>
        <c:spPr>
          <a:ln w="12698">
            <a:solidFill>
              <a:schemeClr val="tx1"/>
            </a:solidFill>
            <a:prstDash val="solid"/>
          </a:ln>
        </c:spPr>
        <c:crossAx val="-2132324680"/>
        <c:crosses val="autoZero"/>
        <c:crossBetween val="between"/>
        <c:majorUnit val="500000000"/>
      </c:valAx>
      <c:spPr>
        <a:noFill/>
        <a:ln w="25397">
          <a:noFill/>
        </a:ln>
      </c:spPr>
    </c:plotArea>
    <c:plotVisOnly val="1"/>
    <c:dispBlanksAs val="gap"/>
    <c:showDLblsOverMax val="0"/>
  </c:chart>
  <c:spPr>
    <a:noFill/>
    <a:ln>
      <a:noFill/>
    </a:ln>
  </c:spPr>
  <c:txPr>
    <a:bodyPr/>
    <a:lstStyle/>
    <a:p>
      <a:pPr>
        <a:defRPr sz="1200" b="1" i="0" u="none" strike="noStrike" baseline="0">
          <a:solidFill>
            <a:schemeClr val="tx1"/>
          </a:solidFill>
          <a:latin typeface="Calibri"/>
          <a:ea typeface="Calibri"/>
          <a:cs typeface="Calibri"/>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9.5498866102800201E-2"/>
          <c:y val="4.3697478991596601E-2"/>
          <c:w val="0.51177505772304777"/>
          <c:h val="0.83076768345133301"/>
        </c:manualLayout>
      </c:layout>
      <c:barChart>
        <c:barDir val="col"/>
        <c:grouping val="stacked"/>
        <c:varyColors val="0"/>
        <c:ser>
          <c:idx val="0"/>
          <c:order val="0"/>
          <c:tx>
            <c:strRef>
              <c:f>'DB exp by NSP goals'!$D$21</c:f>
              <c:strCache>
                <c:ptCount val="1"/>
                <c:pt idx="0">
                  <c:v>Goal 1: Prevention</c:v>
                </c:pt>
              </c:strCache>
            </c:strRef>
          </c:tx>
          <c:spPr>
            <a:solidFill>
              <a:schemeClr val="tx1">
                <a:lumMod val="65000"/>
                <a:lumOff val="35000"/>
              </a:schemeClr>
            </a:solidFill>
          </c:spPr>
          <c:invertIfNegative val="0"/>
          <c:cat>
            <c:strRef>
              <c:f>'DB exp by NSP goals'!$B$20:$C$20</c:f>
              <c:strCache>
                <c:ptCount val="2"/>
                <c:pt idx="0">
                  <c:v>% Spend in 2016/17</c:v>
                </c:pt>
                <c:pt idx="1">
                  <c:v>NSP Resource Need % in 2017/18</c:v>
                </c:pt>
              </c:strCache>
            </c:strRef>
          </c:cat>
          <c:val>
            <c:numRef>
              <c:f>'DB exp by NSP goals'!$B$21:$C$21</c:f>
              <c:numCache>
                <c:formatCode>0%</c:formatCode>
                <c:ptCount val="2"/>
                <c:pt idx="0">
                  <c:v>0.15697713052654899</c:v>
                </c:pt>
                <c:pt idx="1">
                  <c:v>0.140089969069951</c:v>
                </c:pt>
              </c:numCache>
            </c:numRef>
          </c:val>
          <c:extLst>
            <c:ext xmlns:c16="http://schemas.microsoft.com/office/drawing/2014/chart" uri="{C3380CC4-5D6E-409C-BE32-E72D297353CC}">
              <c16:uniqueId val="{00000000-5904-44D6-BB60-B86DBDA042F3}"/>
            </c:ext>
          </c:extLst>
        </c:ser>
        <c:ser>
          <c:idx val="1"/>
          <c:order val="1"/>
          <c:tx>
            <c:strRef>
              <c:f>'DB exp by NSP goals'!$D$22</c:f>
              <c:strCache>
                <c:ptCount val="1"/>
                <c:pt idx="0">
                  <c:v>Goal 2: Achieving 90-90-90</c:v>
                </c:pt>
              </c:strCache>
            </c:strRef>
          </c:tx>
          <c:spPr>
            <a:solidFill>
              <a:srgbClr val="202B6C"/>
            </a:solidFill>
          </c:spPr>
          <c:invertIfNegative val="0"/>
          <c:cat>
            <c:strRef>
              <c:f>'DB exp by NSP goals'!$B$20:$C$20</c:f>
              <c:strCache>
                <c:ptCount val="2"/>
                <c:pt idx="0">
                  <c:v>% Spend in 2016/17</c:v>
                </c:pt>
                <c:pt idx="1">
                  <c:v>NSP Resource Need % in 2017/18</c:v>
                </c:pt>
              </c:strCache>
            </c:strRef>
          </c:cat>
          <c:val>
            <c:numRef>
              <c:f>'DB exp by NSP goals'!$B$22:$C$22</c:f>
              <c:numCache>
                <c:formatCode>0%</c:formatCode>
                <c:ptCount val="2"/>
                <c:pt idx="0">
                  <c:v>0.67683187547808399</c:v>
                </c:pt>
                <c:pt idx="1">
                  <c:v>0.72073398638139397</c:v>
                </c:pt>
              </c:numCache>
            </c:numRef>
          </c:val>
          <c:extLst>
            <c:ext xmlns:c16="http://schemas.microsoft.com/office/drawing/2014/chart" uri="{C3380CC4-5D6E-409C-BE32-E72D297353CC}">
              <c16:uniqueId val="{00000001-5904-44D6-BB60-B86DBDA042F3}"/>
            </c:ext>
          </c:extLst>
        </c:ser>
        <c:ser>
          <c:idx val="2"/>
          <c:order val="2"/>
          <c:tx>
            <c:strRef>
              <c:f>'DB exp by NSP goals'!$D$23</c:f>
              <c:strCache>
                <c:ptCount val="1"/>
                <c:pt idx="0">
                  <c:v>Goal 3: Key populations</c:v>
                </c:pt>
              </c:strCache>
            </c:strRef>
          </c:tx>
          <c:spPr>
            <a:solidFill>
              <a:srgbClr val="B2FF4D"/>
            </a:solidFill>
          </c:spPr>
          <c:invertIfNegative val="0"/>
          <c:cat>
            <c:strRef>
              <c:f>'DB exp by NSP goals'!$B$20:$C$20</c:f>
              <c:strCache>
                <c:ptCount val="2"/>
                <c:pt idx="0">
                  <c:v>% Spend in 2016/17</c:v>
                </c:pt>
                <c:pt idx="1">
                  <c:v>NSP Resource Need % in 2017/18</c:v>
                </c:pt>
              </c:strCache>
            </c:strRef>
          </c:cat>
          <c:val>
            <c:numRef>
              <c:f>'DB exp by NSP goals'!$B$23:$C$23</c:f>
              <c:numCache>
                <c:formatCode>0%</c:formatCode>
                <c:ptCount val="2"/>
                <c:pt idx="0">
                  <c:v>6.0454647311842602E-3</c:v>
                </c:pt>
                <c:pt idx="1">
                  <c:v>2.42376983994564E-2</c:v>
                </c:pt>
              </c:numCache>
            </c:numRef>
          </c:val>
          <c:extLst>
            <c:ext xmlns:c16="http://schemas.microsoft.com/office/drawing/2014/chart" uri="{C3380CC4-5D6E-409C-BE32-E72D297353CC}">
              <c16:uniqueId val="{00000002-5904-44D6-BB60-B86DBDA042F3}"/>
            </c:ext>
          </c:extLst>
        </c:ser>
        <c:ser>
          <c:idx val="3"/>
          <c:order val="3"/>
          <c:tx>
            <c:strRef>
              <c:f>'DB exp by NSP goals'!$D$24</c:f>
              <c:strCache>
                <c:ptCount val="1"/>
                <c:pt idx="0">
                  <c:v>Goal 4: Social &amp; structural drivers</c:v>
                </c:pt>
              </c:strCache>
            </c:strRef>
          </c:tx>
          <c:spPr>
            <a:solidFill>
              <a:schemeClr val="accent6">
                <a:lumMod val="75000"/>
              </a:schemeClr>
            </a:solidFill>
          </c:spPr>
          <c:invertIfNegative val="0"/>
          <c:cat>
            <c:strRef>
              <c:f>'DB exp by NSP goals'!$B$20:$C$20</c:f>
              <c:strCache>
                <c:ptCount val="2"/>
                <c:pt idx="0">
                  <c:v>% Spend in 2016/17</c:v>
                </c:pt>
                <c:pt idx="1">
                  <c:v>NSP Resource Need % in 2017/18</c:v>
                </c:pt>
              </c:strCache>
            </c:strRef>
          </c:cat>
          <c:val>
            <c:numRef>
              <c:f>'DB exp by NSP goals'!$B$24:$C$24</c:f>
              <c:numCache>
                <c:formatCode>0%</c:formatCode>
                <c:ptCount val="2"/>
                <c:pt idx="0">
                  <c:v>1.41161494131235E-2</c:v>
                </c:pt>
                <c:pt idx="1">
                  <c:v>5.1321586168666097E-2</c:v>
                </c:pt>
              </c:numCache>
            </c:numRef>
          </c:val>
          <c:extLst>
            <c:ext xmlns:c16="http://schemas.microsoft.com/office/drawing/2014/chart" uri="{C3380CC4-5D6E-409C-BE32-E72D297353CC}">
              <c16:uniqueId val="{00000003-5904-44D6-BB60-B86DBDA042F3}"/>
            </c:ext>
          </c:extLst>
        </c:ser>
        <c:ser>
          <c:idx val="4"/>
          <c:order val="4"/>
          <c:tx>
            <c:strRef>
              <c:f>'DB exp by NSP goals'!$D$25</c:f>
              <c:strCache>
                <c:ptCount val="1"/>
                <c:pt idx="0">
                  <c:v>Goal 5: Human rights &amp; stigma</c:v>
                </c:pt>
              </c:strCache>
            </c:strRef>
          </c:tx>
          <c:invertIfNegative val="0"/>
          <c:cat>
            <c:strRef>
              <c:f>'DB exp by NSP goals'!$B$20:$C$20</c:f>
              <c:strCache>
                <c:ptCount val="2"/>
                <c:pt idx="0">
                  <c:v>% Spend in 2016/17</c:v>
                </c:pt>
                <c:pt idx="1">
                  <c:v>NSP Resource Need % in 2017/18</c:v>
                </c:pt>
              </c:strCache>
            </c:strRef>
          </c:cat>
          <c:val>
            <c:numRef>
              <c:f>'DB exp by NSP goals'!$B$25:$C$25</c:f>
              <c:numCache>
                <c:formatCode>0%</c:formatCode>
                <c:ptCount val="2"/>
                <c:pt idx="0">
                  <c:v>8.81074136099292E-3</c:v>
                </c:pt>
                <c:pt idx="1">
                  <c:v>5.2369522833314603E-4</c:v>
                </c:pt>
              </c:numCache>
            </c:numRef>
          </c:val>
          <c:extLst>
            <c:ext xmlns:c16="http://schemas.microsoft.com/office/drawing/2014/chart" uri="{C3380CC4-5D6E-409C-BE32-E72D297353CC}">
              <c16:uniqueId val="{00000004-5904-44D6-BB60-B86DBDA042F3}"/>
            </c:ext>
          </c:extLst>
        </c:ser>
        <c:ser>
          <c:idx val="5"/>
          <c:order val="5"/>
          <c:tx>
            <c:strRef>
              <c:f>'DB exp by NSP goals'!$D$26</c:f>
              <c:strCache>
                <c:ptCount val="1"/>
                <c:pt idx="0">
                  <c:v>Goal 6: Leadership &amp; coordination</c:v>
                </c:pt>
              </c:strCache>
            </c:strRef>
          </c:tx>
          <c:invertIfNegative val="0"/>
          <c:cat>
            <c:strRef>
              <c:f>'DB exp by NSP goals'!$B$20:$C$20</c:f>
              <c:strCache>
                <c:ptCount val="2"/>
                <c:pt idx="0">
                  <c:v>% Spend in 2016/17</c:v>
                </c:pt>
                <c:pt idx="1">
                  <c:v>NSP Resource Need % in 2017/18</c:v>
                </c:pt>
              </c:strCache>
            </c:strRef>
          </c:cat>
          <c:val>
            <c:numRef>
              <c:f>'DB exp by NSP goals'!$B$26:$C$26</c:f>
              <c:numCache>
                <c:formatCode>0%</c:formatCode>
                <c:ptCount val="2"/>
                <c:pt idx="0">
                  <c:v>0</c:v>
                </c:pt>
                <c:pt idx="1">
                  <c:v>7.9574292128123097E-3</c:v>
                </c:pt>
              </c:numCache>
            </c:numRef>
          </c:val>
          <c:extLst>
            <c:ext xmlns:c16="http://schemas.microsoft.com/office/drawing/2014/chart" uri="{C3380CC4-5D6E-409C-BE32-E72D297353CC}">
              <c16:uniqueId val="{00000005-5904-44D6-BB60-B86DBDA042F3}"/>
            </c:ext>
          </c:extLst>
        </c:ser>
        <c:ser>
          <c:idx val="6"/>
          <c:order val="6"/>
          <c:tx>
            <c:strRef>
              <c:f>'DB exp by NSP goals'!$D$27</c:f>
              <c:strCache>
                <c:ptCount val="1"/>
                <c:pt idx="0">
                  <c:v>Goal 8: Strategic information</c:v>
                </c:pt>
              </c:strCache>
            </c:strRef>
          </c:tx>
          <c:spPr>
            <a:solidFill>
              <a:schemeClr val="tx2">
                <a:lumMod val="60000"/>
                <a:lumOff val="40000"/>
              </a:schemeClr>
            </a:solidFill>
          </c:spPr>
          <c:invertIfNegative val="0"/>
          <c:cat>
            <c:strRef>
              <c:f>'DB exp by NSP goals'!$B$20:$C$20</c:f>
              <c:strCache>
                <c:ptCount val="2"/>
                <c:pt idx="0">
                  <c:v>% Spend in 2016/17</c:v>
                </c:pt>
                <c:pt idx="1">
                  <c:v>NSP Resource Need % in 2017/18</c:v>
                </c:pt>
              </c:strCache>
            </c:strRef>
          </c:cat>
          <c:val>
            <c:numRef>
              <c:f>'DB exp by NSP goals'!$B$27:$C$27</c:f>
              <c:numCache>
                <c:formatCode>0%</c:formatCode>
                <c:ptCount val="2"/>
                <c:pt idx="0">
                  <c:v>1.3768476840342599E-2</c:v>
                </c:pt>
                <c:pt idx="1">
                  <c:v>1.0669590829483501E-2</c:v>
                </c:pt>
              </c:numCache>
            </c:numRef>
          </c:val>
          <c:extLst>
            <c:ext xmlns:c16="http://schemas.microsoft.com/office/drawing/2014/chart" uri="{C3380CC4-5D6E-409C-BE32-E72D297353CC}">
              <c16:uniqueId val="{00000006-5904-44D6-BB60-B86DBDA042F3}"/>
            </c:ext>
          </c:extLst>
        </c:ser>
        <c:ser>
          <c:idx val="7"/>
          <c:order val="7"/>
          <c:tx>
            <c:strRef>
              <c:f>'DB exp by NSP goals'!$D$28</c:f>
              <c:strCache>
                <c:ptCount val="1"/>
                <c:pt idx="0">
                  <c:v>Goal 9: Critical enablers</c:v>
                </c:pt>
              </c:strCache>
            </c:strRef>
          </c:tx>
          <c:spPr>
            <a:solidFill>
              <a:srgbClr val="660066"/>
            </a:solidFill>
          </c:spPr>
          <c:invertIfNegative val="0"/>
          <c:cat>
            <c:strRef>
              <c:f>'DB exp by NSP goals'!$B$20:$C$20</c:f>
              <c:strCache>
                <c:ptCount val="2"/>
                <c:pt idx="0">
                  <c:v>% Spend in 2016/17</c:v>
                </c:pt>
                <c:pt idx="1">
                  <c:v>NSP Resource Need % in 2017/18</c:v>
                </c:pt>
              </c:strCache>
            </c:strRef>
          </c:cat>
          <c:val>
            <c:numRef>
              <c:f>'DB exp by NSP goals'!$B$28:$C$28</c:f>
              <c:numCache>
                <c:formatCode>0%</c:formatCode>
                <c:ptCount val="2"/>
                <c:pt idx="0">
                  <c:v>4.7620454741209101E-2</c:v>
                </c:pt>
                <c:pt idx="1">
                  <c:v>4.4466044709902702E-2</c:v>
                </c:pt>
              </c:numCache>
            </c:numRef>
          </c:val>
          <c:extLst>
            <c:ext xmlns:c16="http://schemas.microsoft.com/office/drawing/2014/chart" uri="{C3380CC4-5D6E-409C-BE32-E72D297353CC}">
              <c16:uniqueId val="{00000007-5904-44D6-BB60-B86DBDA042F3}"/>
            </c:ext>
          </c:extLst>
        </c:ser>
        <c:ser>
          <c:idx val="8"/>
          <c:order val="8"/>
          <c:tx>
            <c:strRef>
              <c:f>'DB exp by NSP goals'!$D$29</c:f>
              <c:strCache>
                <c:ptCount val="1"/>
                <c:pt idx="0">
                  <c:v>Other</c:v>
                </c:pt>
              </c:strCache>
            </c:strRef>
          </c:tx>
          <c:spPr>
            <a:solidFill>
              <a:srgbClr val="CBBCFD"/>
            </a:solidFill>
          </c:spPr>
          <c:invertIfNegative val="0"/>
          <c:cat>
            <c:strRef>
              <c:f>'DB exp by NSP goals'!$B$20:$C$20</c:f>
              <c:strCache>
                <c:ptCount val="2"/>
                <c:pt idx="0">
                  <c:v>% Spend in 2016/17</c:v>
                </c:pt>
                <c:pt idx="1">
                  <c:v>NSP Resource Need % in 2017/18</c:v>
                </c:pt>
              </c:strCache>
            </c:strRef>
          </c:cat>
          <c:val>
            <c:numRef>
              <c:f>'DB exp by NSP goals'!$B$29:$C$29</c:f>
              <c:numCache>
                <c:formatCode>0%</c:formatCode>
                <c:ptCount val="2"/>
                <c:pt idx="0">
                  <c:v>7.5829706908513803E-2</c:v>
                </c:pt>
                <c:pt idx="1">
                  <c:v>0</c:v>
                </c:pt>
              </c:numCache>
            </c:numRef>
          </c:val>
          <c:extLst>
            <c:ext xmlns:c16="http://schemas.microsoft.com/office/drawing/2014/chart" uri="{C3380CC4-5D6E-409C-BE32-E72D297353CC}">
              <c16:uniqueId val="{00000008-5904-44D6-BB60-B86DBDA042F3}"/>
            </c:ext>
          </c:extLst>
        </c:ser>
        <c:dLbls>
          <c:showLegendKey val="0"/>
          <c:showVal val="0"/>
          <c:showCatName val="0"/>
          <c:showSerName val="0"/>
          <c:showPercent val="0"/>
          <c:showBubbleSize val="0"/>
        </c:dLbls>
        <c:gapWidth val="150"/>
        <c:overlap val="100"/>
        <c:axId val="2137893720"/>
        <c:axId val="2137872616"/>
      </c:barChart>
      <c:catAx>
        <c:axId val="2137893720"/>
        <c:scaling>
          <c:orientation val="minMax"/>
        </c:scaling>
        <c:delete val="0"/>
        <c:axPos val="b"/>
        <c:numFmt formatCode="General" sourceLinked="0"/>
        <c:majorTickMark val="out"/>
        <c:minorTickMark val="none"/>
        <c:tickLblPos val="nextTo"/>
        <c:txPr>
          <a:bodyPr/>
          <a:lstStyle/>
          <a:p>
            <a:pPr>
              <a:defRPr sz="1400"/>
            </a:pPr>
            <a:endParaRPr lang="en-US"/>
          </a:p>
        </c:txPr>
        <c:crossAx val="2137872616"/>
        <c:crosses val="autoZero"/>
        <c:auto val="1"/>
        <c:lblAlgn val="ctr"/>
        <c:lblOffset val="100"/>
        <c:noMultiLvlLbl val="0"/>
      </c:catAx>
      <c:valAx>
        <c:axId val="2137872616"/>
        <c:scaling>
          <c:orientation val="minMax"/>
          <c:max val="1"/>
        </c:scaling>
        <c:delete val="0"/>
        <c:axPos val="l"/>
        <c:numFmt formatCode="0%" sourceLinked="1"/>
        <c:majorTickMark val="out"/>
        <c:minorTickMark val="none"/>
        <c:tickLblPos val="nextTo"/>
        <c:txPr>
          <a:bodyPr/>
          <a:lstStyle/>
          <a:p>
            <a:pPr>
              <a:defRPr sz="1200"/>
            </a:pPr>
            <a:endParaRPr lang="en-US"/>
          </a:p>
        </c:txPr>
        <c:crossAx val="2137893720"/>
        <c:crosses val="autoZero"/>
        <c:crossBetween val="between"/>
      </c:valAx>
    </c:plotArea>
    <c:legend>
      <c:legendPos val="r"/>
      <c:layout>
        <c:manualLayout>
          <c:xMode val="edge"/>
          <c:yMode val="edge"/>
          <c:x val="0.62238929015452016"/>
          <c:y val="5.7094012814556651E-2"/>
          <c:w val="0.37761070984547984"/>
          <c:h val="0.86496340898564095"/>
        </c:manualLayout>
      </c:layout>
      <c:overlay val="0"/>
      <c:txPr>
        <a:bodyPr/>
        <a:lstStyle/>
        <a:p>
          <a:pPr>
            <a:defRPr sz="1400"/>
          </a:pPr>
          <a:endParaRPr lang="en-US"/>
        </a:p>
      </c:txPr>
    </c:legend>
    <c:plotVisOnly val="1"/>
    <c:dispBlanksAs val="gap"/>
    <c:showDLblsOverMax val="0"/>
  </c:chart>
  <c:spPr>
    <a:ln>
      <a:noFill/>
    </a:ln>
  </c:spPr>
  <c:externalData r:id="rId2">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6313259719527002E-2"/>
          <c:y val="1.76270846080041E-2"/>
          <c:w val="0.91157949601700505"/>
          <c:h val="0.67749463874710403"/>
        </c:manualLayout>
      </c:layout>
      <c:barChart>
        <c:barDir val="col"/>
        <c:grouping val="stacked"/>
        <c:varyColors val="0"/>
        <c:ser>
          <c:idx val="13"/>
          <c:order val="13"/>
          <c:tx>
            <c:strRef>
              <c:f>'HIV Dist &amp; Funder Per Cap PLHIV'!$P$6</c:f>
              <c:strCache>
                <c:ptCount val="1"/>
                <c:pt idx="0">
                  <c:v> DOH Spend per PLHIV </c:v>
                </c:pt>
              </c:strCache>
            </c:strRef>
          </c:tx>
          <c:spPr>
            <a:solidFill>
              <a:schemeClr val="accent1"/>
            </a:solidFill>
            <a:ln w="25400">
              <a:noFill/>
            </a:ln>
            <a:effectLst/>
          </c:spPr>
          <c:invertIfNegative val="0"/>
          <c:cat>
            <c:multiLvlStrRef>
              <c:f>'HIV Dist &amp; Funder Per Cap PLHIV'!$A$7:$B$74</c:f>
              <c:multiLvlStrCache>
                <c:ptCount val="62"/>
                <c:lvl>
                  <c:pt idx="0">
                    <c:v> EC: Buffalo City Metropolitan </c:v>
                  </c:pt>
                  <c:pt idx="1">
                    <c:v> EC: OR Tambo </c:v>
                  </c:pt>
                  <c:pt idx="2">
                    <c:v> EC: Nelson Mandela Bay </c:v>
                  </c:pt>
                  <c:pt idx="3">
                    <c:v> EC: Amathole </c:v>
                  </c:pt>
                  <c:pt idx="4">
                    <c:v> EC: Chris Hani </c:v>
                  </c:pt>
                  <c:pt idx="5">
                    <c:v> EC: Alfred Nzo </c:v>
                  </c:pt>
                  <c:pt idx="6">
                    <c:v> EC: Sarah Baartman </c:v>
                  </c:pt>
                  <c:pt idx="7">
                    <c:v> EC: Joe Gqabi </c:v>
                  </c:pt>
                  <c:pt idx="9">
                    <c:v> FS: Thabo Mofutsanyana </c:v>
                  </c:pt>
                  <c:pt idx="10">
                    <c:v> FS: Lejweleputswa </c:v>
                  </c:pt>
                  <c:pt idx="11">
                    <c:v> FS: Mangaung </c:v>
                  </c:pt>
                  <c:pt idx="12">
                    <c:v> FS: Felize Dabi </c:v>
                  </c:pt>
                  <c:pt idx="13">
                    <c:v> FS: Xhariep </c:v>
                  </c:pt>
                  <c:pt idx="15">
                    <c:v> GP: City of Johannesburg </c:v>
                  </c:pt>
                  <c:pt idx="16">
                    <c:v> GP: Ekhurleni </c:v>
                  </c:pt>
                  <c:pt idx="17">
                    <c:v> GP: City of Tshwane </c:v>
                  </c:pt>
                  <c:pt idx="18">
                    <c:v> GP: Sedibeng </c:v>
                  </c:pt>
                  <c:pt idx="19">
                    <c:v> GP: West Rand  </c:v>
                  </c:pt>
                  <c:pt idx="21">
                    <c:v> KZN: eThekwini </c:v>
                  </c:pt>
                  <c:pt idx="22">
                    <c:v> KZN: uMgungundlovu </c:v>
                  </c:pt>
                  <c:pt idx="23">
                    <c:v> KZN: uThungulu </c:v>
                  </c:pt>
                  <c:pt idx="24">
                    <c:v> KZN: Ugu </c:v>
                  </c:pt>
                  <c:pt idx="25">
                    <c:v> KZN: Zululand </c:v>
                  </c:pt>
                  <c:pt idx="26">
                    <c:v> KZN: uMkhanyakude </c:v>
                  </c:pt>
                  <c:pt idx="27">
                    <c:v> KZN: uThukela </c:v>
                  </c:pt>
                  <c:pt idx="28">
                    <c:v> KZN: uMzinyathi </c:v>
                  </c:pt>
                  <c:pt idx="29">
                    <c:v> KZN: Ilembe </c:v>
                  </c:pt>
                  <c:pt idx="30">
                    <c:v> KZN: Harry Gwala  </c:v>
                  </c:pt>
                  <c:pt idx="31">
                    <c:v> KZN: Amajuba </c:v>
                  </c:pt>
                  <c:pt idx="33">
                    <c:v> LP: Capricorn </c:v>
                  </c:pt>
                  <c:pt idx="34">
                    <c:v> LP: Mopani </c:v>
                  </c:pt>
                  <c:pt idx="35">
                    <c:v> LP: Sekhukhune </c:v>
                  </c:pt>
                  <c:pt idx="36">
                    <c:v> LP: Vhembe </c:v>
                  </c:pt>
                  <c:pt idx="37">
                    <c:v> LP: Waterberg </c:v>
                  </c:pt>
                  <c:pt idx="39">
                    <c:v> MP: Gert Sibande </c:v>
                  </c:pt>
                  <c:pt idx="40">
                    <c:v> MP: Ehlanzeni </c:v>
                  </c:pt>
                  <c:pt idx="41">
                    <c:v> MP: Nkangala </c:v>
                  </c:pt>
                  <c:pt idx="43">
                    <c:v> NC: Francis Baard </c:v>
                  </c:pt>
                  <c:pt idx="44">
                    <c:v> NC: JT Gaetsewe </c:v>
                  </c:pt>
                  <c:pt idx="45">
                    <c:v> NC: Pixley ka Seme </c:v>
                  </c:pt>
                  <c:pt idx="46">
                    <c:v> NC: ZF Mgcawu </c:v>
                  </c:pt>
                  <c:pt idx="47">
                    <c:v> NC: Namakawa </c:v>
                  </c:pt>
                  <c:pt idx="50">
                    <c:v> NW: Bojanala Platinum </c:v>
                  </c:pt>
                  <c:pt idx="51">
                    <c:v> NW: Dr K Kaunda </c:v>
                  </c:pt>
                  <c:pt idx="52">
                    <c:v> NW: NM Molema </c:v>
                  </c:pt>
                  <c:pt idx="53">
                    <c:v> NW: Dr RS Mompati </c:v>
                  </c:pt>
                  <c:pt idx="56">
                    <c:v> WC: City of Cape Town </c:v>
                  </c:pt>
                  <c:pt idx="57">
                    <c:v> WC: Cape Winelands </c:v>
                  </c:pt>
                  <c:pt idx="58">
                    <c:v> WC: Eden </c:v>
                  </c:pt>
                  <c:pt idx="59">
                    <c:v> WC: West Coast </c:v>
                  </c:pt>
                  <c:pt idx="60">
                    <c:v> WC: Overberg </c:v>
                  </c:pt>
                  <c:pt idx="61">
                    <c:v> WC: Central Karoo </c:v>
                  </c:pt>
                </c:lvl>
                <c:lvl>
                  <c:pt idx="0">
                    <c:v> EC </c:v>
                  </c:pt>
                  <c:pt idx="9">
                    <c:v> FS </c:v>
                  </c:pt>
                  <c:pt idx="15">
                    <c:v> GP </c:v>
                  </c:pt>
                  <c:pt idx="21">
                    <c:v> KZN </c:v>
                  </c:pt>
                  <c:pt idx="33">
                    <c:v> LP </c:v>
                  </c:pt>
                  <c:pt idx="39">
                    <c:v> MP </c:v>
                  </c:pt>
                  <c:pt idx="43">
                    <c:v> NC </c:v>
                  </c:pt>
                  <c:pt idx="50">
                    <c:v> NW </c:v>
                  </c:pt>
                  <c:pt idx="56">
                    <c:v> WC </c:v>
                  </c:pt>
                </c:lvl>
              </c:multiLvlStrCache>
              <c:extLst/>
            </c:multiLvlStrRef>
          </c:cat>
          <c:val>
            <c:numRef>
              <c:f>'HIV Dist &amp; Funder Per Cap PLHIV'!$P$7:$P$74</c:f>
              <c:numCache>
                <c:formatCode>_(* #,##0_);_(* \(#,##0\);_(* "-"??_);_(@_)</c:formatCode>
                <c:ptCount val="62"/>
                <c:pt idx="0">
                  <c:v>1481.621206614135</c:v>
                </c:pt>
                <c:pt idx="1">
                  <c:v>777.28843881170076</c:v>
                </c:pt>
                <c:pt idx="2">
                  <c:v>1393.309493353446</c:v>
                </c:pt>
                <c:pt idx="3">
                  <c:v>859.98602287520771</c:v>
                </c:pt>
                <c:pt idx="4">
                  <c:v>962.67852189907956</c:v>
                </c:pt>
                <c:pt idx="5">
                  <c:v>509.78217817561801</c:v>
                </c:pt>
                <c:pt idx="6">
                  <c:v>1544.560353984511</c:v>
                </c:pt>
                <c:pt idx="7">
                  <c:v>988.63616566215535</c:v>
                </c:pt>
                <c:pt idx="9">
                  <c:v>598.70350490751605</c:v>
                </c:pt>
                <c:pt idx="10">
                  <c:v>365.84505896444608</c:v>
                </c:pt>
                <c:pt idx="11">
                  <c:v>638.74054122105076</c:v>
                </c:pt>
                <c:pt idx="12">
                  <c:v>844.45558294034004</c:v>
                </c:pt>
                <c:pt idx="13">
                  <c:v>2077.5855969565532</c:v>
                </c:pt>
                <c:pt idx="15">
                  <c:v>2284.5152791447372</c:v>
                </c:pt>
                <c:pt idx="16">
                  <c:v>1582.4805982102009</c:v>
                </c:pt>
                <c:pt idx="17">
                  <c:v>1801.6969505362449</c:v>
                </c:pt>
                <c:pt idx="18">
                  <c:v>2050.5546529358762</c:v>
                </c:pt>
                <c:pt idx="19">
                  <c:v>3129.1206059894089</c:v>
                </c:pt>
                <c:pt idx="21">
                  <c:v>1502.7426759584209</c:v>
                </c:pt>
                <c:pt idx="22">
                  <c:v>1539.2196082409539</c:v>
                </c:pt>
                <c:pt idx="23">
                  <c:v>2130.3424456521789</c:v>
                </c:pt>
                <c:pt idx="24">
                  <c:v>2272.292349873956</c:v>
                </c:pt>
                <c:pt idx="25">
                  <c:v>1679.404060999776</c:v>
                </c:pt>
                <c:pt idx="26">
                  <c:v>2598.4101636297701</c:v>
                </c:pt>
                <c:pt idx="27">
                  <c:v>2181.5169492170971</c:v>
                </c:pt>
                <c:pt idx="28">
                  <c:v>2756.117493076878</c:v>
                </c:pt>
                <c:pt idx="29">
                  <c:v>2292.3237804279311</c:v>
                </c:pt>
                <c:pt idx="30">
                  <c:v>2014.183875129886</c:v>
                </c:pt>
                <c:pt idx="31">
                  <c:v>1681.1625778771111</c:v>
                </c:pt>
                <c:pt idx="33">
                  <c:v>3805.6627765297808</c:v>
                </c:pt>
                <c:pt idx="34">
                  <c:v>852.32117196305808</c:v>
                </c:pt>
                <c:pt idx="35">
                  <c:v>1217.893155749744</c:v>
                </c:pt>
                <c:pt idx="36">
                  <c:v>1440.023300894195</c:v>
                </c:pt>
                <c:pt idx="37">
                  <c:v>1161.434698532508</c:v>
                </c:pt>
                <c:pt idx="39">
                  <c:v>190.58135450622001</c:v>
                </c:pt>
                <c:pt idx="40">
                  <c:v>152.18628693272319</c:v>
                </c:pt>
                <c:pt idx="41">
                  <c:v>197.7498722863179</c:v>
                </c:pt>
                <c:pt idx="43">
                  <c:v>2205.7815414830152</c:v>
                </c:pt>
                <c:pt idx="44">
                  <c:v>2000.4789939984259</c:v>
                </c:pt>
                <c:pt idx="45">
                  <c:v>3255.4656186831521</c:v>
                </c:pt>
                <c:pt idx="46">
                  <c:v>2563.3695526015958</c:v>
                </c:pt>
                <c:pt idx="47">
                  <c:v>4506.0811937452318</c:v>
                </c:pt>
                <c:pt idx="50">
                  <c:v>294.63601784162688</c:v>
                </c:pt>
                <c:pt idx="51">
                  <c:v>640.23297598412876</c:v>
                </c:pt>
                <c:pt idx="52">
                  <c:v>530.31696648996547</c:v>
                </c:pt>
                <c:pt idx="53">
                  <c:v>747.00882163879305</c:v>
                </c:pt>
                <c:pt idx="56">
                  <c:v>3114.9544113652701</c:v>
                </c:pt>
                <c:pt idx="57">
                  <c:v>3209.11784230992</c:v>
                </c:pt>
                <c:pt idx="58">
                  <c:v>3501.238003394536</c:v>
                </c:pt>
                <c:pt idx="59">
                  <c:v>4646.1101707056878</c:v>
                </c:pt>
                <c:pt idx="60">
                  <c:v>6024.216636168353</c:v>
                </c:pt>
                <c:pt idx="61">
                  <c:v>16028.79871335505</c:v>
                </c:pt>
              </c:numCache>
              <c:extLst/>
            </c:numRef>
          </c:val>
          <c:extLst>
            <c:ext xmlns:c16="http://schemas.microsoft.com/office/drawing/2014/chart" uri="{C3380CC4-5D6E-409C-BE32-E72D297353CC}">
              <c16:uniqueId val="{00000000-5CAA-454F-9226-213B7A4ADDE0}"/>
            </c:ext>
          </c:extLst>
        </c:ser>
        <c:ser>
          <c:idx val="14"/>
          <c:order val="14"/>
          <c:tx>
            <c:strRef>
              <c:f>'HIV Dist &amp; Funder Per Cap PLHIV'!$Q$6</c:f>
              <c:strCache>
                <c:ptCount val="1"/>
                <c:pt idx="0">
                  <c:v> PEPFAR Spend per PLHIV </c:v>
                </c:pt>
              </c:strCache>
            </c:strRef>
          </c:tx>
          <c:spPr>
            <a:solidFill>
              <a:schemeClr val="accent2"/>
            </a:solidFill>
            <a:ln w="25400">
              <a:noFill/>
            </a:ln>
            <a:effectLst/>
          </c:spPr>
          <c:invertIfNegative val="0"/>
          <c:cat>
            <c:multiLvlStrRef>
              <c:f>'HIV Dist &amp; Funder Per Cap PLHIV'!$A$7:$B$74</c:f>
              <c:multiLvlStrCache>
                <c:ptCount val="62"/>
                <c:lvl>
                  <c:pt idx="0">
                    <c:v> EC: Buffalo City Metropolitan </c:v>
                  </c:pt>
                  <c:pt idx="1">
                    <c:v> EC: OR Tambo </c:v>
                  </c:pt>
                  <c:pt idx="2">
                    <c:v> EC: Nelson Mandela Bay </c:v>
                  </c:pt>
                  <c:pt idx="3">
                    <c:v> EC: Amathole </c:v>
                  </c:pt>
                  <c:pt idx="4">
                    <c:v> EC: Chris Hani </c:v>
                  </c:pt>
                  <c:pt idx="5">
                    <c:v> EC: Alfred Nzo </c:v>
                  </c:pt>
                  <c:pt idx="6">
                    <c:v> EC: Sarah Baartman </c:v>
                  </c:pt>
                  <c:pt idx="7">
                    <c:v> EC: Joe Gqabi </c:v>
                  </c:pt>
                  <c:pt idx="9">
                    <c:v> FS: Thabo Mofutsanyana </c:v>
                  </c:pt>
                  <c:pt idx="10">
                    <c:v> FS: Lejweleputswa </c:v>
                  </c:pt>
                  <c:pt idx="11">
                    <c:v> FS: Mangaung </c:v>
                  </c:pt>
                  <c:pt idx="12">
                    <c:v> FS: Felize Dabi </c:v>
                  </c:pt>
                  <c:pt idx="13">
                    <c:v> FS: Xhariep </c:v>
                  </c:pt>
                  <c:pt idx="15">
                    <c:v> GP: City of Johannesburg </c:v>
                  </c:pt>
                  <c:pt idx="16">
                    <c:v> GP: Ekhurleni </c:v>
                  </c:pt>
                  <c:pt idx="17">
                    <c:v> GP: City of Tshwane </c:v>
                  </c:pt>
                  <c:pt idx="18">
                    <c:v> GP: Sedibeng </c:v>
                  </c:pt>
                  <c:pt idx="19">
                    <c:v> GP: West Rand  </c:v>
                  </c:pt>
                  <c:pt idx="21">
                    <c:v> KZN: eThekwini </c:v>
                  </c:pt>
                  <c:pt idx="22">
                    <c:v> KZN: uMgungundlovu </c:v>
                  </c:pt>
                  <c:pt idx="23">
                    <c:v> KZN: uThungulu </c:v>
                  </c:pt>
                  <c:pt idx="24">
                    <c:v> KZN: Ugu </c:v>
                  </c:pt>
                  <c:pt idx="25">
                    <c:v> KZN: Zululand </c:v>
                  </c:pt>
                  <c:pt idx="26">
                    <c:v> KZN: uMkhanyakude </c:v>
                  </c:pt>
                  <c:pt idx="27">
                    <c:v> KZN: uThukela </c:v>
                  </c:pt>
                  <c:pt idx="28">
                    <c:v> KZN: uMzinyathi </c:v>
                  </c:pt>
                  <c:pt idx="29">
                    <c:v> KZN: Ilembe </c:v>
                  </c:pt>
                  <c:pt idx="30">
                    <c:v> KZN: Harry Gwala  </c:v>
                  </c:pt>
                  <c:pt idx="31">
                    <c:v> KZN: Amajuba </c:v>
                  </c:pt>
                  <c:pt idx="33">
                    <c:v> LP: Capricorn </c:v>
                  </c:pt>
                  <c:pt idx="34">
                    <c:v> LP: Mopani </c:v>
                  </c:pt>
                  <c:pt idx="35">
                    <c:v> LP: Sekhukhune </c:v>
                  </c:pt>
                  <c:pt idx="36">
                    <c:v> LP: Vhembe </c:v>
                  </c:pt>
                  <c:pt idx="37">
                    <c:v> LP: Waterberg </c:v>
                  </c:pt>
                  <c:pt idx="39">
                    <c:v> MP: Gert Sibande </c:v>
                  </c:pt>
                  <c:pt idx="40">
                    <c:v> MP: Ehlanzeni </c:v>
                  </c:pt>
                  <c:pt idx="41">
                    <c:v> MP: Nkangala </c:v>
                  </c:pt>
                  <c:pt idx="43">
                    <c:v> NC: Francis Baard </c:v>
                  </c:pt>
                  <c:pt idx="44">
                    <c:v> NC: JT Gaetsewe </c:v>
                  </c:pt>
                  <c:pt idx="45">
                    <c:v> NC: Pixley ka Seme </c:v>
                  </c:pt>
                  <c:pt idx="46">
                    <c:v> NC: ZF Mgcawu </c:v>
                  </c:pt>
                  <c:pt idx="47">
                    <c:v> NC: Namakawa </c:v>
                  </c:pt>
                  <c:pt idx="50">
                    <c:v> NW: Bojanala Platinum </c:v>
                  </c:pt>
                  <c:pt idx="51">
                    <c:v> NW: Dr K Kaunda </c:v>
                  </c:pt>
                  <c:pt idx="52">
                    <c:v> NW: NM Molema </c:v>
                  </c:pt>
                  <c:pt idx="53">
                    <c:v> NW: Dr RS Mompati </c:v>
                  </c:pt>
                  <c:pt idx="56">
                    <c:v> WC: City of Cape Town </c:v>
                  </c:pt>
                  <c:pt idx="57">
                    <c:v> WC: Cape Winelands </c:v>
                  </c:pt>
                  <c:pt idx="58">
                    <c:v> WC: Eden </c:v>
                  </c:pt>
                  <c:pt idx="59">
                    <c:v> WC: West Coast </c:v>
                  </c:pt>
                  <c:pt idx="60">
                    <c:v> WC: Overberg </c:v>
                  </c:pt>
                  <c:pt idx="61">
                    <c:v> WC: Central Karoo </c:v>
                  </c:pt>
                </c:lvl>
                <c:lvl>
                  <c:pt idx="0">
                    <c:v> EC </c:v>
                  </c:pt>
                  <c:pt idx="9">
                    <c:v> FS </c:v>
                  </c:pt>
                  <c:pt idx="15">
                    <c:v> GP </c:v>
                  </c:pt>
                  <c:pt idx="21">
                    <c:v> KZN </c:v>
                  </c:pt>
                  <c:pt idx="33">
                    <c:v> LP </c:v>
                  </c:pt>
                  <c:pt idx="39">
                    <c:v> MP </c:v>
                  </c:pt>
                  <c:pt idx="43">
                    <c:v> NC </c:v>
                  </c:pt>
                  <c:pt idx="50">
                    <c:v> NW </c:v>
                  </c:pt>
                  <c:pt idx="56">
                    <c:v> WC </c:v>
                  </c:pt>
                </c:lvl>
              </c:multiLvlStrCache>
              <c:extLst/>
            </c:multiLvlStrRef>
          </c:cat>
          <c:val>
            <c:numRef>
              <c:f>'HIV Dist &amp; Funder Per Cap PLHIV'!$Q$7:$Q$74</c:f>
              <c:numCache>
                <c:formatCode>_(* #,##0_);_(* \(#,##0\);_(* "-"??_);_(@_)</c:formatCode>
                <c:ptCount val="62"/>
                <c:pt idx="0">
                  <c:v>713.1868149347348</c:v>
                </c:pt>
                <c:pt idx="1">
                  <c:v>424.63152137718549</c:v>
                </c:pt>
                <c:pt idx="2">
                  <c:v>421.95741525563852</c:v>
                </c:pt>
                <c:pt idx="3">
                  <c:v>705.34528804144611</c:v>
                </c:pt>
                <c:pt idx="4">
                  <c:v>570.66767455132981</c:v>
                </c:pt>
                <c:pt idx="5">
                  <c:v>647.76684221595349</c:v>
                </c:pt>
                <c:pt idx="6">
                  <c:v>161.47024119912419</c:v>
                </c:pt>
                <c:pt idx="7">
                  <c:v>92.334470950493625</c:v>
                </c:pt>
                <c:pt idx="9">
                  <c:v>676.92791364210859</c:v>
                </c:pt>
                <c:pt idx="10">
                  <c:v>643.01110956869798</c:v>
                </c:pt>
                <c:pt idx="11">
                  <c:v>584.81905167931859</c:v>
                </c:pt>
                <c:pt idx="12">
                  <c:v>208.39020629257431</c:v>
                </c:pt>
                <c:pt idx="13">
                  <c:v>116.9496254355401</c:v>
                </c:pt>
                <c:pt idx="15">
                  <c:v>697.52900828656811</c:v>
                </c:pt>
                <c:pt idx="16">
                  <c:v>352.91689591989291</c:v>
                </c:pt>
                <c:pt idx="17">
                  <c:v>434.94308042411672</c:v>
                </c:pt>
                <c:pt idx="18">
                  <c:v>450.59047588246079</c:v>
                </c:pt>
                <c:pt idx="19">
                  <c:v>308.94547563571962</c:v>
                </c:pt>
                <c:pt idx="21">
                  <c:v>690.57378621814269</c:v>
                </c:pt>
                <c:pt idx="22">
                  <c:v>903.99374290739456</c:v>
                </c:pt>
                <c:pt idx="23">
                  <c:v>468.47065183257649</c:v>
                </c:pt>
                <c:pt idx="24">
                  <c:v>627.68483275064148</c:v>
                </c:pt>
                <c:pt idx="25">
                  <c:v>423.72619662537858</c:v>
                </c:pt>
                <c:pt idx="26">
                  <c:v>436.33238335349569</c:v>
                </c:pt>
                <c:pt idx="27">
                  <c:v>371.4726699092256</c:v>
                </c:pt>
                <c:pt idx="28">
                  <c:v>358.43215898613749</c:v>
                </c:pt>
                <c:pt idx="29">
                  <c:v>213.4880675346534</c:v>
                </c:pt>
                <c:pt idx="30">
                  <c:v>438.51336127077741</c:v>
                </c:pt>
                <c:pt idx="31">
                  <c:v>312.71725799441828</c:v>
                </c:pt>
                <c:pt idx="33">
                  <c:v>1001.577382865457</c:v>
                </c:pt>
                <c:pt idx="34">
                  <c:v>1066.504741579861</c:v>
                </c:pt>
                <c:pt idx="35">
                  <c:v>565.40612483667439</c:v>
                </c:pt>
                <c:pt idx="36">
                  <c:v>242.25888199460539</c:v>
                </c:pt>
                <c:pt idx="37">
                  <c:v>691.82333681558441</c:v>
                </c:pt>
                <c:pt idx="39">
                  <c:v>770.93792269175674</c:v>
                </c:pt>
                <c:pt idx="40">
                  <c:v>436.60778522379701</c:v>
                </c:pt>
                <c:pt idx="41">
                  <c:v>662.97803516892952</c:v>
                </c:pt>
                <c:pt idx="43">
                  <c:v>129.63768053431679</c:v>
                </c:pt>
                <c:pt idx="44">
                  <c:v>334.95422577725299</c:v>
                </c:pt>
                <c:pt idx="45">
                  <c:v>431.84242699440699</c:v>
                </c:pt>
                <c:pt idx="46">
                  <c:v>105.4444421192556</c:v>
                </c:pt>
                <c:pt idx="47">
                  <c:v>1136.8536822082381</c:v>
                </c:pt>
                <c:pt idx="50">
                  <c:v>685.48406624264408</c:v>
                </c:pt>
                <c:pt idx="51">
                  <c:v>939.05480979116896</c:v>
                </c:pt>
                <c:pt idx="52">
                  <c:v>782.83466829915471</c:v>
                </c:pt>
                <c:pt idx="53">
                  <c:v>248.07985780809119</c:v>
                </c:pt>
                <c:pt idx="56">
                  <c:v>565.44334861320999</c:v>
                </c:pt>
                <c:pt idx="57">
                  <c:v>476.52287867647061</c:v>
                </c:pt>
                <c:pt idx="58">
                  <c:v>95.321734364552782</c:v>
                </c:pt>
                <c:pt idx="59">
                  <c:v>318.93234681959052</c:v>
                </c:pt>
                <c:pt idx="60">
                  <c:v>169.09404815418881</c:v>
                </c:pt>
                <c:pt idx="61">
                  <c:v>548.3292252985882</c:v>
                </c:pt>
              </c:numCache>
              <c:extLst/>
            </c:numRef>
          </c:val>
          <c:extLst>
            <c:ext xmlns:c16="http://schemas.microsoft.com/office/drawing/2014/chart" uri="{C3380CC4-5D6E-409C-BE32-E72D297353CC}">
              <c16:uniqueId val="{00000001-5CAA-454F-9226-213B7A4ADDE0}"/>
            </c:ext>
          </c:extLst>
        </c:ser>
        <c:dLbls>
          <c:showLegendKey val="0"/>
          <c:showVal val="0"/>
          <c:showCatName val="0"/>
          <c:showSerName val="0"/>
          <c:showPercent val="0"/>
          <c:showBubbleSize val="0"/>
        </c:dLbls>
        <c:gapWidth val="150"/>
        <c:overlap val="100"/>
        <c:axId val="2133857848"/>
        <c:axId val="2133913800"/>
        <c:extLst>
          <c:ext xmlns:c15="http://schemas.microsoft.com/office/drawing/2012/chart" uri="{02D57815-91ED-43cb-92C2-25804820EDAC}">
            <c15:filteredBarSeries>
              <c15:ser>
                <c:idx val="0"/>
                <c:order val="0"/>
                <c:tx>
                  <c:strRef>
                    <c:extLst>
                      <c:ext uri="{02D57815-91ED-43cb-92C2-25804820EDAC}">
                        <c15:formulaRef>
                          <c15:sqref>'HIV Dist &amp; Funder Per Cap PLHIV'!$C$6</c15:sqref>
                        </c15:formulaRef>
                      </c:ext>
                    </c:extLst>
                    <c:strCache>
                      <c:ptCount val="1"/>
                      <c:pt idx="0">
                        <c:v> AFSA </c:v>
                      </c:pt>
                    </c:strCache>
                  </c:strRef>
                </c:tx>
                <c:spPr>
                  <a:solidFill>
                    <a:schemeClr val="accent1"/>
                  </a:solidFill>
                  <a:ln>
                    <a:noFill/>
                  </a:ln>
                  <a:effectLst/>
                </c:spPr>
                <c:invertIfNegative val="0"/>
                <c:cat>
                  <c:multiLvlStrRef>
                    <c:extLst>
                      <c:ext uri="{02D57815-91ED-43cb-92C2-25804820EDAC}">
                        <c15:formulaRef>
                          <c15:sqref>'HIV Dist &amp; Funder Per Cap PLHIV'!$A$7:$B$74</c15:sqref>
                        </c15:formulaRef>
                      </c:ext>
                    </c:extLst>
                    <c:multiLvlStrCache>
                      <c:ptCount val="62"/>
                      <c:lvl>
                        <c:pt idx="0">
                          <c:v> EC: Buffalo City Metropolitan </c:v>
                        </c:pt>
                        <c:pt idx="1">
                          <c:v> EC: OR Tambo </c:v>
                        </c:pt>
                        <c:pt idx="2">
                          <c:v> EC: Nelson Mandela Bay </c:v>
                        </c:pt>
                        <c:pt idx="3">
                          <c:v> EC: Amathole </c:v>
                        </c:pt>
                        <c:pt idx="4">
                          <c:v> EC: Chris Hani </c:v>
                        </c:pt>
                        <c:pt idx="5">
                          <c:v> EC: Alfred Nzo </c:v>
                        </c:pt>
                        <c:pt idx="6">
                          <c:v> EC: Sarah Baartman </c:v>
                        </c:pt>
                        <c:pt idx="7">
                          <c:v> EC: Joe Gqabi </c:v>
                        </c:pt>
                        <c:pt idx="9">
                          <c:v> FS: Thabo Mofutsanyana </c:v>
                        </c:pt>
                        <c:pt idx="10">
                          <c:v> FS: Lejweleputswa </c:v>
                        </c:pt>
                        <c:pt idx="11">
                          <c:v> FS: Mangaung </c:v>
                        </c:pt>
                        <c:pt idx="12">
                          <c:v> FS: Felize Dabi </c:v>
                        </c:pt>
                        <c:pt idx="13">
                          <c:v> FS: Xhariep </c:v>
                        </c:pt>
                        <c:pt idx="15">
                          <c:v> GP: City of Johannesburg </c:v>
                        </c:pt>
                        <c:pt idx="16">
                          <c:v> GP: Ekhurleni </c:v>
                        </c:pt>
                        <c:pt idx="17">
                          <c:v> GP: City of Tshwane </c:v>
                        </c:pt>
                        <c:pt idx="18">
                          <c:v> GP: Sedibeng </c:v>
                        </c:pt>
                        <c:pt idx="19">
                          <c:v> GP: West Rand  </c:v>
                        </c:pt>
                        <c:pt idx="21">
                          <c:v> KZN: eThekwini </c:v>
                        </c:pt>
                        <c:pt idx="22">
                          <c:v> KZN: uMgungundlovu </c:v>
                        </c:pt>
                        <c:pt idx="23">
                          <c:v> KZN: uThungulu </c:v>
                        </c:pt>
                        <c:pt idx="24">
                          <c:v> KZN: Ugu </c:v>
                        </c:pt>
                        <c:pt idx="25">
                          <c:v> KZN: Zululand </c:v>
                        </c:pt>
                        <c:pt idx="26">
                          <c:v> KZN: uMkhanyakude </c:v>
                        </c:pt>
                        <c:pt idx="27">
                          <c:v> KZN: uThukela </c:v>
                        </c:pt>
                        <c:pt idx="28">
                          <c:v> KZN: uMzinyathi </c:v>
                        </c:pt>
                        <c:pt idx="29">
                          <c:v> KZN: Ilembe </c:v>
                        </c:pt>
                        <c:pt idx="30">
                          <c:v> KZN: Harry Gwala  </c:v>
                        </c:pt>
                        <c:pt idx="31">
                          <c:v> KZN: Amajuba </c:v>
                        </c:pt>
                        <c:pt idx="33">
                          <c:v> LP: Capricorn </c:v>
                        </c:pt>
                        <c:pt idx="34">
                          <c:v> LP: Mopani </c:v>
                        </c:pt>
                        <c:pt idx="35">
                          <c:v> LP: Sekhukhune </c:v>
                        </c:pt>
                        <c:pt idx="36">
                          <c:v> LP: Vhembe </c:v>
                        </c:pt>
                        <c:pt idx="37">
                          <c:v> LP: Waterberg </c:v>
                        </c:pt>
                        <c:pt idx="39">
                          <c:v> MP: Gert Sibande </c:v>
                        </c:pt>
                        <c:pt idx="40">
                          <c:v> MP: Ehlanzeni </c:v>
                        </c:pt>
                        <c:pt idx="41">
                          <c:v> MP: Nkangala </c:v>
                        </c:pt>
                        <c:pt idx="43">
                          <c:v> NC: Francis Baard </c:v>
                        </c:pt>
                        <c:pt idx="44">
                          <c:v> NC: JT Gaetsewe </c:v>
                        </c:pt>
                        <c:pt idx="45">
                          <c:v> NC: Pixley ka Seme </c:v>
                        </c:pt>
                        <c:pt idx="46">
                          <c:v> NC: ZF Mgcawu </c:v>
                        </c:pt>
                        <c:pt idx="47">
                          <c:v> NC: Namakawa </c:v>
                        </c:pt>
                        <c:pt idx="50">
                          <c:v> NW: Bojanala Platinum </c:v>
                        </c:pt>
                        <c:pt idx="51">
                          <c:v> NW: Dr K Kaunda </c:v>
                        </c:pt>
                        <c:pt idx="52">
                          <c:v> NW: NM Molema </c:v>
                        </c:pt>
                        <c:pt idx="53">
                          <c:v> NW: Dr RS Mompati </c:v>
                        </c:pt>
                        <c:pt idx="56">
                          <c:v> WC: City of Cape Town </c:v>
                        </c:pt>
                        <c:pt idx="57">
                          <c:v> WC: Cape Winelands </c:v>
                        </c:pt>
                        <c:pt idx="58">
                          <c:v> WC: Eden </c:v>
                        </c:pt>
                        <c:pt idx="59">
                          <c:v> WC: West Coast </c:v>
                        </c:pt>
                        <c:pt idx="60">
                          <c:v> WC: Overberg </c:v>
                        </c:pt>
                        <c:pt idx="61">
                          <c:v> WC: Central Karoo </c:v>
                        </c:pt>
                      </c:lvl>
                      <c:lvl>
                        <c:pt idx="0">
                          <c:v> EC </c:v>
                        </c:pt>
                        <c:pt idx="9">
                          <c:v> FS </c:v>
                        </c:pt>
                        <c:pt idx="15">
                          <c:v> GP </c:v>
                        </c:pt>
                        <c:pt idx="21">
                          <c:v> KZN </c:v>
                        </c:pt>
                        <c:pt idx="33">
                          <c:v> LP </c:v>
                        </c:pt>
                        <c:pt idx="39">
                          <c:v> MP </c:v>
                        </c:pt>
                        <c:pt idx="43">
                          <c:v> NC </c:v>
                        </c:pt>
                        <c:pt idx="50">
                          <c:v> NW </c:v>
                        </c:pt>
                        <c:pt idx="56">
                          <c:v> WC </c:v>
                        </c:pt>
                      </c:lvl>
                    </c:multiLvlStrCache>
                  </c:multiLvlStrRef>
                </c:cat>
                <c:val>
                  <c:numRef>
                    <c:extLst>
                      <c:ext uri="{02D57815-91ED-43cb-92C2-25804820EDAC}">
                        <c15:formulaRef>
                          <c15:sqref>'HIV Dist &amp; Funder Per Cap PLHIV'!$C$7:$C$74</c15:sqref>
                        </c15:formulaRef>
                      </c:ext>
                    </c:extLst>
                    <c:numCache>
                      <c:formatCode>_(* #,##0_);_(* \(#,##0\);_(* "-"??_);_(@_)</c:formatCode>
                      <c:ptCount val="62"/>
                      <c:pt idx="0">
                        <c:v>0</c:v>
                      </c:pt>
                      <c:pt idx="1">
                        <c:v>0</c:v>
                      </c:pt>
                      <c:pt idx="2">
                        <c:v>0</c:v>
                      </c:pt>
                      <c:pt idx="3">
                        <c:v>0</c:v>
                      </c:pt>
                      <c:pt idx="4">
                        <c:v>0</c:v>
                      </c:pt>
                      <c:pt idx="5">
                        <c:v>0</c:v>
                      </c:pt>
                      <c:pt idx="6">
                        <c:v>0</c:v>
                      </c:pt>
                      <c:pt idx="7">
                        <c:v>0</c:v>
                      </c:pt>
                      <c:pt idx="9">
                        <c:v>0</c:v>
                      </c:pt>
                      <c:pt idx="10">
                        <c:v>0</c:v>
                      </c:pt>
                      <c:pt idx="11">
                        <c:v>0</c:v>
                      </c:pt>
                      <c:pt idx="12">
                        <c:v>0</c:v>
                      </c:pt>
                      <c:pt idx="13">
                        <c:v>0</c:v>
                      </c:pt>
                      <c:pt idx="15">
                        <c:v>0</c:v>
                      </c:pt>
                      <c:pt idx="16">
                        <c:v>0</c:v>
                      </c:pt>
                      <c:pt idx="17">
                        <c:v>0</c:v>
                      </c:pt>
                      <c:pt idx="18">
                        <c:v>0</c:v>
                      </c:pt>
                      <c:pt idx="19">
                        <c:v>0</c:v>
                      </c:pt>
                      <c:pt idx="21">
                        <c:v>0</c:v>
                      </c:pt>
                      <c:pt idx="22">
                        <c:v>0</c:v>
                      </c:pt>
                      <c:pt idx="23">
                        <c:v>0</c:v>
                      </c:pt>
                      <c:pt idx="24">
                        <c:v>0</c:v>
                      </c:pt>
                      <c:pt idx="25">
                        <c:v>0</c:v>
                      </c:pt>
                      <c:pt idx="26">
                        <c:v>0</c:v>
                      </c:pt>
                      <c:pt idx="27">
                        <c:v>0</c:v>
                      </c:pt>
                      <c:pt idx="28">
                        <c:v>0</c:v>
                      </c:pt>
                      <c:pt idx="29">
                        <c:v>0</c:v>
                      </c:pt>
                      <c:pt idx="30">
                        <c:v>0</c:v>
                      </c:pt>
                      <c:pt idx="31">
                        <c:v>0</c:v>
                      </c:pt>
                      <c:pt idx="33">
                        <c:v>0</c:v>
                      </c:pt>
                      <c:pt idx="34">
                        <c:v>0</c:v>
                      </c:pt>
                      <c:pt idx="35">
                        <c:v>0</c:v>
                      </c:pt>
                      <c:pt idx="36">
                        <c:v>0</c:v>
                      </c:pt>
                      <c:pt idx="37">
                        <c:v>0</c:v>
                      </c:pt>
                      <c:pt idx="39">
                        <c:v>0</c:v>
                      </c:pt>
                      <c:pt idx="40">
                        <c:v>0</c:v>
                      </c:pt>
                      <c:pt idx="41">
                        <c:v>0</c:v>
                      </c:pt>
                      <c:pt idx="43">
                        <c:v>0</c:v>
                      </c:pt>
                      <c:pt idx="44">
                        <c:v>0</c:v>
                      </c:pt>
                      <c:pt idx="45">
                        <c:v>0</c:v>
                      </c:pt>
                      <c:pt idx="46">
                        <c:v>0</c:v>
                      </c:pt>
                      <c:pt idx="47">
                        <c:v>0</c:v>
                      </c:pt>
                      <c:pt idx="48">
                        <c:v>0</c:v>
                      </c:pt>
                      <c:pt idx="50">
                        <c:v>0</c:v>
                      </c:pt>
                      <c:pt idx="51">
                        <c:v>0</c:v>
                      </c:pt>
                      <c:pt idx="52">
                        <c:v>0</c:v>
                      </c:pt>
                      <c:pt idx="53">
                        <c:v>0</c:v>
                      </c:pt>
                      <c:pt idx="54">
                        <c:v>0</c:v>
                      </c:pt>
                      <c:pt idx="56">
                        <c:v>0</c:v>
                      </c:pt>
                      <c:pt idx="57">
                        <c:v>0</c:v>
                      </c:pt>
                      <c:pt idx="58">
                        <c:v>0</c:v>
                      </c:pt>
                      <c:pt idx="59">
                        <c:v>0</c:v>
                      </c:pt>
                      <c:pt idx="60">
                        <c:v>0</c:v>
                      </c:pt>
                      <c:pt idx="61">
                        <c:v>0</c:v>
                      </c:pt>
                    </c:numCache>
                  </c:numRef>
                </c:val>
                <c:extLst>
                  <c:ext xmlns:c16="http://schemas.microsoft.com/office/drawing/2014/chart" uri="{C3380CC4-5D6E-409C-BE32-E72D297353CC}">
                    <c16:uniqueId val="{00000002-5CAA-454F-9226-213B7A4ADDE0}"/>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'HIV Dist &amp; Funder Per Cap PLHIV'!$D$6</c15:sqref>
                        </c15:formulaRef>
                      </c:ext>
                    </c:extLst>
                    <c:strCache>
                      <c:ptCount val="1"/>
                      <c:pt idx="0">
                        <c:v> DBE </c:v>
                      </c:pt>
                    </c:strCache>
                  </c:strRef>
                </c:tx>
                <c:spPr>
                  <a:solidFill>
                    <a:schemeClr val="accent2"/>
                  </a:solidFill>
                  <a:ln>
                    <a:noFill/>
                  </a:ln>
                  <a:effectLst/>
                </c:spPr>
                <c:invertIfNegative val="0"/>
                <c:cat>
                  <c:multiLvlStrRef>
                    <c:extLst xmlns:c15="http://schemas.microsoft.com/office/drawing/2012/chart">
                      <c:ext xmlns:c15="http://schemas.microsoft.com/office/drawing/2012/chart" uri="{02D57815-91ED-43cb-92C2-25804820EDAC}">
                        <c15:formulaRef>
                          <c15:sqref>'HIV Dist &amp; Funder Per Cap PLHIV'!$A$7:$B$74</c15:sqref>
                        </c15:formulaRef>
                      </c:ext>
                    </c:extLst>
                    <c:multiLvlStrCache>
                      <c:ptCount val="62"/>
                      <c:lvl>
                        <c:pt idx="0">
                          <c:v> EC: Buffalo City Metropolitan </c:v>
                        </c:pt>
                        <c:pt idx="1">
                          <c:v> EC: OR Tambo </c:v>
                        </c:pt>
                        <c:pt idx="2">
                          <c:v> EC: Nelson Mandela Bay </c:v>
                        </c:pt>
                        <c:pt idx="3">
                          <c:v> EC: Amathole </c:v>
                        </c:pt>
                        <c:pt idx="4">
                          <c:v> EC: Chris Hani </c:v>
                        </c:pt>
                        <c:pt idx="5">
                          <c:v> EC: Alfred Nzo </c:v>
                        </c:pt>
                        <c:pt idx="6">
                          <c:v> EC: Sarah Baartman </c:v>
                        </c:pt>
                        <c:pt idx="7">
                          <c:v> EC: Joe Gqabi </c:v>
                        </c:pt>
                        <c:pt idx="9">
                          <c:v> FS: Thabo Mofutsanyana </c:v>
                        </c:pt>
                        <c:pt idx="10">
                          <c:v> FS: Lejweleputswa </c:v>
                        </c:pt>
                        <c:pt idx="11">
                          <c:v> FS: Mangaung </c:v>
                        </c:pt>
                        <c:pt idx="12">
                          <c:v> FS: Felize Dabi </c:v>
                        </c:pt>
                        <c:pt idx="13">
                          <c:v> FS: Xhariep </c:v>
                        </c:pt>
                        <c:pt idx="15">
                          <c:v> GP: City of Johannesburg </c:v>
                        </c:pt>
                        <c:pt idx="16">
                          <c:v> GP: Ekhurleni </c:v>
                        </c:pt>
                        <c:pt idx="17">
                          <c:v> GP: City of Tshwane </c:v>
                        </c:pt>
                        <c:pt idx="18">
                          <c:v> GP: Sedibeng </c:v>
                        </c:pt>
                        <c:pt idx="19">
                          <c:v> GP: West Rand  </c:v>
                        </c:pt>
                        <c:pt idx="21">
                          <c:v> KZN: eThekwini </c:v>
                        </c:pt>
                        <c:pt idx="22">
                          <c:v> KZN: uMgungundlovu </c:v>
                        </c:pt>
                        <c:pt idx="23">
                          <c:v> KZN: uThungulu </c:v>
                        </c:pt>
                        <c:pt idx="24">
                          <c:v> KZN: Ugu </c:v>
                        </c:pt>
                        <c:pt idx="25">
                          <c:v> KZN: Zululand </c:v>
                        </c:pt>
                        <c:pt idx="26">
                          <c:v> KZN: uMkhanyakude </c:v>
                        </c:pt>
                        <c:pt idx="27">
                          <c:v> KZN: uThukela </c:v>
                        </c:pt>
                        <c:pt idx="28">
                          <c:v> KZN: uMzinyathi </c:v>
                        </c:pt>
                        <c:pt idx="29">
                          <c:v> KZN: Ilembe </c:v>
                        </c:pt>
                        <c:pt idx="30">
                          <c:v> KZN: Harry Gwala  </c:v>
                        </c:pt>
                        <c:pt idx="31">
                          <c:v> KZN: Amajuba </c:v>
                        </c:pt>
                        <c:pt idx="33">
                          <c:v> LP: Capricorn </c:v>
                        </c:pt>
                        <c:pt idx="34">
                          <c:v> LP: Mopani </c:v>
                        </c:pt>
                        <c:pt idx="35">
                          <c:v> LP: Sekhukhune </c:v>
                        </c:pt>
                        <c:pt idx="36">
                          <c:v> LP: Vhembe </c:v>
                        </c:pt>
                        <c:pt idx="37">
                          <c:v> LP: Waterberg </c:v>
                        </c:pt>
                        <c:pt idx="39">
                          <c:v> MP: Gert Sibande </c:v>
                        </c:pt>
                        <c:pt idx="40">
                          <c:v> MP: Ehlanzeni </c:v>
                        </c:pt>
                        <c:pt idx="41">
                          <c:v> MP: Nkangala </c:v>
                        </c:pt>
                        <c:pt idx="43">
                          <c:v> NC: Francis Baard </c:v>
                        </c:pt>
                        <c:pt idx="44">
                          <c:v> NC: JT Gaetsewe </c:v>
                        </c:pt>
                        <c:pt idx="45">
                          <c:v> NC: Pixley ka Seme </c:v>
                        </c:pt>
                        <c:pt idx="46">
                          <c:v> NC: ZF Mgcawu </c:v>
                        </c:pt>
                        <c:pt idx="47">
                          <c:v> NC: Namakawa </c:v>
                        </c:pt>
                        <c:pt idx="50">
                          <c:v> NW: Bojanala Platinum </c:v>
                        </c:pt>
                        <c:pt idx="51">
                          <c:v> NW: Dr K Kaunda </c:v>
                        </c:pt>
                        <c:pt idx="52">
                          <c:v> NW: NM Molema </c:v>
                        </c:pt>
                        <c:pt idx="53">
                          <c:v> NW: Dr RS Mompati </c:v>
                        </c:pt>
                        <c:pt idx="56">
                          <c:v> WC: City of Cape Town </c:v>
                        </c:pt>
                        <c:pt idx="57">
                          <c:v> WC: Cape Winelands </c:v>
                        </c:pt>
                        <c:pt idx="58">
                          <c:v> WC: Eden </c:v>
                        </c:pt>
                        <c:pt idx="59">
                          <c:v> WC: West Coast </c:v>
                        </c:pt>
                        <c:pt idx="60">
                          <c:v> WC: Overberg </c:v>
                        </c:pt>
                        <c:pt idx="61">
                          <c:v> WC: Central Karoo </c:v>
                        </c:pt>
                      </c:lvl>
                      <c:lvl>
                        <c:pt idx="0">
                          <c:v> EC </c:v>
                        </c:pt>
                        <c:pt idx="9">
                          <c:v> FS </c:v>
                        </c:pt>
                        <c:pt idx="15">
                          <c:v> GP </c:v>
                        </c:pt>
                        <c:pt idx="21">
                          <c:v> KZN </c:v>
                        </c:pt>
                        <c:pt idx="33">
                          <c:v> LP </c:v>
                        </c:pt>
                        <c:pt idx="39">
                          <c:v> MP </c:v>
                        </c:pt>
                        <c:pt idx="43">
                          <c:v> NC </c:v>
                        </c:pt>
                        <c:pt idx="50">
                          <c:v> NW </c:v>
                        </c:pt>
                        <c:pt idx="56">
                          <c:v> WC </c:v>
                        </c:pt>
                      </c:lvl>
                    </c:multiLvlStrCache>
                  </c:multiLvlStrRef>
                </c:cat>
                <c:val>
                  <c:numRef>
                    <c:extLst xmlns:c15="http://schemas.microsoft.com/office/drawing/2012/chart">
                      <c:ext xmlns:c15="http://schemas.microsoft.com/office/drawing/2012/chart" uri="{02D57815-91ED-43cb-92C2-25804820EDAC}">
                        <c15:formulaRef>
                          <c15:sqref>'HIV Dist &amp; Funder Per Cap PLHIV'!$D$7:$D$74</c15:sqref>
                        </c15:formulaRef>
                      </c:ext>
                    </c:extLst>
                    <c:numCache>
                      <c:formatCode>_(* #,##0_);_(* \(#,##0\);_(* "-"??_);_(@_)</c:formatCode>
                      <c:ptCount val="62"/>
                      <c:pt idx="0">
                        <c:v>0</c:v>
                      </c:pt>
                      <c:pt idx="1">
                        <c:v>0</c:v>
                      </c:pt>
                      <c:pt idx="2">
                        <c:v>0</c:v>
                      </c:pt>
                      <c:pt idx="3">
                        <c:v>0</c:v>
                      </c:pt>
                      <c:pt idx="4">
                        <c:v>0</c:v>
                      </c:pt>
                      <c:pt idx="5">
                        <c:v>0</c:v>
                      </c:pt>
                      <c:pt idx="6">
                        <c:v>0</c:v>
                      </c:pt>
                      <c:pt idx="7">
                        <c:v>0</c:v>
                      </c:pt>
                      <c:pt idx="9">
                        <c:v>0</c:v>
                      </c:pt>
                      <c:pt idx="10">
                        <c:v>0</c:v>
                      </c:pt>
                      <c:pt idx="11">
                        <c:v>0</c:v>
                      </c:pt>
                      <c:pt idx="12">
                        <c:v>0</c:v>
                      </c:pt>
                      <c:pt idx="13">
                        <c:v>0</c:v>
                      </c:pt>
                      <c:pt idx="15">
                        <c:v>0</c:v>
                      </c:pt>
                      <c:pt idx="16">
                        <c:v>0</c:v>
                      </c:pt>
                      <c:pt idx="17">
                        <c:v>0</c:v>
                      </c:pt>
                      <c:pt idx="18">
                        <c:v>0</c:v>
                      </c:pt>
                      <c:pt idx="19">
                        <c:v>0</c:v>
                      </c:pt>
                      <c:pt idx="21">
                        <c:v>0</c:v>
                      </c:pt>
                      <c:pt idx="22">
                        <c:v>0</c:v>
                      </c:pt>
                      <c:pt idx="23">
                        <c:v>0</c:v>
                      </c:pt>
                      <c:pt idx="24">
                        <c:v>0</c:v>
                      </c:pt>
                      <c:pt idx="25">
                        <c:v>0</c:v>
                      </c:pt>
                      <c:pt idx="26">
                        <c:v>0</c:v>
                      </c:pt>
                      <c:pt idx="27">
                        <c:v>0</c:v>
                      </c:pt>
                      <c:pt idx="28">
                        <c:v>0</c:v>
                      </c:pt>
                      <c:pt idx="29">
                        <c:v>0</c:v>
                      </c:pt>
                      <c:pt idx="30">
                        <c:v>0</c:v>
                      </c:pt>
                      <c:pt idx="31">
                        <c:v>0</c:v>
                      </c:pt>
                      <c:pt idx="33">
                        <c:v>0</c:v>
                      </c:pt>
                      <c:pt idx="34">
                        <c:v>0</c:v>
                      </c:pt>
                      <c:pt idx="35">
                        <c:v>0</c:v>
                      </c:pt>
                      <c:pt idx="36">
                        <c:v>0</c:v>
                      </c:pt>
                      <c:pt idx="37">
                        <c:v>0</c:v>
                      </c:pt>
                      <c:pt idx="39">
                        <c:v>0</c:v>
                      </c:pt>
                      <c:pt idx="40">
                        <c:v>0</c:v>
                      </c:pt>
                      <c:pt idx="41">
                        <c:v>0</c:v>
                      </c:pt>
                      <c:pt idx="43">
                        <c:v>0</c:v>
                      </c:pt>
                      <c:pt idx="44">
                        <c:v>0</c:v>
                      </c:pt>
                      <c:pt idx="45">
                        <c:v>0</c:v>
                      </c:pt>
                      <c:pt idx="46">
                        <c:v>0</c:v>
                      </c:pt>
                      <c:pt idx="47">
                        <c:v>0</c:v>
                      </c:pt>
                      <c:pt idx="48">
                        <c:v>0</c:v>
                      </c:pt>
                      <c:pt idx="50">
                        <c:v>0</c:v>
                      </c:pt>
                      <c:pt idx="51">
                        <c:v>0</c:v>
                      </c:pt>
                      <c:pt idx="52">
                        <c:v>0</c:v>
                      </c:pt>
                      <c:pt idx="53">
                        <c:v>0</c:v>
                      </c:pt>
                      <c:pt idx="54">
                        <c:v>0</c:v>
                      </c:pt>
                      <c:pt idx="56">
                        <c:v>0</c:v>
                      </c:pt>
                      <c:pt idx="57">
                        <c:v>0</c:v>
                      </c:pt>
                      <c:pt idx="58">
                        <c:v>0</c:v>
                      </c:pt>
                      <c:pt idx="59">
                        <c:v>0</c:v>
                      </c:pt>
                      <c:pt idx="60">
                        <c:v>0</c:v>
                      </c:pt>
                      <c:pt idx="61">
                        <c:v>0</c:v>
                      </c:pt>
                    </c:numCache>
                  </c:numRef>
                </c:val>
                <c:extLst xmlns:c15="http://schemas.microsoft.com/office/drawing/2012/chart">
                  <c:ext xmlns:c16="http://schemas.microsoft.com/office/drawing/2014/chart" uri="{C3380CC4-5D6E-409C-BE32-E72D297353CC}">
                    <c16:uniqueId val="{00000003-5CAA-454F-9226-213B7A4ADDE0}"/>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'HIV Dist &amp; Funder Per Cap PLHIV'!$E$6</c15:sqref>
                        </c15:formulaRef>
                      </c:ext>
                    </c:extLst>
                    <c:strCache>
                      <c:ptCount val="1"/>
                      <c:pt idx="0">
                        <c:v> DOH </c:v>
                      </c:pt>
                    </c:strCache>
                  </c:strRef>
                </c:tx>
                <c:spPr>
                  <a:solidFill>
                    <a:schemeClr val="accent1"/>
                  </a:solidFill>
                  <a:ln>
                    <a:noFill/>
                  </a:ln>
                  <a:effectLst/>
                </c:spPr>
                <c:invertIfNegative val="0"/>
                <c:cat>
                  <c:multiLvlStrRef>
                    <c:extLst xmlns:c15="http://schemas.microsoft.com/office/drawing/2012/chart">
                      <c:ext xmlns:c15="http://schemas.microsoft.com/office/drawing/2012/chart" uri="{02D57815-91ED-43cb-92C2-25804820EDAC}">
                        <c15:formulaRef>
                          <c15:sqref>'HIV Dist &amp; Funder Per Cap PLHIV'!$A$7:$B$74</c15:sqref>
                        </c15:formulaRef>
                      </c:ext>
                    </c:extLst>
                    <c:multiLvlStrCache>
                      <c:ptCount val="62"/>
                      <c:lvl>
                        <c:pt idx="0">
                          <c:v> EC: Buffalo City Metropolitan </c:v>
                        </c:pt>
                        <c:pt idx="1">
                          <c:v> EC: OR Tambo </c:v>
                        </c:pt>
                        <c:pt idx="2">
                          <c:v> EC: Nelson Mandela Bay </c:v>
                        </c:pt>
                        <c:pt idx="3">
                          <c:v> EC: Amathole </c:v>
                        </c:pt>
                        <c:pt idx="4">
                          <c:v> EC: Chris Hani </c:v>
                        </c:pt>
                        <c:pt idx="5">
                          <c:v> EC: Alfred Nzo </c:v>
                        </c:pt>
                        <c:pt idx="6">
                          <c:v> EC: Sarah Baartman </c:v>
                        </c:pt>
                        <c:pt idx="7">
                          <c:v> EC: Joe Gqabi </c:v>
                        </c:pt>
                        <c:pt idx="9">
                          <c:v> FS: Thabo Mofutsanyana </c:v>
                        </c:pt>
                        <c:pt idx="10">
                          <c:v> FS: Lejweleputswa </c:v>
                        </c:pt>
                        <c:pt idx="11">
                          <c:v> FS: Mangaung </c:v>
                        </c:pt>
                        <c:pt idx="12">
                          <c:v> FS: Felize Dabi </c:v>
                        </c:pt>
                        <c:pt idx="13">
                          <c:v> FS: Xhariep </c:v>
                        </c:pt>
                        <c:pt idx="15">
                          <c:v> GP: City of Johannesburg </c:v>
                        </c:pt>
                        <c:pt idx="16">
                          <c:v> GP: Ekhurleni </c:v>
                        </c:pt>
                        <c:pt idx="17">
                          <c:v> GP: City of Tshwane </c:v>
                        </c:pt>
                        <c:pt idx="18">
                          <c:v> GP: Sedibeng </c:v>
                        </c:pt>
                        <c:pt idx="19">
                          <c:v> GP: West Rand  </c:v>
                        </c:pt>
                        <c:pt idx="21">
                          <c:v> KZN: eThekwini </c:v>
                        </c:pt>
                        <c:pt idx="22">
                          <c:v> KZN: uMgungundlovu </c:v>
                        </c:pt>
                        <c:pt idx="23">
                          <c:v> KZN: uThungulu </c:v>
                        </c:pt>
                        <c:pt idx="24">
                          <c:v> KZN: Ugu </c:v>
                        </c:pt>
                        <c:pt idx="25">
                          <c:v> KZN: Zululand </c:v>
                        </c:pt>
                        <c:pt idx="26">
                          <c:v> KZN: uMkhanyakude </c:v>
                        </c:pt>
                        <c:pt idx="27">
                          <c:v> KZN: uThukela </c:v>
                        </c:pt>
                        <c:pt idx="28">
                          <c:v> KZN: uMzinyathi </c:v>
                        </c:pt>
                        <c:pt idx="29">
                          <c:v> KZN: Ilembe </c:v>
                        </c:pt>
                        <c:pt idx="30">
                          <c:v> KZN: Harry Gwala  </c:v>
                        </c:pt>
                        <c:pt idx="31">
                          <c:v> KZN: Amajuba </c:v>
                        </c:pt>
                        <c:pt idx="33">
                          <c:v> LP: Capricorn </c:v>
                        </c:pt>
                        <c:pt idx="34">
                          <c:v> LP: Mopani </c:v>
                        </c:pt>
                        <c:pt idx="35">
                          <c:v> LP: Sekhukhune </c:v>
                        </c:pt>
                        <c:pt idx="36">
                          <c:v> LP: Vhembe </c:v>
                        </c:pt>
                        <c:pt idx="37">
                          <c:v> LP: Waterberg </c:v>
                        </c:pt>
                        <c:pt idx="39">
                          <c:v> MP: Gert Sibande </c:v>
                        </c:pt>
                        <c:pt idx="40">
                          <c:v> MP: Ehlanzeni </c:v>
                        </c:pt>
                        <c:pt idx="41">
                          <c:v> MP: Nkangala </c:v>
                        </c:pt>
                        <c:pt idx="43">
                          <c:v> NC: Francis Baard </c:v>
                        </c:pt>
                        <c:pt idx="44">
                          <c:v> NC: JT Gaetsewe </c:v>
                        </c:pt>
                        <c:pt idx="45">
                          <c:v> NC: Pixley ka Seme </c:v>
                        </c:pt>
                        <c:pt idx="46">
                          <c:v> NC: ZF Mgcawu </c:v>
                        </c:pt>
                        <c:pt idx="47">
                          <c:v> NC: Namakawa </c:v>
                        </c:pt>
                        <c:pt idx="50">
                          <c:v> NW: Bojanala Platinum </c:v>
                        </c:pt>
                        <c:pt idx="51">
                          <c:v> NW: Dr K Kaunda </c:v>
                        </c:pt>
                        <c:pt idx="52">
                          <c:v> NW: NM Molema </c:v>
                        </c:pt>
                        <c:pt idx="53">
                          <c:v> NW: Dr RS Mompati </c:v>
                        </c:pt>
                        <c:pt idx="56">
                          <c:v> WC: City of Cape Town </c:v>
                        </c:pt>
                        <c:pt idx="57">
                          <c:v> WC: Cape Winelands </c:v>
                        </c:pt>
                        <c:pt idx="58">
                          <c:v> WC: Eden </c:v>
                        </c:pt>
                        <c:pt idx="59">
                          <c:v> WC: West Coast </c:v>
                        </c:pt>
                        <c:pt idx="60">
                          <c:v> WC: Overberg </c:v>
                        </c:pt>
                        <c:pt idx="61">
                          <c:v> WC: Central Karoo </c:v>
                        </c:pt>
                      </c:lvl>
                      <c:lvl>
                        <c:pt idx="0">
                          <c:v> EC </c:v>
                        </c:pt>
                        <c:pt idx="9">
                          <c:v> FS </c:v>
                        </c:pt>
                        <c:pt idx="15">
                          <c:v> GP </c:v>
                        </c:pt>
                        <c:pt idx="21">
                          <c:v> KZN </c:v>
                        </c:pt>
                        <c:pt idx="33">
                          <c:v> LP </c:v>
                        </c:pt>
                        <c:pt idx="39">
                          <c:v> MP </c:v>
                        </c:pt>
                        <c:pt idx="43">
                          <c:v> NC </c:v>
                        </c:pt>
                        <c:pt idx="50">
                          <c:v> NW </c:v>
                        </c:pt>
                        <c:pt idx="56">
                          <c:v> WC </c:v>
                        </c:pt>
                      </c:lvl>
                    </c:multiLvlStrCache>
                  </c:multiLvlStrRef>
                </c:cat>
                <c:val>
                  <c:numRef>
                    <c:extLst xmlns:c15="http://schemas.microsoft.com/office/drawing/2012/chart">
                      <c:ext xmlns:c15="http://schemas.microsoft.com/office/drawing/2012/chart" uri="{02D57815-91ED-43cb-92C2-25804820EDAC}">
                        <c15:formulaRef>
                          <c15:sqref>'HIV Dist &amp; Funder Per Cap PLHIV'!$E$7:$E$74</c15:sqref>
                        </c15:formulaRef>
                      </c:ext>
                    </c:extLst>
                    <c:numCache>
                      <c:formatCode>_(* #,##0_);_(* \(#,##0\);_(* "-"??_);_(@_)</c:formatCode>
                      <c:ptCount val="62"/>
                      <c:pt idx="0">
                        <c:v>152863304.75000015</c:v>
                      </c:pt>
                      <c:pt idx="1">
                        <c:v>138515908.95000032</c:v>
                      </c:pt>
                      <c:pt idx="2">
                        <c:v>147788337.96000007</c:v>
                      </c:pt>
                      <c:pt idx="3">
                        <c:v>83234607.209999874</c:v>
                      </c:pt>
                      <c:pt idx="4">
                        <c:v>96821392.339999929</c:v>
                      </c:pt>
                      <c:pt idx="5">
                        <c:v>52621755.560000002</c:v>
                      </c:pt>
                      <c:pt idx="6">
                        <c:v>61828750.969999962</c:v>
                      </c:pt>
                      <c:pt idx="7">
                        <c:v>42156434.739999965</c:v>
                      </c:pt>
                      <c:pt idx="9">
                        <c:v>68684463.490000039</c:v>
                      </c:pt>
                      <c:pt idx="10">
                        <c:v>37568263.260000005</c:v>
                      </c:pt>
                      <c:pt idx="11">
                        <c:v>51243598.660000019</c:v>
                      </c:pt>
                      <c:pt idx="12">
                        <c:v>45124328.530000009</c:v>
                      </c:pt>
                      <c:pt idx="13">
                        <c:v>29217086.249999996</c:v>
                      </c:pt>
                      <c:pt idx="15">
                        <c:v>1459081072.0299981</c:v>
                      </c:pt>
                      <c:pt idx="16">
                        <c:v>802469581.43000007</c:v>
                      </c:pt>
                      <c:pt idx="17">
                        <c:v>685911434.16000021</c:v>
                      </c:pt>
                      <c:pt idx="18">
                        <c:v>345871154.42000002</c:v>
                      </c:pt>
                      <c:pt idx="19">
                        <c:v>346274744.5</c:v>
                      </c:pt>
                      <c:pt idx="21">
                        <c:v>933820829.00999856</c:v>
                      </c:pt>
                      <c:pt idx="22">
                        <c:v>348226887.29000038</c:v>
                      </c:pt>
                      <c:pt idx="23">
                        <c:v>368464029.40000093</c:v>
                      </c:pt>
                      <c:pt idx="24">
                        <c:v>316378080.7500006</c:v>
                      </c:pt>
                      <c:pt idx="25">
                        <c:v>288252913.03000158</c:v>
                      </c:pt>
                      <c:pt idx="26">
                        <c:v>300604875.01000071</c:v>
                      </c:pt>
                      <c:pt idx="27">
                        <c:v>257746227.55000001</c:v>
                      </c:pt>
                      <c:pt idx="28">
                        <c:v>256776442.3600004</c:v>
                      </c:pt>
                      <c:pt idx="29">
                        <c:v>242770842.2900005</c:v>
                      </c:pt>
                      <c:pt idx="30">
                        <c:v>176400209.60000035</c:v>
                      </c:pt>
                      <c:pt idx="31">
                        <c:v>145175113.25000009</c:v>
                      </c:pt>
                      <c:pt idx="33">
                        <c:v>409976439.59000021</c:v>
                      </c:pt>
                      <c:pt idx="34">
                        <c:v>97547305.810000032</c:v>
                      </c:pt>
                      <c:pt idx="35">
                        <c:v>99511613.970000058</c:v>
                      </c:pt>
                      <c:pt idx="36">
                        <c:v>107575500.66999999</c:v>
                      </c:pt>
                      <c:pt idx="37">
                        <c:v>77244698.930000007</c:v>
                      </c:pt>
                      <c:pt idx="39">
                        <c:v>37534997.770000011</c:v>
                      </c:pt>
                      <c:pt idx="40">
                        <c:v>46820719.920000002</c:v>
                      </c:pt>
                      <c:pt idx="41">
                        <c:v>31726396.260000009</c:v>
                      </c:pt>
                      <c:pt idx="43">
                        <c:v>73565020.190000042</c:v>
                      </c:pt>
                      <c:pt idx="44">
                        <c:v>40665736.99000001</c:v>
                      </c:pt>
                      <c:pt idx="45">
                        <c:v>33176450.119999997</c:v>
                      </c:pt>
                      <c:pt idx="46">
                        <c:v>33746760.160000011</c:v>
                      </c:pt>
                      <c:pt idx="47">
                        <c:v>11814944.889999999</c:v>
                      </c:pt>
                      <c:pt idx="48">
                        <c:v>234367411.29999998</c:v>
                      </c:pt>
                      <c:pt idx="50">
                        <c:v>64767773.349999994</c:v>
                      </c:pt>
                      <c:pt idx="51">
                        <c:v>61315112.110000007</c:v>
                      </c:pt>
                      <c:pt idx="52">
                        <c:v>56022684.339999996</c:v>
                      </c:pt>
                      <c:pt idx="53">
                        <c:v>39976177.090000004</c:v>
                      </c:pt>
                      <c:pt idx="54">
                        <c:v>928193871.98999977</c:v>
                      </c:pt>
                      <c:pt idx="56">
                        <c:v>935807064.07999945</c:v>
                      </c:pt>
                      <c:pt idx="57">
                        <c:v>155154429.44000003</c:v>
                      </c:pt>
                      <c:pt idx="58">
                        <c:v>136149140.99999991</c:v>
                      </c:pt>
                      <c:pt idx="59">
                        <c:v>91449386.49000001</c:v>
                      </c:pt>
                      <c:pt idx="60">
                        <c:v>75718378.900000021</c:v>
                      </c:pt>
                      <c:pt idx="61">
                        <c:v>29525047.230000008</c:v>
                      </c:pt>
                    </c:numCache>
                  </c:numRef>
                </c:val>
                <c:extLst xmlns:c15="http://schemas.microsoft.com/office/drawing/2012/chart">
                  <c:ext xmlns:c16="http://schemas.microsoft.com/office/drawing/2014/chart" uri="{C3380CC4-5D6E-409C-BE32-E72D297353CC}">
                    <c16:uniqueId val="{00000004-5CAA-454F-9226-213B7A4ADDE0}"/>
                  </c:ext>
                </c:extLst>
              </c15:ser>
            </c15:filteredBarSeries>
            <c15:filteredBarSeries>
              <c15:ser>
                <c:idx val="3"/>
                <c:order val="3"/>
                <c:tx>
                  <c:strRef>
                    <c:extLst xmlns:c15="http://schemas.microsoft.com/office/drawing/2012/chart">
                      <c:ext xmlns:c15="http://schemas.microsoft.com/office/drawing/2012/chart" uri="{02D57815-91ED-43cb-92C2-25804820EDAC}">
                        <c15:formulaRef>
                          <c15:sqref>'HIV Dist &amp; Funder Per Cap PLHIV'!$F$6</c15:sqref>
                        </c15:formulaRef>
                      </c:ext>
                    </c:extLst>
                    <c:strCache>
                      <c:ptCount val="1"/>
                      <c:pt idx="0">
                        <c:v> DSD </c:v>
                      </c:pt>
                    </c:strCache>
                  </c:strRef>
                </c:tx>
                <c:spPr>
                  <a:solidFill>
                    <a:schemeClr val="accent4"/>
                  </a:solidFill>
                  <a:ln>
                    <a:noFill/>
                  </a:ln>
                  <a:effectLst/>
                </c:spPr>
                <c:invertIfNegative val="0"/>
                <c:cat>
                  <c:multiLvlStrRef>
                    <c:extLst xmlns:c15="http://schemas.microsoft.com/office/drawing/2012/chart">
                      <c:ext xmlns:c15="http://schemas.microsoft.com/office/drawing/2012/chart" uri="{02D57815-91ED-43cb-92C2-25804820EDAC}">
                        <c15:formulaRef>
                          <c15:sqref>'HIV Dist &amp; Funder Per Cap PLHIV'!$A$7:$B$74</c15:sqref>
                        </c15:formulaRef>
                      </c:ext>
                    </c:extLst>
                    <c:multiLvlStrCache>
                      <c:ptCount val="62"/>
                      <c:lvl>
                        <c:pt idx="0">
                          <c:v> EC: Buffalo City Metropolitan </c:v>
                        </c:pt>
                        <c:pt idx="1">
                          <c:v> EC: OR Tambo </c:v>
                        </c:pt>
                        <c:pt idx="2">
                          <c:v> EC: Nelson Mandela Bay </c:v>
                        </c:pt>
                        <c:pt idx="3">
                          <c:v> EC: Amathole </c:v>
                        </c:pt>
                        <c:pt idx="4">
                          <c:v> EC: Chris Hani </c:v>
                        </c:pt>
                        <c:pt idx="5">
                          <c:v> EC: Alfred Nzo </c:v>
                        </c:pt>
                        <c:pt idx="6">
                          <c:v> EC: Sarah Baartman </c:v>
                        </c:pt>
                        <c:pt idx="7">
                          <c:v> EC: Joe Gqabi </c:v>
                        </c:pt>
                        <c:pt idx="9">
                          <c:v> FS: Thabo Mofutsanyana </c:v>
                        </c:pt>
                        <c:pt idx="10">
                          <c:v> FS: Lejweleputswa </c:v>
                        </c:pt>
                        <c:pt idx="11">
                          <c:v> FS: Mangaung </c:v>
                        </c:pt>
                        <c:pt idx="12">
                          <c:v> FS: Felize Dabi </c:v>
                        </c:pt>
                        <c:pt idx="13">
                          <c:v> FS: Xhariep </c:v>
                        </c:pt>
                        <c:pt idx="15">
                          <c:v> GP: City of Johannesburg </c:v>
                        </c:pt>
                        <c:pt idx="16">
                          <c:v> GP: Ekhurleni </c:v>
                        </c:pt>
                        <c:pt idx="17">
                          <c:v> GP: City of Tshwane </c:v>
                        </c:pt>
                        <c:pt idx="18">
                          <c:v> GP: Sedibeng </c:v>
                        </c:pt>
                        <c:pt idx="19">
                          <c:v> GP: West Rand  </c:v>
                        </c:pt>
                        <c:pt idx="21">
                          <c:v> KZN: eThekwini </c:v>
                        </c:pt>
                        <c:pt idx="22">
                          <c:v> KZN: uMgungundlovu </c:v>
                        </c:pt>
                        <c:pt idx="23">
                          <c:v> KZN: uThungulu </c:v>
                        </c:pt>
                        <c:pt idx="24">
                          <c:v> KZN: Ugu </c:v>
                        </c:pt>
                        <c:pt idx="25">
                          <c:v> KZN: Zululand </c:v>
                        </c:pt>
                        <c:pt idx="26">
                          <c:v> KZN: uMkhanyakude </c:v>
                        </c:pt>
                        <c:pt idx="27">
                          <c:v> KZN: uThukela </c:v>
                        </c:pt>
                        <c:pt idx="28">
                          <c:v> KZN: uMzinyathi </c:v>
                        </c:pt>
                        <c:pt idx="29">
                          <c:v> KZN: Ilembe </c:v>
                        </c:pt>
                        <c:pt idx="30">
                          <c:v> KZN: Harry Gwala  </c:v>
                        </c:pt>
                        <c:pt idx="31">
                          <c:v> KZN: Amajuba </c:v>
                        </c:pt>
                        <c:pt idx="33">
                          <c:v> LP: Capricorn </c:v>
                        </c:pt>
                        <c:pt idx="34">
                          <c:v> LP: Mopani </c:v>
                        </c:pt>
                        <c:pt idx="35">
                          <c:v> LP: Sekhukhune </c:v>
                        </c:pt>
                        <c:pt idx="36">
                          <c:v> LP: Vhembe </c:v>
                        </c:pt>
                        <c:pt idx="37">
                          <c:v> LP: Waterberg </c:v>
                        </c:pt>
                        <c:pt idx="39">
                          <c:v> MP: Gert Sibande </c:v>
                        </c:pt>
                        <c:pt idx="40">
                          <c:v> MP: Ehlanzeni </c:v>
                        </c:pt>
                        <c:pt idx="41">
                          <c:v> MP: Nkangala </c:v>
                        </c:pt>
                        <c:pt idx="43">
                          <c:v> NC: Francis Baard </c:v>
                        </c:pt>
                        <c:pt idx="44">
                          <c:v> NC: JT Gaetsewe </c:v>
                        </c:pt>
                        <c:pt idx="45">
                          <c:v> NC: Pixley ka Seme </c:v>
                        </c:pt>
                        <c:pt idx="46">
                          <c:v> NC: ZF Mgcawu </c:v>
                        </c:pt>
                        <c:pt idx="47">
                          <c:v> NC: Namakawa </c:v>
                        </c:pt>
                        <c:pt idx="50">
                          <c:v> NW: Bojanala Platinum </c:v>
                        </c:pt>
                        <c:pt idx="51">
                          <c:v> NW: Dr K Kaunda </c:v>
                        </c:pt>
                        <c:pt idx="52">
                          <c:v> NW: NM Molema </c:v>
                        </c:pt>
                        <c:pt idx="53">
                          <c:v> NW: Dr RS Mompati </c:v>
                        </c:pt>
                        <c:pt idx="56">
                          <c:v> WC: City of Cape Town </c:v>
                        </c:pt>
                        <c:pt idx="57">
                          <c:v> WC: Cape Winelands </c:v>
                        </c:pt>
                        <c:pt idx="58">
                          <c:v> WC: Eden </c:v>
                        </c:pt>
                        <c:pt idx="59">
                          <c:v> WC: West Coast </c:v>
                        </c:pt>
                        <c:pt idx="60">
                          <c:v> WC: Overberg </c:v>
                        </c:pt>
                        <c:pt idx="61">
                          <c:v> WC: Central Karoo </c:v>
                        </c:pt>
                      </c:lvl>
                      <c:lvl>
                        <c:pt idx="0">
                          <c:v> EC </c:v>
                        </c:pt>
                        <c:pt idx="9">
                          <c:v> FS </c:v>
                        </c:pt>
                        <c:pt idx="15">
                          <c:v> GP </c:v>
                        </c:pt>
                        <c:pt idx="21">
                          <c:v> KZN </c:v>
                        </c:pt>
                        <c:pt idx="33">
                          <c:v> LP </c:v>
                        </c:pt>
                        <c:pt idx="39">
                          <c:v> MP </c:v>
                        </c:pt>
                        <c:pt idx="43">
                          <c:v> NC </c:v>
                        </c:pt>
                        <c:pt idx="50">
                          <c:v> NW </c:v>
                        </c:pt>
                        <c:pt idx="56">
                          <c:v> WC </c:v>
                        </c:pt>
                      </c:lvl>
                    </c:multiLvlStrCache>
                  </c:multiLvlStrRef>
                </c:cat>
                <c:val>
                  <c:numRef>
                    <c:extLst xmlns:c15="http://schemas.microsoft.com/office/drawing/2012/chart">
                      <c:ext xmlns:c15="http://schemas.microsoft.com/office/drawing/2012/chart" uri="{02D57815-91ED-43cb-92C2-25804820EDAC}">
                        <c15:formulaRef>
                          <c15:sqref>'HIV Dist &amp; Funder Per Cap PLHIV'!$F$7:$F$74</c15:sqref>
                        </c15:formulaRef>
                      </c:ext>
                    </c:extLst>
                    <c:numCache>
                      <c:formatCode>_(* #,##0_);_(* \(#,##0\);_(* "-"??_);_(@_)</c:formatCode>
                      <c:ptCount val="62"/>
                      <c:pt idx="0">
                        <c:v>0</c:v>
                      </c:pt>
                      <c:pt idx="1">
                        <c:v>0</c:v>
                      </c:pt>
                      <c:pt idx="2">
                        <c:v>0</c:v>
                      </c:pt>
                      <c:pt idx="3">
                        <c:v>0</c:v>
                      </c:pt>
                      <c:pt idx="4">
                        <c:v>0</c:v>
                      </c:pt>
                      <c:pt idx="5">
                        <c:v>0</c:v>
                      </c:pt>
                      <c:pt idx="6">
                        <c:v>0</c:v>
                      </c:pt>
                      <c:pt idx="7">
                        <c:v>0</c:v>
                      </c:pt>
                      <c:pt idx="9">
                        <c:v>0</c:v>
                      </c:pt>
                      <c:pt idx="10">
                        <c:v>0</c:v>
                      </c:pt>
                      <c:pt idx="11">
                        <c:v>0</c:v>
                      </c:pt>
                      <c:pt idx="12">
                        <c:v>0</c:v>
                      </c:pt>
                      <c:pt idx="13">
                        <c:v>0</c:v>
                      </c:pt>
                      <c:pt idx="15">
                        <c:v>0</c:v>
                      </c:pt>
                      <c:pt idx="16">
                        <c:v>0</c:v>
                      </c:pt>
                      <c:pt idx="17">
                        <c:v>0</c:v>
                      </c:pt>
                      <c:pt idx="18">
                        <c:v>0</c:v>
                      </c:pt>
                      <c:pt idx="19">
                        <c:v>0</c:v>
                      </c:pt>
                      <c:pt idx="21">
                        <c:v>0</c:v>
                      </c:pt>
                      <c:pt idx="22">
                        <c:v>0</c:v>
                      </c:pt>
                      <c:pt idx="23">
                        <c:v>0</c:v>
                      </c:pt>
                      <c:pt idx="24">
                        <c:v>0</c:v>
                      </c:pt>
                      <c:pt idx="25">
                        <c:v>0</c:v>
                      </c:pt>
                      <c:pt idx="26">
                        <c:v>0</c:v>
                      </c:pt>
                      <c:pt idx="27">
                        <c:v>0</c:v>
                      </c:pt>
                      <c:pt idx="28">
                        <c:v>0</c:v>
                      </c:pt>
                      <c:pt idx="29">
                        <c:v>0</c:v>
                      </c:pt>
                      <c:pt idx="30">
                        <c:v>0</c:v>
                      </c:pt>
                      <c:pt idx="31">
                        <c:v>0</c:v>
                      </c:pt>
                      <c:pt idx="33">
                        <c:v>0</c:v>
                      </c:pt>
                      <c:pt idx="34">
                        <c:v>0</c:v>
                      </c:pt>
                      <c:pt idx="35">
                        <c:v>0</c:v>
                      </c:pt>
                      <c:pt idx="36">
                        <c:v>0</c:v>
                      </c:pt>
                      <c:pt idx="37">
                        <c:v>0</c:v>
                      </c:pt>
                      <c:pt idx="39">
                        <c:v>0</c:v>
                      </c:pt>
                      <c:pt idx="40">
                        <c:v>0</c:v>
                      </c:pt>
                      <c:pt idx="41">
                        <c:v>0</c:v>
                      </c:pt>
                      <c:pt idx="43">
                        <c:v>0</c:v>
                      </c:pt>
                      <c:pt idx="44">
                        <c:v>0</c:v>
                      </c:pt>
                      <c:pt idx="45">
                        <c:v>0</c:v>
                      </c:pt>
                      <c:pt idx="46">
                        <c:v>0</c:v>
                      </c:pt>
                      <c:pt idx="47">
                        <c:v>0</c:v>
                      </c:pt>
                      <c:pt idx="48">
                        <c:v>0</c:v>
                      </c:pt>
                      <c:pt idx="50">
                        <c:v>0</c:v>
                      </c:pt>
                      <c:pt idx="51">
                        <c:v>0</c:v>
                      </c:pt>
                      <c:pt idx="52">
                        <c:v>0</c:v>
                      </c:pt>
                      <c:pt idx="53">
                        <c:v>0</c:v>
                      </c:pt>
                      <c:pt idx="54">
                        <c:v>0</c:v>
                      </c:pt>
                      <c:pt idx="56">
                        <c:v>0</c:v>
                      </c:pt>
                      <c:pt idx="57">
                        <c:v>0</c:v>
                      </c:pt>
                      <c:pt idx="58">
                        <c:v>0</c:v>
                      </c:pt>
                      <c:pt idx="59">
                        <c:v>0</c:v>
                      </c:pt>
                      <c:pt idx="60">
                        <c:v>0</c:v>
                      </c:pt>
                      <c:pt idx="61">
                        <c:v>0</c:v>
                      </c:pt>
                    </c:numCache>
                  </c:numRef>
                </c:val>
                <c:extLst xmlns:c15="http://schemas.microsoft.com/office/drawing/2012/chart">
                  <c:ext xmlns:c16="http://schemas.microsoft.com/office/drawing/2014/chart" uri="{C3380CC4-5D6E-409C-BE32-E72D297353CC}">
                    <c16:uniqueId val="{00000005-5CAA-454F-9226-213B7A4ADDE0}"/>
                  </c:ext>
                </c:extLst>
              </c15:ser>
            </c15:filteredBarSeries>
            <c15:filteredBarSeries>
              <c15:ser>
                <c:idx val="4"/>
                <c:order val="4"/>
                <c:tx>
                  <c:strRef>
                    <c:extLst xmlns:c15="http://schemas.microsoft.com/office/drawing/2012/chart">
                      <c:ext xmlns:c15="http://schemas.microsoft.com/office/drawing/2012/chart" uri="{02D57815-91ED-43cb-92C2-25804820EDAC}">
                        <c15:formulaRef>
                          <c15:sqref>'HIV Dist &amp; Funder Per Cap PLHIV'!$G$6</c15:sqref>
                        </c15:formulaRef>
                      </c:ext>
                    </c:extLst>
                    <c:strCache>
                      <c:ptCount val="1"/>
                      <c:pt idx="0">
                        <c:v> KHETH </c:v>
                      </c:pt>
                    </c:strCache>
                  </c:strRef>
                </c:tx>
                <c:spPr>
                  <a:solidFill>
                    <a:schemeClr val="accent5"/>
                  </a:solidFill>
                  <a:ln>
                    <a:noFill/>
                  </a:ln>
                  <a:effectLst/>
                </c:spPr>
                <c:invertIfNegative val="0"/>
                <c:cat>
                  <c:multiLvlStrRef>
                    <c:extLst xmlns:c15="http://schemas.microsoft.com/office/drawing/2012/chart">
                      <c:ext xmlns:c15="http://schemas.microsoft.com/office/drawing/2012/chart" uri="{02D57815-91ED-43cb-92C2-25804820EDAC}">
                        <c15:formulaRef>
                          <c15:sqref>'HIV Dist &amp; Funder Per Cap PLHIV'!$A$7:$B$74</c15:sqref>
                        </c15:formulaRef>
                      </c:ext>
                    </c:extLst>
                    <c:multiLvlStrCache>
                      <c:ptCount val="62"/>
                      <c:lvl>
                        <c:pt idx="0">
                          <c:v> EC: Buffalo City Metropolitan </c:v>
                        </c:pt>
                        <c:pt idx="1">
                          <c:v> EC: OR Tambo </c:v>
                        </c:pt>
                        <c:pt idx="2">
                          <c:v> EC: Nelson Mandela Bay </c:v>
                        </c:pt>
                        <c:pt idx="3">
                          <c:v> EC: Amathole </c:v>
                        </c:pt>
                        <c:pt idx="4">
                          <c:v> EC: Chris Hani </c:v>
                        </c:pt>
                        <c:pt idx="5">
                          <c:v> EC: Alfred Nzo </c:v>
                        </c:pt>
                        <c:pt idx="6">
                          <c:v> EC: Sarah Baartman </c:v>
                        </c:pt>
                        <c:pt idx="7">
                          <c:v> EC: Joe Gqabi </c:v>
                        </c:pt>
                        <c:pt idx="9">
                          <c:v> FS: Thabo Mofutsanyana </c:v>
                        </c:pt>
                        <c:pt idx="10">
                          <c:v> FS: Lejweleputswa </c:v>
                        </c:pt>
                        <c:pt idx="11">
                          <c:v> FS: Mangaung </c:v>
                        </c:pt>
                        <c:pt idx="12">
                          <c:v> FS: Felize Dabi </c:v>
                        </c:pt>
                        <c:pt idx="13">
                          <c:v> FS: Xhariep </c:v>
                        </c:pt>
                        <c:pt idx="15">
                          <c:v> GP: City of Johannesburg </c:v>
                        </c:pt>
                        <c:pt idx="16">
                          <c:v> GP: Ekhurleni </c:v>
                        </c:pt>
                        <c:pt idx="17">
                          <c:v> GP: City of Tshwane </c:v>
                        </c:pt>
                        <c:pt idx="18">
                          <c:v> GP: Sedibeng </c:v>
                        </c:pt>
                        <c:pt idx="19">
                          <c:v> GP: West Rand  </c:v>
                        </c:pt>
                        <c:pt idx="21">
                          <c:v> KZN: eThekwini </c:v>
                        </c:pt>
                        <c:pt idx="22">
                          <c:v> KZN: uMgungundlovu </c:v>
                        </c:pt>
                        <c:pt idx="23">
                          <c:v> KZN: uThungulu </c:v>
                        </c:pt>
                        <c:pt idx="24">
                          <c:v> KZN: Ugu </c:v>
                        </c:pt>
                        <c:pt idx="25">
                          <c:v> KZN: Zululand </c:v>
                        </c:pt>
                        <c:pt idx="26">
                          <c:v> KZN: uMkhanyakude </c:v>
                        </c:pt>
                        <c:pt idx="27">
                          <c:v> KZN: uThukela </c:v>
                        </c:pt>
                        <c:pt idx="28">
                          <c:v> KZN: uMzinyathi </c:v>
                        </c:pt>
                        <c:pt idx="29">
                          <c:v> KZN: Ilembe </c:v>
                        </c:pt>
                        <c:pt idx="30">
                          <c:v> KZN: Harry Gwala  </c:v>
                        </c:pt>
                        <c:pt idx="31">
                          <c:v> KZN: Amajuba </c:v>
                        </c:pt>
                        <c:pt idx="33">
                          <c:v> LP: Capricorn </c:v>
                        </c:pt>
                        <c:pt idx="34">
                          <c:v> LP: Mopani </c:v>
                        </c:pt>
                        <c:pt idx="35">
                          <c:v> LP: Sekhukhune </c:v>
                        </c:pt>
                        <c:pt idx="36">
                          <c:v> LP: Vhembe </c:v>
                        </c:pt>
                        <c:pt idx="37">
                          <c:v> LP: Waterberg </c:v>
                        </c:pt>
                        <c:pt idx="39">
                          <c:v> MP: Gert Sibande </c:v>
                        </c:pt>
                        <c:pt idx="40">
                          <c:v> MP: Ehlanzeni </c:v>
                        </c:pt>
                        <c:pt idx="41">
                          <c:v> MP: Nkangala </c:v>
                        </c:pt>
                        <c:pt idx="43">
                          <c:v> NC: Francis Baard </c:v>
                        </c:pt>
                        <c:pt idx="44">
                          <c:v> NC: JT Gaetsewe </c:v>
                        </c:pt>
                        <c:pt idx="45">
                          <c:v> NC: Pixley ka Seme </c:v>
                        </c:pt>
                        <c:pt idx="46">
                          <c:v> NC: ZF Mgcawu </c:v>
                        </c:pt>
                        <c:pt idx="47">
                          <c:v> NC: Namakawa </c:v>
                        </c:pt>
                        <c:pt idx="50">
                          <c:v> NW: Bojanala Platinum </c:v>
                        </c:pt>
                        <c:pt idx="51">
                          <c:v> NW: Dr K Kaunda </c:v>
                        </c:pt>
                        <c:pt idx="52">
                          <c:v> NW: NM Molema </c:v>
                        </c:pt>
                        <c:pt idx="53">
                          <c:v> NW: Dr RS Mompati </c:v>
                        </c:pt>
                        <c:pt idx="56">
                          <c:v> WC: City of Cape Town </c:v>
                        </c:pt>
                        <c:pt idx="57">
                          <c:v> WC: Cape Winelands </c:v>
                        </c:pt>
                        <c:pt idx="58">
                          <c:v> WC: Eden </c:v>
                        </c:pt>
                        <c:pt idx="59">
                          <c:v> WC: West Coast </c:v>
                        </c:pt>
                        <c:pt idx="60">
                          <c:v> WC: Overberg </c:v>
                        </c:pt>
                        <c:pt idx="61">
                          <c:v> WC: Central Karoo </c:v>
                        </c:pt>
                      </c:lvl>
                      <c:lvl>
                        <c:pt idx="0">
                          <c:v> EC </c:v>
                        </c:pt>
                        <c:pt idx="9">
                          <c:v> FS </c:v>
                        </c:pt>
                        <c:pt idx="15">
                          <c:v> GP </c:v>
                        </c:pt>
                        <c:pt idx="21">
                          <c:v> KZN </c:v>
                        </c:pt>
                        <c:pt idx="33">
                          <c:v> LP </c:v>
                        </c:pt>
                        <c:pt idx="39">
                          <c:v> MP </c:v>
                        </c:pt>
                        <c:pt idx="43">
                          <c:v> NC </c:v>
                        </c:pt>
                        <c:pt idx="50">
                          <c:v> NW </c:v>
                        </c:pt>
                        <c:pt idx="56">
                          <c:v> WC </c:v>
                        </c:pt>
                      </c:lvl>
                    </c:multiLvlStrCache>
                  </c:multiLvlStrRef>
                </c:cat>
                <c:val>
                  <c:numRef>
                    <c:extLst xmlns:c15="http://schemas.microsoft.com/office/drawing/2012/chart">
                      <c:ext xmlns:c15="http://schemas.microsoft.com/office/drawing/2012/chart" uri="{02D57815-91ED-43cb-92C2-25804820EDAC}">
                        <c15:formulaRef>
                          <c15:sqref>'HIV Dist &amp; Funder Per Cap PLHIV'!$G$7:$G$74</c15:sqref>
                        </c15:formulaRef>
                      </c:ext>
                    </c:extLst>
                    <c:numCache>
                      <c:formatCode>_(* #,##0_);_(* \(#,##0\);_(* "-"??_);_(@_)</c:formatCode>
                      <c:ptCount val="62"/>
                      <c:pt idx="0">
                        <c:v>0</c:v>
                      </c:pt>
                      <c:pt idx="1">
                        <c:v>0</c:v>
                      </c:pt>
                      <c:pt idx="2">
                        <c:v>0</c:v>
                      </c:pt>
                      <c:pt idx="3">
                        <c:v>0</c:v>
                      </c:pt>
                      <c:pt idx="4">
                        <c:v>0</c:v>
                      </c:pt>
                      <c:pt idx="5">
                        <c:v>0</c:v>
                      </c:pt>
                      <c:pt idx="6">
                        <c:v>0</c:v>
                      </c:pt>
                      <c:pt idx="7">
                        <c:v>0</c:v>
                      </c:pt>
                      <c:pt idx="9">
                        <c:v>0</c:v>
                      </c:pt>
                      <c:pt idx="10">
                        <c:v>0</c:v>
                      </c:pt>
                      <c:pt idx="11">
                        <c:v>0</c:v>
                      </c:pt>
                      <c:pt idx="12">
                        <c:v>0</c:v>
                      </c:pt>
                      <c:pt idx="13">
                        <c:v>0</c:v>
                      </c:pt>
                      <c:pt idx="15">
                        <c:v>0</c:v>
                      </c:pt>
                      <c:pt idx="16">
                        <c:v>0</c:v>
                      </c:pt>
                      <c:pt idx="17">
                        <c:v>0</c:v>
                      </c:pt>
                      <c:pt idx="18">
                        <c:v>0</c:v>
                      </c:pt>
                      <c:pt idx="19">
                        <c:v>0</c:v>
                      </c:pt>
                      <c:pt idx="21">
                        <c:v>0</c:v>
                      </c:pt>
                      <c:pt idx="22">
                        <c:v>0</c:v>
                      </c:pt>
                      <c:pt idx="23">
                        <c:v>0</c:v>
                      </c:pt>
                      <c:pt idx="24">
                        <c:v>0</c:v>
                      </c:pt>
                      <c:pt idx="25">
                        <c:v>0</c:v>
                      </c:pt>
                      <c:pt idx="26">
                        <c:v>0</c:v>
                      </c:pt>
                      <c:pt idx="27">
                        <c:v>0</c:v>
                      </c:pt>
                      <c:pt idx="28">
                        <c:v>0</c:v>
                      </c:pt>
                      <c:pt idx="29">
                        <c:v>0</c:v>
                      </c:pt>
                      <c:pt idx="30">
                        <c:v>0</c:v>
                      </c:pt>
                      <c:pt idx="31">
                        <c:v>0</c:v>
                      </c:pt>
                      <c:pt idx="33">
                        <c:v>0</c:v>
                      </c:pt>
                      <c:pt idx="34">
                        <c:v>0</c:v>
                      </c:pt>
                      <c:pt idx="35">
                        <c:v>0</c:v>
                      </c:pt>
                      <c:pt idx="36">
                        <c:v>0</c:v>
                      </c:pt>
                      <c:pt idx="37">
                        <c:v>0</c:v>
                      </c:pt>
                      <c:pt idx="39">
                        <c:v>0</c:v>
                      </c:pt>
                      <c:pt idx="40">
                        <c:v>0</c:v>
                      </c:pt>
                      <c:pt idx="41">
                        <c:v>0</c:v>
                      </c:pt>
                      <c:pt idx="43">
                        <c:v>0</c:v>
                      </c:pt>
                      <c:pt idx="44">
                        <c:v>0</c:v>
                      </c:pt>
                      <c:pt idx="45">
                        <c:v>0</c:v>
                      </c:pt>
                      <c:pt idx="46">
                        <c:v>0</c:v>
                      </c:pt>
                      <c:pt idx="47">
                        <c:v>0</c:v>
                      </c:pt>
                      <c:pt idx="48">
                        <c:v>0</c:v>
                      </c:pt>
                      <c:pt idx="50">
                        <c:v>0</c:v>
                      </c:pt>
                      <c:pt idx="51">
                        <c:v>0</c:v>
                      </c:pt>
                      <c:pt idx="52">
                        <c:v>0</c:v>
                      </c:pt>
                      <c:pt idx="53">
                        <c:v>0</c:v>
                      </c:pt>
                      <c:pt idx="54">
                        <c:v>0</c:v>
                      </c:pt>
                      <c:pt idx="56">
                        <c:v>0</c:v>
                      </c:pt>
                      <c:pt idx="57">
                        <c:v>0</c:v>
                      </c:pt>
                      <c:pt idx="58">
                        <c:v>0</c:v>
                      </c:pt>
                      <c:pt idx="59">
                        <c:v>0</c:v>
                      </c:pt>
                      <c:pt idx="60">
                        <c:v>0</c:v>
                      </c:pt>
                      <c:pt idx="61">
                        <c:v>0</c:v>
                      </c:pt>
                    </c:numCache>
                  </c:numRef>
                </c:val>
                <c:extLst xmlns:c15="http://schemas.microsoft.com/office/drawing/2012/chart">
                  <c:ext xmlns:c16="http://schemas.microsoft.com/office/drawing/2014/chart" uri="{C3380CC4-5D6E-409C-BE32-E72D297353CC}">
                    <c16:uniqueId val="{00000006-5CAA-454F-9226-213B7A4ADDE0}"/>
                  </c:ext>
                </c:extLst>
              </c15:ser>
            </c15:filteredBarSeries>
            <c15:filteredBarSeries>
              <c15:ser>
                <c:idx val="5"/>
                <c:order val="5"/>
                <c:tx>
                  <c:strRef>
                    <c:extLst xmlns:c15="http://schemas.microsoft.com/office/drawing/2012/chart">
                      <c:ext xmlns:c15="http://schemas.microsoft.com/office/drawing/2012/chart" uri="{02D57815-91ED-43cb-92C2-25804820EDAC}">
                        <c15:formulaRef>
                          <c15:sqref>'HIV Dist &amp; Funder Per Cap PLHIV'!$H$6</c15:sqref>
                        </c15:formulaRef>
                      </c:ext>
                    </c:extLst>
                    <c:strCache>
                      <c:ptCount val="1"/>
                      <c:pt idx="0">
                        <c:v> KZN </c:v>
                      </c:pt>
                    </c:strCache>
                  </c:strRef>
                </c:tx>
                <c:spPr>
                  <a:solidFill>
                    <a:schemeClr val="accent6"/>
                  </a:solidFill>
                  <a:ln>
                    <a:noFill/>
                  </a:ln>
                  <a:effectLst/>
                </c:spPr>
                <c:invertIfNegative val="0"/>
                <c:cat>
                  <c:multiLvlStrRef>
                    <c:extLst xmlns:c15="http://schemas.microsoft.com/office/drawing/2012/chart">
                      <c:ext xmlns:c15="http://schemas.microsoft.com/office/drawing/2012/chart" uri="{02D57815-91ED-43cb-92C2-25804820EDAC}">
                        <c15:formulaRef>
                          <c15:sqref>'HIV Dist &amp; Funder Per Cap PLHIV'!$A$7:$B$74</c15:sqref>
                        </c15:formulaRef>
                      </c:ext>
                    </c:extLst>
                    <c:multiLvlStrCache>
                      <c:ptCount val="62"/>
                      <c:lvl>
                        <c:pt idx="0">
                          <c:v> EC: Buffalo City Metropolitan </c:v>
                        </c:pt>
                        <c:pt idx="1">
                          <c:v> EC: OR Tambo </c:v>
                        </c:pt>
                        <c:pt idx="2">
                          <c:v> EC: Nelson Mandela Bay </c:v>
                        </c:pt>
                        <c:pt idx="3">
                          <c:v> EC: Amathole </c:v>
                        </c:pt>
                        <c:pt idx="4">
                          <c:v> EC: Chris Hani </c:v>
                        </c:pt>
                        <c:pt idx="5">
                          <c:v> EC: Alfred Nzo </c:v>
                        </c:pt>
                        <c:pt idx="6">
                          <c:v> EC: Sarah Baartman </c:v>
                        </c:pt>
                        <c:pt idx="7">
                          <c:v> EC: Joe Gqabi </c:v>
                        </c:pt>
                        <c:pt idx="9">
                          <c:v> FS: Thabo Mofutsanyana </c:v>
                        </c:pt>
                        <c:pt idx="10">
                          <c:v> FS: Lejweleputswa </c:v>
                        </c:pt>
                        <c:pt idx="11">
                          <c:v> FS: Mangaung </c:v>
                        </c:pt>
                        <c:pt idx="12">
                          <c:v> FS: Felize Dabi </c:v>
                        </c:pt>
                        <c:pt idx="13">
                          <c:v> FS: Xhariep </c:v>
                        </c:pt>
                        <c:pt idx="15">
                          <c:v> GP: City of Johannesburg </c:v>
                        </c:pt>
                        <c:pt idx="16">
                          <c:v> GP: Ekhurleni </c:v>
                        </c:pt>
                        <c:pt idx="17">
                          <c:v> GP: City of Tshwane </c:v>
                        </c:pt>
                        <c:pt idx="18">
                          <c:v> GP: Sedibeng </c:v>
                        </c:pt>
                        <c:pt idx="19">
                          <c:v> GP: West Rand  </c:v>
                        </c:pt>
                        <c:pt idx="21">
                          <c:v> KZN: eThekwini </c:v>
                        </c:pt>
                        <c:pt idx="22">
                          <c:v> KZN: uMgungundlovu </c:v>
                        </c:pt>
                        <c:pt idx="23">
                          <c:v> KZN: uThungulu </c:v>
                        </c:pt>
                        <c:pt idx="24">
                          <c:v> KZN: Ugu </c:v>
                        </c:pt>
                        <c:pt idx="25">
                          <c:v> KZN: Zululand </c:v>
                        </c:pt>
                        <c:pt idx="26">
                          <c:v> KZN: uMkhanyakude </c:v>
                        </c:pt>
                        <c:pt idx="27">
                          <c:v> KZN: uThukela </c:v>
                        </c:pt>
                        <c:pt idx="28">
                          <c:v> KZN: uMzinyathi </c:v>
                        </c:pt>
                        <c:pt idx="29">
                          <c:v> KZN: Ilembe </c:v>
                        </c:pt>
                        <c:pt idx="30">
                          <c:v> KZN: Harry Gwala  </c:v>
                        </c:pt>
                        <c:pt idx="31">
                          <c:v> KZN: Amajuba </c:v>
                        </c:pt>
                        <c:pt idx="33">
                          <c:v> LP: Capricorn </c:v>
                        </c:pt>
                        <c:pt idx="34">
                          <c:v> LP: Mopani </c:v>
                        </c:pt>
                        <c:pt idx="35">
                          <c:v> LP: Sekhukhune </c:v>
                        </c:pt>
                        <c:pt idx="36">
                          <c:v> LP: Vhembe </c:v>
                        </c:pt>
                        <c:pt idx="37">
                          <c:v> LP: Waterberg </c:v>
                        </c:pt>
                        <c:pt idx="39">
                          <c:v> MP: Gert Sibande </c:v>
                        </c:pt>
                        <c:pt idx="40">
                          <c:v> MP: Ehlanzeni </c:v>
                        </c:pt>
                        <c:pt idx="41">
                          <c:v> MP: Nkangala </c:v>
                        </c:pt>
                        <c:pt idx="43">
                          <c:v> NC: Francis Baard </c:v>
                        </c:pt>
                        <c:pt idx="44">
                          <c:v> NC: JT Gaetsewe </c:v>
                        </c:pt>
                        <c:pt idx="45">
                          <c:v> NC: Pixley ka Seme </c:v>
                        </c:pt>
                        <c:pt idx="46">
                          <c:v> NC: ZF Mgcawu </c:v>
                        </c:pt>
                        <c:pt idx="47">
                          <c:v> NC: Namakawa </c:v>
                        </c:pt>
                        <c:pt idx="50">
                          <c:v> NW: Bojanala Platinum </c:v>
                        </c:pt>
                        <c:pt idx="51">
                          <c:v> NW: Dr K Kaunda </c:v>
                        </c:pt>
                        <c:pt idx="52">
                          <c:v> NW: NM Molema </c:v>
                        </c:pt>
                        <c:pt idx="53">
                          <c:v> NW: Dr RS Mompati </c:v>
                        </c:pt>
                        <c:pt idx="56">
                          <c:v> WC: City of Cape Town </c:v>
                        </c:pt>
                        <c:pt idx="57">
                          <c:v> WC: Cape Winelands </c:v>
                        </c:pt>
                        <c:pt idx="58">
                          <c:v> WC: Eden </c:v>
                        </c:pt>
                        <c:pt idx="59">
                          <c:v> WC: West Coast </c:v>
                        </c:pt>
                        <c:pt idx="60">
                          <c:v> WC: Overberg </c:v>
                        </c:pt>
                        <c:pt idx="61">
                          <c:v> WC: Central Karoo </c:v>
                        </c:pt>
                      </c:lvl>
                      <c:lvl>
                        <c:pt idx="0">
                          <c:v> EC </c:v>
                        </c:pt>
                        <c:pt idx="9">
                          <c:v> FS </c:v>
                        </c:pt>
                        <c:pt idx="15">
                          <c:v> GP </c:v>
                        </c:pt>
                        <c:pt idx="21">
                          <c:v> KZN </c:v>
                        </c:pt>
                        <c:pt idx="33">
                          <c:v> LP </c:v>
                        </c:pt>
                        <c:pt idx="39">
                          <c:v> MP </c:v>
                        </c:pt>
                        <c:pt idx="43">
                          <c:v> NC </c:v>
                        </c:pt>
                        <c:pt idx="50">
                          <c:v> NW </c:v>
                        </c:pt>
                        <c:pt idx="56">
                          <c:v> WC </c:v>
                        </c:pt>
                      </c:lvl>
                    </c:multiLvlStrCache>
                  </c:multiLvlStrRef>
                </c:cat>
                <c:val>
                  <c:numRef>
                    <c:extLst xmlns:c15="http://schemas.microsoft.com/office/drawing/2012/chart">
                      <c:ext xmlns:c15="http://schemas.microsoft.com/office/drawing/2012/chart" uri="{02D57815-91ED-43cb-92C2-25804820EDAC}">
                        <c15:formulaRef>
                          <c15:sqref>'HIV Dist &amp; Funder Per Cap PLHIV'!$H$7:$H$74</c15:sqref>
                        </c15:formulaRef>
                      </c:ext>
                    </c:extLst>
                    <c:numCache>
                      <c:formatCode>_(* #,##0_);_(* \(#,##0\);_(* "-"??_);_(@_)</c:formatCode>
                      <c:ptCount val="62"/>
                      <c:pt idx="0">
                        <c:v>0</c:v>
                      </c:pt>
                      <c:pt idx="1">
                        <c:v>0</c:v>
                      </c:pt>
                      <c:pt idx="2">
                        <c:v>0</c:v>
                      </c:pt>
                      <c:pt idx="3">
                        <c:v>0</c:v>
                      </c:pt>
                      <c:pt idx="4">
                        <c:v>0</c:v>
                      </c:pt>
                      <c:pt idx="5">
                        <c:v>0</c:v>
                      </c:pt>
                      <c:pt idx="6">
                        <c:v>0</c:v>
                      </c:pt>
                      <c:pt idx="7">
                        <c:v>0</c:v>
                      </c:pt>
                      <c:pt idx="9">
                        <c:v>0</c:v>
                      </c:pt>
                      <c:pt idx="10">
                        <c:v>0</c:v>
                      </c:pt>
                      <c:pt idx="11">
                        <c:v>0</c:v>
                      </c:pt>
                      <c:pt idx="12">
                        <c:v>0</c:v>
                      </c:pt>
                      <c:pt idx="13">
                        <c:v>0</c:v>
                      </c:pt>
                      <c:pt idx="15">
                        <c:v>0</c:v>
                      </c:pt>
                      <c:pt idx="16">
                        <c:v>0</c:v>
                      </c:pt>
                      <c:pt idx="17">
                        <c:v>0</c:v>
                      </c:pt>
                      <c:pt idx="18">
                        <c:v>0</c:v>
                      </c:pt>
                      <c:pt idx="19">
                        <c:v>0</c:v>
                      </c:pt>
                      <c:pt idx="21">
                        <c:v>0</c:v>
                      </c:pt>
                      <c:pt idx="22">
                        <c:v>0</c:v>
                      </c:pt>
                      <c:pt idx="23">
                        <c:v>0</c:v>
                      </c:pt>
                      <c:pt idx="24">
                        <c:v>0</c:v>
                      </c:pt>
                      <c:pt idx="25">
                        <c:v>0</c:v>
                      </c:pt>
                      <c:pt idx="26">
                        <c:v>0</c:v>
                      </c:pt>
                      <c:pt idx="27">
                        <c:v>0</c:v>
                      </c:pt>
                      <c:pt idx="28">
                        <c:v>0</c:v>
                      </c:pt>
                      <c:pt idx="29">
                        <c:v>0</c:v>
                      </c:pt>
                      <c:pt idx="30">
                        <c:v>0</c:v>
                      </c:pt>
                      <c:pt idx="31">
                        <c:v>0</c:v>
                      </c:pt>
                      <c:pt idx="33">
                        <c:v>0</c:v>
                      </c:pt>
                      <c:pt idx="34">
                        <c:v>0</c:v>
                      </c:pt>
                      <c:pt idx="35">
                        <c:v>0</c:v>
                      </c:pt>
                      <c:pt idx="36">
                        <c:v>0</c:v>
                      </c:pt>
                      <c:pt idx="37">
                        <c:v>0</c:v>
                      </c:pt>
                      <c:pt idx="39">
                        <c:v>0</c:v>
                      </c:pt>
                      <c:pt idx="40">
                        <c:v>0</c:v>
                      </c:pt>
                      <c:pt idx="41">
                        <c:v>0</c:v>
                      </c:pt>
                      <c:pt idx="43">
                        <c:v>0</c:v>
                      </c:pt>
                      <c:pt idx="44">
                        <c:v>0</c:v>
                      </c:pt>
                      <c:pt idx="45">
                        <c:v>0</c:v>
                      </c:pt>
                      <c:pt idx="46">
                        <c:v>0</c:v>
                      </c:pt>
                      <c:pt idx="47">
                        <c:v>0</c:v>
                      </c:pt>
                      <c:pt idx="48">
                        <c:v>0</c:v>
                      </c:pt>
                      <c:pt idx="50">
                        <c:v>0</c:v>
                      </c:pt>
                      <c:pt idx="51">
                        <c:v>0</c:v>
                      </c:pt>
                      <c:pt idx="52">
                        <c:v>0</c:v>
                      </c:pt>
                      <c:pt idx="53">
                        <c:v>0</c:v>
                      </c:pt>
                      <c:pt idx="54">
                        <c:v>0</c:v>
                      </c:pt>
                      <c:pt idx="56">
                        <c:v>0</c:v>
                      </c:pt>
                      <c:pt idx="57">
                        <c:v>0</c:v>
                      </c:pt>
                      <c:pt idx="58">
                        <c:v>0</c:v>
                      </c:pt>
                      <c:pt idx="59">
                        <c:v>0</c:v>
                      </c:pt>
                      <c:pt idx="60">
                        <c:v>0</c:v>
                      </c:pt>
                      <c:pt idx="61">
                        <c:v>0</c:v>
                      </c:pt>
                    </c:numCache>
                  </c:numRef>
                </c:val>
                <c:extLst xmlns:c15="http://schemas.microsoft.com/office/drawing/2012/chart">
                  <c:ext xmlns:c16="http://schemas.microsoft.com/office/drawing/2014/chart" uri="{C3380CC4-5D6E-409C-BE32-E72D297353CC}">
                    <c16:uniqueId val="{00000007-5CAA-454F-9226-213B7A4ADDE0}"/>
                  </c:ext>
                </c:extLst>
              </c15:ser>
            </c15:filteredBarSeries>
            <c15:filteredBarSeries>
              <c15:ser>
                <c:idx val="6"/>
                <c:order val="6"/>
                <c:tx>
                  <c:strRef>
                    <c:extLst xmlns:c15="http://schemas.microsoft.com/office/drawing/2012/chart">
                      <c:ext xmlns:c15="http://schemas.microsoft.com/office/drawing/2012/chart" uri="{02D57815-91ED-43cb-92C2-25804820EDAC}">
                        <c15:formulaRef>
                          <c15:sqref>'HIV Dist &amp; Funder Per Cap PLHIV'!$I$6</c15:sqref>
                        </c15:formulaRef>
                      </c:ext>
                    </c:extLst>
                    <c:strCache>
                      <c:ptCount val="1"/>
                      <c:pt idx="0">
                        <c:v> NACOSA </c:v>
                      </c:pt>
                    </c:strCache>
                  </c:strRef>
                </c:tx>
                <c:spPr>
                  <a:solidFill>
                    <a:schemeClr val="accent1">
                      <a:lumMod val="60000"/>
                    </a:schemeClr>
                  </a:solidFill>
                  <a:ln>
                    <a:noFill/>
                  </a:ln>
                  <a:effectLst/>
                </c:spPr>
                <c:invertIfNegative val="0"/>
                <c:cat>
                  <c:multiLvlStrRef>
                    <c:extLst xmlns:c15="http://schemas.microsoft.com/office/drawing/2012/chart">
                      <c:ext xmlns:c15="http://schemas.microsoft.com/office/drawing/2012/chart" uri="{02D57815-91ED-43cb-92C2-25804820EDAC}">
                        <c15:formulaRef>
                          <c15:sqref>'HIV Dist &amp; Funder Per Cap PLHIV'!$A$7:$B$74</c15:sqref>
                        </c15:formulaRef>
                      </c:ext>
                    </c:extLst>
                    <c:multiLvlStrCache>
                      <c:ptCount val="62"/>
                      <c:lvl>
                        <c:pt idx="0">
                          <c:v> EC: Buffalo City Metropolitan </c:v>
                        </c:pt>
                        <c:pt idx="1">
                          <c:v> EC: OR Tambo </c:v>
                        </c:pt>
                        <c:pt idx="2">
                          <c:v> EC: Nelson Mandela Bay </c:v>
                        </c:pt>
                        <c:pt idx="3">
                          <c:v> EC: Amathole </c:v>
                        </c:pt>
                        <c:pt idx="4">
                          <c:v> EC: Chris Hani </c:v>
                        </c:pt>
                        <c:pt idx="5">
                          <c:v> EC: Alfred Nzo </c:v>
                        </c:pt>
                        <c:pt idx="6">
                          <c:v> EC: Sarah Baartman </c:v>
                        </c:pt>
                        <c:pt idx="7">
                          <c:v> EC: Joe Gqabi </c:v>
                        </c:pt>
                        <c:pt idx="9">
                          <c:v> FS: Thabo Mofutsanyana </c:v>
                        </c:pt>
                        <c:pt idx="10">
                          <c:v> FS: Lejweleputswa </c:v>
                        </c:pt>
                        <c:pt idx="11">
                          <c:v> FS: Mangaung </c:v>
                        </c:pt>
                        <c:pt idx="12">
                          <c:v> FS: Felize Dabi </c:v>
                        </c:pt>
                        <c:pt idx="13">
                          <c:v> FS: Xhariep </c:v>
                        </c:pt>
                        <c:pt idx="15">
                          <c:v> GP: City of Johannesburg </c:v>
                        </c:pt>
                        <c:pt idx="16">
                          <c:v> GP: Ekhurleni </c:v>
                        </c:pt>
                        <c:pt idx="17">
                          <c:v> GP: City of Tshwane </c:v>
                        </c:pt>
                        <c:pt idx="18">
                          <c:v> GP: Sedibeng </c:v>
                        </c:pt>
                        <c:pt idx="19">
                          <c:v> GP: West Rand  </c:v>
                        </c:pt>
                        <c:pt idx="21">
                          <c:v> KZN: eThekwini </c:v>
                        </c:pt>
                        <c:pt idx="22">
                          <c:v> KZN: uMgungundlovu </c:v>
                        </c:pt>
                        <c:pt idx="23">
                          <c:v> KZN: uThungulu </c:v>
                        </c:pt>
                        <c:pt idx="24">
                          <c:v> KZN: Ugu </c:v>
                        </c:pt>
                        <c:pt idx="25">
                          <c:v> KZN: Zululand </c:v>
                        </c:pt>
                        <c:pt idx="26">
                          <c:v> KZN: uMkhanyakude </c:v>
                        </c:pt>
                        <c:pt idx="27">
                          <c:v> KZN: uThukela </c:v>
                        </c:pt>
                        <c:pt idx="28">
                          <c:v> KZN: uMzinyathi </c:v>
                        </c:pt>
                        <c:pt idx="29">
                          <c:v> KZN: Ilembe </c:v>
                        </c:pt>
                        <c:pt idx="30">
                          <c:v> KZN: Harry Gwala  </c:v>
                        </c:pt>
                        <c:pt idx="31">
                          <c:v> KZN: Amajuba </c:v>
                        </c:pt>
                        <c:pt idx="33">
                          <c:v> LP: Capricorn </c:v>
                        </c:pt>
                        <c:pt idx="34">
                          <c:v> LP: Mopani </c:v>
                        </c:pt>
                        <c:pt idx="35">
                          <c:v> LP: Sekhukhune </c:v>
                        </c:pt>
                        <c:pt idx="36">
                          <c:v> LP: Vhembe </c:v>
                        </c:pt>
                        <c:pt idx="37">
                          <c:v> LP: Waterberg </c:v>
                        </c:pt>
                        <c:pt idx="39">
                          <c:v> MP: Gert Sibande </c:v>
                        </c:pt>
                        <c:pt idx="40">
                          <c:v> MP: Ehlanzeni </c:v>
                        </c:pt>
                        <c:pt idx="41">
                          <c:v> MP: Nkangala </c:v>
                        </c:pt>
                        <c:pt idx="43">
                          <c:v> NC: Francis Baard </c:v>
                        </c:pt>
                        <c:pt idx="44">
                          <c:v> NC: JT Gaetsewe </c:v>
                        </c:pt>
                        <c:pt idx="45">
                          <c:v> NC: Pixley ka Seme </c:v>
                        </c:pt>
                        <c:pt idx="46">
                          <c:v> NC: ZF Mgcawu </c:v>
                        </c:pt>
                        <c:pt idx="47">
                          <c:v> NC: Namakawa </c:v>
                        </c:pt>
                        <c:pt idx="50">
                          <c:v> NW: Bojanala Platinum </c:v>
                        </c:pt>
                        <c:pt idx="51">
                          <c:v> NW: Dr K Kaunda </c:v>
                        </c:pt>
                        <c:pt idx="52">
                          <c:v> NW: NM Molema </c:v>
                        </c:pt>
                        <c:pt idx="53">
                          <c:v> NW: Dr RS Mompati </c:v>
                        </c:pt>
                        <c:pt idx="56">
                          <c:v> WC: City of Cape Town </c:v>
                        </c:pt>
                        <c:pt idx="57">
                          <c:v> WC: Cape Winelands </c:v>
                        </c:pt>
                        <c:pt idx="58">
                          <c:v> WC: Eden </c:v>
                        </c:pt>
                        <c:pt idx="59">
                          <c:v> WC: West Coast </c:v>
                        </c:pt>
                        <c:pt idx="60">
                          <c:v> WC: Overberg </c:v>
                        </c:pt>
                        <c:pt idx="61">
                          <c:v> WC: Central Karoo </c:v>
                        </c:pt>
                      </c:lvl>
                      <c:lvl>
                        <c:pt idx="0">
                          <c:v> EC </c:v>
                        </c:pt>
                        <c:pt idx="9">
                          <c:v> FS </c:v>
                        </c:pt>
                        <c:pt idx="15">
                          <c:v> GP </c:v>
                        </c:pt>
                        <c:pt idx="21">
                          <c:v> KZN </c:v>
                        </c:pt>
                        <c:pt idx="33">
                          <c:v> LP </c:v>
                        </c:pt>
                        <c:pt idx="39">
                          <c:v> MP </c:v>
                        </c:pt>
                        <c:pt idx="43">
                          <c:v> NC </c:v>
                        </c:pt>
                        <c:pt idx="50">
                          <c:v> NW </c:v>
                        </c:pt>
                        <c:pt idx="56">
                          <c:v> WC </c:v>
                        </c:pt>
                      </c:lvl>
                    </c:multiLvlStrCache>
                  </c:multiLvlStrRef>
                </c:cat>
                <c:val>
                  <c:numRef>
                    <c:extLst xmlns:c15="http://schemas.microsoft.com/office/drawing/2012/chart">
                      <c:ext xmlns:c15="http://schemas.microsoft.com/office/drawing/2012/chart" uri="{02D57815-91ED-43cb-92C2-25804820EDAC}">
                        <c15:formulaRef>
                          <c15:sqref>'HIV Dist &amp; Funder Per Cap PLHIV'!$I$7:$I$74</c15:sqref>
                        </c15:formulaRef>
                      </c:ext>
                    </c:extLst>
                    <c:numCache>
                      <c:formatCode>_(* #,##0_);_(* \(#,##0\);_(* "-"??_);_(@_)</c:formatCode>
                      <c:ptCount val="62"/>
                      <c:pt idx="0">
                        <c:v>0</c:v>
                      </c:pt>
                      <c:pt idx="1">
                        <c:v>0</c:v>
                      </c:pt>
                      <c:pt idx="2">
                        <c:v>0</c:v>
                      </c:pt>
                      <c:pt idx="3">
                        <c:v>0</c:v>
                      </c:pt>
                      <c:pt idx="4">
                        <c:v>0</c:v>
                      </c:pt>
                      <c:pt idx="5">
                        <c:v>0</c:v>
                      </c:pt>
                      <c:pt idx="6">
                        <c:v>0</c:v>
                      </c:pt>
                      <c:pt idx="7">
                        <c:v>0</c:v>
                      </c:pt>
                      <c:pt idx="9">
                        <c:v>0</c:v>
                      </c:pt>
                      <c:pt idx="10">
                        <c:v>0</c:v>
                      </c:pt>
                      <c:pt idx="11">
                        <c:v>0</c:v>
                      </c:pt>
                      <c:pt idx="12">
                        <c:v>0</c:v>
                      </c:pt>
                      <c:pt idx="13">
                        <c:v>0</c:v>
                      </c:pt>
                      <c:pt idx="15">
                        <c:v>0</c:v>
                      </c:pt>
                      <c:pt idx="16">
                        <c:v>0</c:v>
                      </c:pt>
                      <c:pt idx="17">
                        <c:v>0</c:v>
                      </c:pt>
                      <c:pt idx="18">
                        <c:v>0</c:v>
                      </c:pt>
                      <c:pt idx="19">
                        <c:v>0</c:v>
                      </c:pt>
                      <c:pt idx="21">
                        <c:v>0</c:v>
                      </c:pt>
                      <c:pt idx="22">
                        <c:v>0</c:v>
                      </c:pt>
                      <c:pt idx="23">
                        <c:v>0</c:v>
                      </c:pt>
                      <c:pt idx="24">
                        <c:v>0</c:v>
                      </c:pt>
                      <c:pt idx="25">
                        <c:v>0</c:v>
                      </c:pt>
                      <c:pt idx="26">
                        <c:v>0</c:v>
                      </c:pt>
                      <c:pt idx="27">
                        <c:v>0</c:v>
                      </c:pt>
                      <c:pt idx="28">
                        <c:v>0</c:v>
                      </c:pt>
                      <c:pt idx="29">
                        <c:v>0</c:v>
                      </c:pt>
                      <c:pt idx="30">
                        <c:v>0</c:v>
                      </c:pt>
                      <c:pt idx="31">
                        <c:v>0</c:v>
                      </c:pt>
                      <c:pt idx="33">
                        <c:v>0</c:v>
                      </c:pt>
                      <c:pt idx="34">
                        <c:v>0</c:v>
                      </c:pt>
                      <c:pt idx="35">
                        <c:v>0</c:v>
                      </c:pt>
                      <c:pt idx="36">
                        <c:v>0</c:v>
                      </c:pt>
                      <c:pt idx="37">
                        <c:v>0</c:v>
                      </c:pt>
                      <c:pt idx="39">
                        <c:v>0</c:v>
                      </c:pt>
                      <c:pt idx="40">
                        <c:v>0</c:v>
                      </c:pt>
                      <c:pt idx="41">
                        <c:v>0</c:v>
                      </c:pt>
                      <c:pt idx="43">
                        <c:v>0</c:v>
                      </c:pt>
                      <c:pt idx="44">
                        <c:v>0</c:v>
                      </c:pt>
                      <c:pt idx="45">
                        <c:v>0</c:v>
                      </c:pt>
                      <c:pt idx="46">
                        <c:v>0</c:v>
                      </c:pt>
                      <c:pt idx="47">
                        <c:v>0</c:v>
                      </c:pt>
                      <c:pt idx="48">
                        <c:v>0</c:v>
                      </c:pt>
                      <c:pt idx="50">
                        <c:v>0</c:v>
                      </c:pt>
                      <c:pt idx="51">
                        <c:v>0</c:v>
                      </c:pt>
                      <c:pt idx="52">
                        <c:v>0</c:v>
                      </c:pt>
                      <c:pt idx="53">
                        <c:v>0</c:v>
                      </c:pt>
                      <c:pt idx="54">
                        <c:v>0</c:v>
                      </c:pt>
                      <c:pt idx="56">
                        <c:v>0</c:v>
                      </c:pt>
                      <c:pt idx="57">
                        <c:v>0</c:v>
                      </c:pt>
                      <c:pt idx="58">
                        <c:v>0</c:v>
                      </c:pt>
                      <c:pt idx="59">
                        <c:v>0</c:v>
                      </c:pt>
                      <c:pt idx="60">
                        <c:v>0</c:v>
                      </c:pt>
                      <c:pt idx="61">
                        <c:v>0</c:v>
                      </c:pt>
                    </c:numCache>
                  </c:numRef>
                </c:val>
                <c:extLst xmlns:c15="http://schemas.microsoft.com/office/drawing/2012/chart">
                  <c:ext xmlns:c16="http://schemas.microsoft.com/office/drawing/2014/chart" uri="{C3380CC4-5D6E-409C-BE32-E72D297353CC}">
                    <c16:uniqueId val="{00000008-5CAA-454F-9226-213B7A4ADDE0}"/>
                  </c:ext>
                </c:extLst>
              </c15:ser>
            </c15:filteredBarSeries>
            <c15:filteredBarSeries>
              <c15:ser>
                <c:idx val="7"/>
                <c:order val="7"/>
                <c:tx>
                  <c:strRef>
                    <c:extLst xmlns:c15="http://schemas.microsoft.com/office/drawing/2012/chart">
                      <c:ext xmlns:c15="http://schemas.microsoft.com/office/drawing/2012/chart" uri="{02D57815-91ED-43cb-92C2-25804820EDAC}">
                        <c15:formulaRef>
                          <c15:sqref>'HIV Dist &amp; Funder Per Cap PLHIV'!$J$6</c15:sqref>
                        </c15:formulaRef>
                      </c:ext>
                    </c:extLst>
                    <c:strCache>
                      <c:ptCount val="1"/>
                      <c:pt idx="0">
                        <c:v> NDOH </c:v>
                      </c:pt>
                    </c:strCache>
                  </c:strRef>
                </c:tx>
                <c:spPr>
                  <a:solidFill>
                    <a:schemeClr val="accent2"/>
                  </a:solidFill>
                  <a:ln>
                    <a:noFill/>
                  </a:ln>
                  <a:effectLst/>
                </c:spPr>
                <c:invertIfNegative val="0"/>
                <c:cat>
                  <c:multiLvlStrRef>
                    <c:extLst xmlns:c15="http://schemas.microsoft.com/office/drawing/2012/chart">
                      <c:ext xmlns:c15="http://schemas.microsoft.com/office/drawing/2012/chart" uri="{02D57815-91ED-43cb-92C2-25804820EDAC}">
                        <c15:formulaRef>
                          <c15:sqref>'HIV Dist &amp; Funder Per Cap PLHIV'!$A$7:$B$74</c15:sqref>
                        </c15:formulaRef>
                      </c:ext>
                    </c:extLst>
                    <c:multiLvlStrCache>
                      <c:ptCount val="62"/>
                      <c:lvl>
                        <c:pt idx="0">
                          <c:v> EC: Buffalo City Metropolitan </c:v>
                        </c:pt>
                        <c:pt idx="1">
                          <c:v> EC: OR Tambo </c:v>
                        </c:pt>
                        <c:pt idx="2">
                          <c:v> EC: Nelson Mandela Bay </c:v>
                        </c:pt>
                        <c:pt idx="3">
                          <c:v> EC: Amathole </c:v>
                        </c:pt>
                        <c:pt idx="4">
                          <c:v> EC: Chris Hani </c:v>
                        </c:pt>
                        <c:pt idx="5">
                          <c:v> EC: Alfred Nzo </c:v>
                        </c:pt>
                        <c:pt idx="6">
                          <c:v> EC: Sarah Baartman </c:v>
                        </c:pt>
                        <c:pt idx="7">
                          <c:v> EC: Joe Gqabi </c:v>
                        </c:pt>
                        <c:pt idx="9">
                          <c:v> FS: Thabo Mofutsanyana </c:v>
                        </c:pt>
                        <c:pt idx="10">
                          <c:v> FS: Lejweleputswa </c:v>
                        </c:pt>
                        <c:pt idx="11">
                          <c:v> FS: Mangaung </c:v>
                        </c:pt>
                        <c:pt idx="12">
                          <c:v> FS: Felize Dabi </c:v>
                        </c:pt>
                        <c:pt idx="13">
                          <c:v> FS: Xhariep </c:v>
                        </c:pt>
                        <c:pt idx="15">
                          <c:v> GP: City of Johannesburg </c:v>
                        </c:pt>
                        <c:pt idx="16">
                          <c:v> GP: Ekhurleni </c:v>
                        </c:pt>
                        <c:pt idx="17">
                          <c:v> GP: City of Tshwane </c:v>
                        </c:pt>
                        <c:pt idx="18">
                          <c:v> GP: Sedibeng </c:v>
                        </c:pt>
                        <c:pt idx="19">
                          <c:v> GP: West Rand  </c:v>
                        </c:pt>
                        <c:pt idx="21">
                          <c:v> KZN: eThekwini </c:v>
                        </c:pt>
                        <c:pt idx="22">
                          <c:v> KZN: uMgungundlovu </c:v>
                        </c:pt>
                        <c:pt idx="23">
                          <c:v> KZN: uThungulu </c:v>
                        </c:pt>
                        <c:pt idx="24">
                          <c:v> KZN: Ugu </c:v>
                        </c:pt>
                        <c:pt idx="25">
                          <c:v> KZN: Zululand </c:v>
                        </c:pt>
                        <c:pt idx="26">
                          <c:v> KZN: uMkhanyakude </c:v>
                        </c:pt>
                        <c:pt idx="27">
                          <c:v> KZN: uThukela </c:v>
                        </c:pt>
                        <c:pt idx="28">
                          <c:v> KZN: uMzinyathi </c:v>
                        </c:pt>
                        <c:pt idx="29">
                          <c:v> KZN: Ilembe </c:v>
                        </c:pt>
                        <c:pt idx="30">
                          <c:v> KZN: Harry Gwala  </c:v>
                        </c:pt>
                        <c:pt idx="31">
                          <c:v> KZN: Amajuba </c:v>
                        </c:pt>
                        <c:pt idx="33">
                          <c:v> LP: Capricorn </c:v>
                        </c:pt>
                        <c:pt idx="34">
                          <c:v> LP: Mopani </c:v>
                        </c:pt>
                        <c:pt idx="35">
                          <c:v> LP: Sekhukhune </c:v>
                        </c:pt>
                        <c:pt idx="36">
                          <c:v> LP: Vhembe </c:v>
                        </c:pt>
                        <c:pt idx="37">
                          <c:v> LP: Waterberg </c:v>
                        </c:pt>
                        <c:pt idx="39">
                          <c:v> MP: Gert Sibande </c:v>
                        </c:pt>
                        <c:pt idx="40">
                          <c:v> MP: Ehlanzeni </c:v>
                        </c:pt>
                        <c:pt idx="41">
                          <c:v> MP: Nkangala </c:v>
                        </c:pt>
                        <c:pt idx="43">
                          <c:v> NC: Francis Baard </c:v>
                        </c:pt>
                        <c:pt idx="44">
                          <c:v> NC: JT Gaetsewe </c:v>
                        </c:pt>
                        <c:pt idx="45">
                          <c:v> NC: Pixley ka Seme </c:v>
                        </c:pt>
                        <c:pt idx="46">
                          <c:v> NC: ZF Mgcawu </c:v>
                        </c:pt>
                        <c:pt idx="47">
                          <c:v> NC: Namakawa </c:v>
                        </c:pt>
                        <c:pt idx="50">
                          <c:v> NW: Bojanala Platinum </c:v>
                        </c:pt>
                        <c:pt idx="51">
                          <c:v> NW: Dr K Kaunda </c:v>
                        </c:pt>
                        <c:pt idx="52">
                          <c:v> NW: NM Molema </c:v>
                        </c:pt>
                        <c:pt idx="53">
                          <c:v> NW: Dr RS Mompati </c:v>
                        </c:pt>
                        <c:pt idx="56">
                          <c:v> WC: City of Cape Town </c:v>
                        </c:pt>
                        <c:pt idx="57">
                          <c:v> WC: Cape Winelands </c:v>
                        </c:pt>
                        <c:pt idx="58">
                          <c:v> WC: Eden </c:v>
                        </c:pt>
                        <c:pt idx="59">
                          <c:v> WC: West Coast </c:v>
                        </c:pt>
                        <c:pt idx="60">
                          <c:v> WC: Overberg </c:v>
                        </c:pt>
                        <c:pt idx="61">
                          <c:v> WC: Central Karoo </c:v>
                        </c:pt>
                      </c:lvl>
                      <c:lvl>
                        <c:pt idx="0">
                          <c:v> EC </c:v>
                        </c:pt>
                        <c:pt idx="9">
                          <c:v> FS </c:v>
                        </c:pt>
                        <c:pt idx="15">
                          <c:v> GP </c:v>
                        </c:pt>
                        <c:pt idx="21">
                          <c:v> KZN </c:v>
                        </c:pt>
                        <c:pt idx="33">
                          <c:v> LP </c:v>
                        </c:pt>
                        <c:pt idx="39">
                          <c:v> MP </c:v>
                        </c:pt>
                        <c:pt idx="43">
                          <c:v> NC </c:v>
                        </c:pt>
                        <c:pt idx="50">
                          <c:v> NW </c:v>
                        </c:pt>
                        <c:pt idx="56">
                          <c:v> WC </c:v>
                        </c:pt>
                      </c:lvl>
                    </c:multiLvlStrCache>
                  </c:multiLvlStrRef>
                </c:cat>
                <c:val>
                  <c:numRef>
                    <c:extLst xmlns:c15="http://schemas.microsoft.com/office/drawing/2012/chart">
                      <c:ext xmlns:c15="http://schemas.microsoft.com/office/drawing/2012/chart" uri="{02D57815-91ED-43cb-92C2-25804820EDAC}">
                        <c15:formulaRef>
                          <c15:sqref>'HIV Dist &amp; Funder Per Cap PLHIV'!$J$7:$J$74</c15:sqref>
                        </c15:formulaRef>
                      </c:ext>
                    </c:extLst>
                    <c:numCache>
                      <c:formatCode>_(* #,##0_);_(* \(#,##0\);_(* "-"??_);_(@_)</c:formatCode>
                      <c:ptCount val="62"/>
                      <c:pt idx="0">
                        <c:v>0</c:v>
                      </c:pt>
                      <c:pt idx="1">
                        <c:v>0</c:v>
                      </c:pt>
                      <c:pt idx="2">
                        <c:v>0</c:v>
                      </c:pt>
                      <c:pt idx="3">
                        <c:v>0</c:v>
                      </c:pt>
                      <c:pt idx="4">
                        <c:v>0</c:v>
                      </c:pt>
                      <c:pt idx="5">
                        <c:v>0</c:v>
                      </c:pt>
                      <c:pt idx="6">
                        <c:v>0</c:v>
                      </c:pt>
                      <c:pt idx="7">
                        <c:v>0</c:v>
                      </c:pt>
                      <c:pt idx="9">
                        <c:v>0</c:v>
                      </c:pt>
                      <c:pt idx="10">
                        <c:v>0</c:v>
                      </c:pt>
                      <c:pt idx="11">
                        <c:v>0</c:v>
                      </c:pt>
                      <c:pt idx="12">
                        <c:v>0</c:v>
                      </c:pt>
                      <c:pt idx="13">
                        <c:v>0</c:v>
                      </c:pt>
                      <c:pt idx="15">
                        <c:v>0</c:v>
                      </c:pt>
                      <c:pt idx="16">
                        <c:v>0</c:v>
                      </c:pt>
                      <c:pt idx="17">
                        <c:v>0</c:v>
                      </c:pt>
                      <c:pt idx="18">
                        <c:v>0</c:v>
                      </c:pt>
                      <c:pt idx="19">
                        <c:v>0</c:v>
                      </c:pt>
                      <c:pt idx="21">
                        <c:v>0</c:v>
                      </c:pt>
                      <c:pt idx="22">
                        <c:v>0</c:v>
                      </c:pt>
                      <c:pt idx="23">
                        <c:v>0</c:v>
                      </c:pt>
                      <c:pt idx="24">
                        <c:v>0</c:v>
                      </c:pt>
                      <c:pt idx="25">
                        <c:v>0</c:v>
                      </c:pt>
                      <c:pt idx="26">
                        <c:v>0</c:v>
                      </c:pt>
                      <c:pt idx="27">
                        <c:v>0</c:v>
                      </c:pt>
                      <c:pt idx="28">
                        <c:v>0</c:v>
                      </c:pt>
                      <c:pt idx="29">
                        <c:v>0</c:v>
                      </c:pt>
                      <c:pt idx="30">
                        <c:v>0</c:v>
                      </c:pt>
                      <c:pt idx="31">
                        <c:v>0</c:v>
                      </c:pt>
                      <c:pt idx="33">
                        <c:v>0</c:v>
                      </c:pt>
                      <c:pt idx="34">
                        <c:v>0</c:v>
                      </c:pt>
                      <c:pt idx="35">
                        <c:v>0</c:v>
                      </c:pt>
                      <c:pt idx="36">
                        <c:v>0</c:v>
                      </c:pt>
                      <c:pt idx="37">
                        <c:v>0</c:v>
                      </c:pt>
                      <c:pt idx="39">
                        <c:v>0</c:v>
                      </c:pt>
                      <c:pt idx="40">
                        <c:v>0</c:v>
                      </c:pt>
                      <c:pt idx="41">
                        <c:v>0</c:v>
                      </c:pt>
                      <c:pt idx="43">
                        <c:v>0</c:v>
                      </c:pt>
                      <c:pt idx="44">
                        <c:v>0</c:v>
                      </c:pt>
                      <c:pt idx="45">
                        <c:v>0</c:v>
                      </c:pt>
                      <c:pt idx="46">
                        <c:v>0</c:v>
                      </c:pt>
                      <c:pt idx="47">
                        <c:v>0</c:v>
                      </c:pt>
                      <c:pt idx="48">
                        <c:v>0</c:v>
                      </c:pt>
                      <c:pt idx="50">
                        <c:v>0</c:v>
                      </c:pt>
                      <c:pt idx="51">
                        <c:v>0</c:v>
                      </c:pt>
                      <c:pt idx="52">
                        <c:v>0</c:v>
                      </c:pt>
                      <c:pt idx="53">
                        <c:v>0</c:v>
                      </c:pt>
                      <c:pt idx="54">
                        <c:v>0</c:v>
                      </c:pt>
                      <c:pt idx="56">
                        <c:v>0</c:v>
                      </c:pt>
                      <c:pt idx="57">
                        <c:v>0</c:v>
                      </c:pt>
                      <c:pt idx="58">
                        <c:v>0</c:v>
                      </c:pt>
                      <c:pt idx="59">
                        <c:v>0</c:v>
                      </c:pt>
                      <c:pt idx="60">
                        <c:v>0</c:v>
                      </c:pt>
                      <c:pt idx="61">
                        <c:v>0</c:v>
                      </c:pt>
                    </c:numCache>
                  </c:numRef>
                </c:val>
                <c:extLst xmlns:c15="http://schemas.microsoft.com/office/drawing/2012/chart">
                  <c:ext xmlns:c16="http://schemas.microsoft.com/office/drawing/2014/chart" uri="{C3380CC4-5D6E-409C-BE32-E72D297353CC}">
                    <c16:uniqueId val="{00000009-5CAA-454F-9226-213B7A4ADDE0}"/>
                  </c:ext>
                </c:extLst>
              </c15:ser>
            </c15:filteredBarSeries>
            <c15:filteredBarSeries>
              <c15:ser>
                <c:idx val="8"/>
                <c:order val="8"/>
                <c:tx>
                  <c:strRef>
                    <c:extLst xmlns:c15="http://schemas.microsoft.com/office/drawing/2012/chart">
                      <c:ext xmlns:c15="http://schemas.microsoft.com/office/drawing/2012/chart" uri="{02D57815-91ED-43cb-92C2-25804820EDAC}">
                        <c15:formulaRef>
                          <c15:sqref>'HIV Dist &amp; Funder Per Cap PLHIV'!$K$6</c15:sqref>
                        </c15:formulaRef>
                      </c:ext>
                    </c:extLst>
                    <c:strCache>
                      <c:ptCount val="1"/>
                      <c:pt idx="0">
                        <c:v> PEPFAR </c:v>
                      </c:pt>
                    </c:strCache>
                  </c:strRef>
                </c:tx>
                <c:spPr>
                  <a:solidFill>
                    <a:schemeClr val="accent3">
                      <a:lumMod val="60000"/>
                    </a:schemeClr>
                  </a:solidFill>
                  <a:ln>
                    <a:noFill/>
                  </a:ln>
                  <a:effectLst/>
                </c:spPr>
                <c:invertIfNegative val="0"/>
                <c:cat>
                  <c:multiLvlStrRef>
                    <c:extLst xmlns:c15="http://schemas.microsoft.com/office/drawing/2012/chart">
                      <c:ext xmlns:c15="http://schemas.microsoft.com/office/drawing/2012/chart" uri="{02D57815-91ED-43cb-92C2-25804820EDAC}">
                        <c15:formulaRef>
                          <c15:sqref>'HIV Dist &amp; Funder Per Cap PLHIV'!$A$7:$B$74</c15:sqref>
                        </c15:formulaRef>
                      </c:ext>
                    </c:extLst>
                    <c:multiLvlStrCache>
                      <c:ptCount val="62"/>
                      <c:lvl>
                        <c:pt idx="0">
                          <c:v> EC: Buffalo City Metropolitan </c:v>
                        </c:pt>
                        <c:pt idx="1">
                          <c:v> EC: OR Tambo </c:v>
                        </c:pt>
                        <c:pt idx="2">
                          <c:v> EC: Nelson Mandela Bay </c:v>
                        </c:pt>
                        <c:pt idx="3">
                          <c:v> EC: Amathole </c:v>
                        </c:pt>
                        <c:pt idx="4">
                          <c:v> EC: Chris Hani </c:v>
                        </c:pt>
                        <c:pt idx="5">
                          <c:v> EC: Alfred Nzo </c:v>
                        </c:pt>
                        <c:pt idx="6">
                          <c:v> EC: Sarah Baartman </c:v>
                        </c:pt>
                        <c:pt idx="7">
                          <c:v> EC: Joe Gqabi </c:v>
                        </c:pt>
                        <c:pt idx="9">
                          <c:v> FS: Thabo Mofutsanyana </c:v>
                        </c:pt>
                        <c:pt idx="10">
                          <c:v> FS: Lejweleputswa </c:v>
                        </c:pt>
                        <c:pt idx="11">
                          <c:v> FS: Mangaung </c:v>
                        </c:pt>
                        <c:pt idx="12">
                          <c:v> FS: Felize Dabi </c:v>
                        </c:pt>
                        <c:pt idx="13">
                          <c:v> FS: Xhariep </c:v>
                        </c:pt>
                        <c:pt idx="15">
                          <c:v> GP: City of Johannesburg </c:v>
                        </c:pt>
                        <c:pt idx="16">
                          <c:v> GP: Ekhurleni </c:v>
                        </c:pt>
                        <c:pt idx="17">
                          <c:v> GP: City of Tshwane </c:v>
                        </c:pt>
                        <c:pt idx="18">
                          <c:v> GP: Sedibeng </c:v>
                        </c:pt>
                        <c:pt idx="19">
                          <c:v> GP: West Rand  </c:v>
                        </c:pt>
                        <c:pt idx="21">
                          <c:v> KZN: eThekwini </c:v>
                        </c:pt>
                        <c:pt idx="22">
                          <c:v> KZN: uMgungundlovu </c:v>
                        </c:pt>
                        <c:pt idx="23">
                          <c:v> KZN: uThungulu </c:v>
                        </c:pt>
                        <c:pt idx="24">
                          <c:v> KZN: Ugu </c:v>
                        </c:pt>
                        <c:pt idx="25">
                          <c:v> KZN: Zululand </c:v>
                        </c:pt>
                        <c:pt idx="26">
                          <c:v> KZN: uMkhanyakude </c:v>
                        </c:pt>
                        <c:pt idx="27">
                          <c:v> KZN: uThukela </c:v>
                        </c:pt>
                        <c:pt idx="28">
                          <c:v> KZN: uMzinyathi </c:v>
                        </c:pt>
                        <c:pt idx="29">
                          <c:v> KZN: Ilembe </c:v>
                        </c:pt>
                        <c:pt idx="30">
                          <c:v> KZN: Harry Gwala  </c:v>
                        </c:pt>
                        <c:pt idx="31">
                          <c:v> KZN: Amajuba </c:v>
                        </c:pt>
                        <c:pt idx="33">
                          <c:v> LP: Capricorn </c:v>
                        </c:pt>
                        <c:pt idx="34">
                          <c:v> LP: Mopani </c:v>
                        </c:pt>
                        <c:pt idx="35">
                          <c:v> LP: Sekhukhune </c:v>
                        </c:pt>
                        <c:pt idx="36">
                          <c:v> LP: Vhembe </c:v>
                        </c:pt>
                        <c:pt idx="37">
                          <c:v> LP: Waterberg </c:v>
                        </c:pt>
                        <c:pt idx="39">
                          <c:v> MP: Gert Sibande </c:v>
                        </c:pt>
                        <c:pt idx="40">
                          <c:v> MP: Ehlanzeni </c:v>
                        </c:pt>
                        <c:pt idx="41">
                          <c:v> MP: Nkangala </c:v>
                        </c:pt>
                        <c:pt idx="43">
                          <c:v> NC: Francis Baard </c:v>
                        </c:pt>
                        <c:pt idx="44">
                          <c:v> NC: JT Gaetsewe </c:v>
                        </c:pt>
                        <c:pt idx="45">
                          <c:v> NC: Pixley ka Seme </c:v>
                        </c:pt>
                        <c:pt idx="46">
                          <c:v> NC: ZF Mgcawu </c:v>
                        </c:pt>
                        <c:pt idx="47">
                          <c:v> NC: Namakawa </c:v>
                        </c:pt>
                        <c:pt idx="50">
                          <c:v> NW: Bojanala Platinum </c:v>
                        </c:pt>
                        <c:pt idx="51">
                          <c:v> NW: Dr K Kaunda </c:v>
                        </c:pt>
                        <c:pt idx="52">
                          <c:v> NW: NM Molema </c:v>
                        </c:pt>
                        <c:pt idx="53">
                          <c:v> NW: Dr RS Mompati </c:v>
                        </c:pt>
                        <c:pt idx="56">
                          <c:v> WC: City of Cape Town </c:v>
                        </c:pt>
                        <c:pt idx="57">
                          <c:v> WC: Cape Winelands </c:v>
                        </c:pt>
                        <c:pt idx="58">
                          <c:v> WC: Eden </c:v>
                        </c:pt>
                        <c:pt idx="59">
                          <c:v> WC: West Coast </c:v>
                        </c:pt>
                        <c:pt idx="60">
                          <c:v> WC: Overberg </c:v>
                        </c:pt>
                        <c:pt idx="61">
                          <c:v> WC: Central Karoo </c:v>
                        </c:pt>
                      </c:lvl>
                      <c:lvl>
                        <c:pt idx="0">
                          <c:v> EC </c:v>
                        </c:pt>
                        <c:pt idx="9">
                          <c:v> FS </c:v>
                        </c:pt>
                        <c:pt idx="15">
                          <c:v> GP </c:v>
                        </c:pt>
                        <c:pt idx="21">
                          <c:v> KZN </c:v>
                        </c:pt>
                        <c:pt idx="33">
                          <c:v> LP </c:v>
                        </c:pt>
                        <c:pt idx="39">
                          <c:v> MP </c:v>
                        </c:pt>
                        <c:pt idx="43">
                          <c:v> NC </c:v>
                        </c:pt>
                        <c:pt idx="50">
                          <c:v> NW </c:v>
                        </c:pt>
                        <c:pt idx="56">
                          <c:v> WC </c:v>
                        </c:pt>
                      </c:lvl>
                    </c:multiLvlStrCache>
                  </c:multiLvlStrRef>
                </c:cat>
                <c:val>
                  <c:numRef>
                    <c:extLst xmlns:c15="http://schemas.microsoft.com/office/drawing/2012/chart">
                      <c:ext xmlns:c15="http://schemas.microsoft.com/office/drawing/2012/chart" uri="{02D57815-91ED-43cb-92C2-25804820EDAC}">
                        <c15:formulaRef>
                          <c15:sqref>'HIV Dist &amp; Funder Per Cap PLHIV'!$K$7:$K$74</c15:sqref>
                        </c15:formulaRef>
                      </c:ext>
                    </c:extLst>
                    <c:numCache>
                      <c:formatCode>_(* #,##0_);_(* \(#,##0\);_(* "-"??_);_(@_)</c:formatCode>
                      <c:ptCount val="62"/>
                      <c:pt idx="0">
                        <c:v>73581623.257261395</c:v>
                      </c:pt>
                      <c:pt idx="1">
                        <c:v>75671035.635499999</c:v>
                      </c:pt>
                      <c:pt idx="2">
                        <c:v>44757023.03616558</c:v>
                      </c:pt>
                      <c:pt idx="3">
                        <c:v>68267549.048379421</c:v>
                      </c:pt>
                      <c:pt idx="4">
                        <c:v>57394901.367999993</c:v>
                      </c:pt>
                      <c:pt idx="5">
                        <c:v>66865084.520899601</c:v>
                      </c:pt>
                      <c:pt idx="6">
                        <c:v>6463653.7552009411</c:v>
                      </c:pt>
                      <c:pt idx="7">
                        <c:v>3937234.1758000003</c:v>
                      </c:pt>
                      <c:pt idx="9">
                        <c:v>77658524.108850002</c:v>
                      </c:pt>
                      <c:pt idx="10">
                        <c:v>66030167.830500014</c:v>
                      </c:pt>
                      <c:pt idx="11">
                        <c:v>46917693.240025006</c:v>
                      </c:pt>
                      <c:pt idx="12">
                        <c:v>11135539.063450001</c:v>
                      </c:pt>
                      <c:pt idx="13">
                        <c:v>1644662.5825</c:v>
                      </c:pt>
                      <c:pt idx="15">
                        <c:v>445499919.59949017</c:v>
                      </c:pt>
                      <c:pt idx="16">
                        <c:v>178962746.25339401</c:v>
                      </c:pt>
                      <c:pt idx="17">
                        <c:v>165584135.5467025</c:v>
                      </c:pt>
                      <c:pt idx="18">
                        <c:v>76001996.748046428</c:v>
                      </c:pt>
                      <c:pt idx="19">
                        <c:v>34188524.224800006</c:v>
                      </c:pt>
                      <c:pt idx="21">
                        <c:v>429130147.06760192</c:v>
                      </c:pt>
                      <c:pt idx="22">
                        <c:v>204515928.42039725</c:v>
                      </c:pt>
                      <c:pt idx="23">
                        <c:v>81026683.940962434</c:v>
                      </c:pt>
                      <c:pt idx="24">
                        <c:v>87394442.318370014</c:v>
                      </c:pt>
                      <c:pt idx="25">
                        <c:v>72728364.388779998</c:v>
                      </c:pt>
                      <c:pt idx="26">
                        <c:v>50478420.765399203</c:v>
                      </c:pt>
                      <c:pt idx="27">
                        <c:v>43889495.949775003</c:v>
                      </c:pt>
                      <c:pt idx="28">
                        <c:v>33393690.524102505</c:v>
                      </c:pt>
                      <c:pt idx="29">
                        <c:v>22609667.280324999</c:v>
                      </c:pt>
                      <c:pt idx="30">
                        <c:v>38404561.666733421</c:v>
                      </c:pt>
                      <c:pt idx="31">
                        <c:v>27004386.09685</c:v>
                      </c:pt>
                      <c:pt idx="33">
                        <c:v>107897928.30133</c:v>
                      </c:pt>
                      <c:pt idx="34">
                        <c:v>122060401.16907355</c:v>
                      </c:pt>
                      <c:pt idx="35">
                        <c:v>46198203.648155004</c:v>
                      </c:pt>
                      <c:pt idx="36">
                        <c:v>18097707.520525001</c:v>
                      </c:pt>
                      <c:pt idx="37">
                        <c:v>46011786.484930903</c:v>
                      </c:pt>
                      <c:pt idx="39">
                        <c:v>151836223.87414154</c:v>
                      </c:pt>
                      <c:pt idx="40">
                        <c:v>134324131.555242</c:v>
                      </c:pt>
                      <c:pt idx="41">
                        <c:v>106366207.02839752</c:v>
                      </c:pt>
                      <c:pt idx="43">
                        <c:v>4323546.2834999999</c:v>
                      </c:pt>
                      <c:pt idx="44">
                        <c:v>6808949.5015999991</c:v>
                      </c:pt>
                      <c:pt idx="45">
                        <c:v>4400906.1735000005</c:v>
                      </c:pt>
                      <c:pt idx="46">
                        <c:v>1388176.0805000002</c:v>
                      </c:pt>
                      <c:pt idx="47">
                        <c:v>2980830.3547500009</c:v>
                      </c:pt>
                      <c:pt idx="48">
                        <c:v>0</c:v>
                      </c:pt>
                      <c:pt idx="50">
                        <c:v>150685163.89365676</c:v>
                      </c:pt>
                      <c:pt idx="51">
                        <c:v>89933279.133700252</c:v>
                      </c:pt>
                      <c:pt idx="52">
                        <c:v>82698654.359122723</c:v>
                      </c:pt>
                      <c:pt idx="53">
                        <c:v>13275993.590600001</c:v>
                      </c:pt>
                      <c:pt idx="54">
                        <c:v>0</c:v>
                      </c:pt>
                      <c:pt idx="56">
                        <c:v>169872752.563775</c:v>
                      </c:pt>
                      <c:pt idx="57">
                        <c:v>23038928.138250001</c:v>
                      </c:pt>
                      <c:pt idx="58">
                        <c:v>3706680.9625000004</c:v>
                      </c:pt>
                      <c:pt idx="59">
                        <c:v>6277545.3824500004</c:v>
                      </c:pt>
                      <c:pt idx="60">
                        <c:v>2125343.0912500001</c:v>
                      </c:pt>
                      <c:pt idx="61">
                        <c:v>1010022.4330000001</c:v>
                      </c:pt>
                    </c:numCache>
                  </c:numRef>
                </c:val>
                <c:extLst xmlns:c15="http://schemas.microsoft.com/office/drawing/2012/chart">
                  <c:ext xmlns:c16="http://schemas.microsoft.com/office/drawing/2014/chart" uri="{C3380CC4-5D6E-409C-BE32-E72D297353CC}">
                    <c16:uniqueId val="{0000000A-5CAA-454F-9226-213B7A4ADDE0}"/>
                  </c:ext>
                </c:extLst>
              </c15:ser>
            </c15:filteredBarSeries>
            <c15:filteredBarSeries>
              <c15:ser>
                <c:idx val="9"/>
                <c:order val="9"/>
                <c:tx>
                  <c:strRef>
                    <c:extLst xmlns:c15="http://schemas.microsoft.com/office/drawing/2012/chart">
                      <c:ext xmlns:c15="http://schemas.microsoft.com/office/drawing/2012/chart" uri="{02D57815-91ED-43cb-92C2-25804820EDAC}">
                        <c15:formulaRef>
                          <c15:sqref>'HIV Dist &amp; Funder Per Cap PLHIV'!$L$6</c15:sqref>
                        </c15:formulaRef>
                      </c:ext>
                    </c:extLst>
                    <c:strCache>
                      <c:ptCount val="1"/>
                      <c:pt idx="0">
                        <c:v> RTC </c:v>
                      </c:pt>
                    </c:strCache>
                  </c:strRef>
                </c:tx>
                <c:spPr>
                  <a:solidFill>
                    <a:schemeClr val="accent4">
                      <a:lumMod val="60000"/>
                    </a:schemeClr>
                  </a:solidFill>
                  <a:ln>
                    <a:noFill/>
                  </a:ln>
                  <a:effectLst/>
                </c:spPr>
                <c:invertIfNegative val="0"/>
                <c:cat>
                  <c:multiLvlStrRef>
                    <c:extLst xmlns:c15="http://schemas.microsoft.com/office/drawing/2012/chart">
                      <c:ext xmlns:c15="http://schemas.microsoft.com/office/drawing/2012/chart" uri="{02D57815-91ED-43cb-92C2-25804820EDAC}">
                        <c15:formulaRef>
                          <c15:sqref>'HIV Dist &amp; Funder Per Cap PLHIV'!$A$7:$B$74</c15:sqref>
                        </c15:formulaRef>
                      </c:ext>
                    </c:extLst>
                    <c:multiLvlStrCache>
                      <c:ptCount val="62"/>
                      <c:lvl>
                        <c:pt idx="0">
                          <c:v> EC: Buffalo City Metropolitan </c:v>
                        </c:pt>
                        <c:pt idx="1">
                          <c:v> EC: OR Tambo </c:v>
                        </c:pt>
                        <c:pt idx="2">
                          <c:v> EC: Nelson Mandela Bay </c:v>
                        </c:pt>
                        <c:pt idx="3">
                          <c:v> EC: Amathole </c:v>
                        </c:pt>
                        <c:pt idx="4">
                          <c:v> EC: Chris Hani </c:v>
                        </c:pt>
                        <c:pt idx="5">
                          <c:v> EC: Alfred Nzo </c:v>
                        </c:pt>
                        <c:pt idx="6">
                          <c:v> EC: Sarah Baartman </c:v>
                        </c:pt>
                        <c:pt idx="7">
                          <c:v> EC: Joe Gqabi </c:v>
                        </c:pt>
                        <c:pt idx="9">
                          <c:v> FS: Thabo Mofutsanyana </c:v>
                        </c:pt>
                        <c:pt idx="10">
                          <c:v> FS: Lejweleputswa </c:v>
                        </c:pt>
                        <c:pt idx="11">
                          <c:v> FS: Mangaung </c:v>
                        </c:pt>
                        <c:pt idx="12">
                          <c:v> FS: Felize Dabi </c:v>
                        </c:pt>
                        <c:pt idx="13">
                          <c:v> FS: Xhariep </c:v>
                        </c:pt>
                        <c:pt idx="15">
                          <c:v> GP: City of Johannesburg </c:v>
                        </c:pt>
                        <c:pt idx="16">
                          <c:v> GP: Ekhurleni </c:v>
                        </c:pt>
                        <c:pt idx="17">
                          <c:v> GP: City of Tshwane </c:v>
                        </c:pt>
                        <c:pt idx="18">
                          <c:v> GP: Sedibeng </c:v>
                        </c:pt>
                        <c:pt idx="19">
                          <c:v> GP: West Rand  </c:v>
                        </c:pt>
                        <c:pt idx="21">
                          <c:v> KZN: eThekwini </c:v>
                        </c:pt>
                        <c:pt idx="22">
                          <c:v> KZN: uMgungundlovu </c:v>
                        </c:pt>
                        <c:pt idx="23">
                          <c:v> KZN: uThungulu </c:v>
                        </c:pt>
                        <c:pt idx="24">
                          <c:v> KZN: Ugu </c:v>
                        </c:pt>
                        <c:pt idx="25">
                          <c:v> KZN: Zululand </c:v>
                        </c:pt>
                        <c:pt idx="26">
                          <c:v> KZN: uMkhanyakude </c:v>
                        </c:pt>
                        <c:pt idx="27">
                          <c:v> KZN: uThukela </c:v>
                        </c:pt>
                        <c:pt idx="28">
                          <c:v> KZN: uMzinyathi </c:v>
                        </c:pt>
                        <c:pt idx="29">
                          <c:v> KZN: Ilembe </c:v>
                        </c:pt>
                        <c:pt idx="30">
                          <c:v> KZN: Harry Gwala  </c:v>
                        </c:pt>
                        <c:pt idx="31">
                          <c:v> KZN: Amajuba </c:v>
                        </c:pt>
                        <c:pt idx="33">
                          <c:v> LP: Capricorn </c:v>
                        </c:pt>
                        <c:pt idx="34">
                          <c:v> LP: Mopani </c:v>
                        </c:pt>
                        <c:pt idx="35">
                          <c:v> LP: Sekhukhune </c:v>
                        </c:pt>
                        <c:pt idx="36">
                          <c:v> LP: Vhembe </c:v>
                        </c:pt>
                        <c:pt idx="37">
                          <c:v> LP: Waterberg </c:v>
                        </c:pt>
                        <c:pt idx="39">
                          <c:v> MP: Gert Sibande </c:v>
                        </c:pt>
                        <c:pt idx="40">
                          <c:v> MP: Ehlanzeni </c:v>
                        </c:pt>
                        <c:pt idx="41">
                          <c:v> MP: Nkangala </c:v>
                        </c:pt>
                        <c:pt idx="43">
                          <c:v> NC: Francis Baard </c:v>
                        </c:pt>
                        <c:pt idx="44">
                          <c:v> NC: JT Gaetsewe </c:v>
                        </c:pt>
                        <c:pt idx="45">
                          <c:v> NC: Pixley ka Seme </c:v>
                        </c:pt>
                        <c:pt idx="46">
                          <c:v> NC: ZF Mgcawu </c:v>
                        </c:pt>
                        <c:pt idx="47">
                          <c:v> NC: Namakawa </c:v>
                        </c:pt>
                        <c:pt idx="50">
                          <c:v> NW: Bojanala Platinum </c:v>
                        </c:pt>
                        <c:pt idx="51">
                          <c:v> NW: Dr K Kaunda </c:v>
                        </c:pt>
                        <c:pt idx="52">
                          <c:v> NW: NM Molema </c:v>
                        </c:pt>
                        <c:pt idx="53">
                          <c:v> NW: Dr RS Mompati </c:v>
                        </c:pt>
                        <c:pt idx="56">
                          <c:v> WC: City of Cape Town </c:v>
                        </c:pt>
                        <c:pt idx="57">
                          <c:v> WC: Cape Winelands </c:v>
                        </c:pt>
                        <c:pt idx="58">
                          <c:v> WC: Eden </c:v>
                        </c:pt>
                        <c:pt idx="59">
                          <c:v> WC: West Coast </c:v>
                        </c:pt>
                        <c:pt idx="60">
                          <c:v> WC: Overberg </c:v>
                        </c:pt>
                        <c:pt idx="61">
                          <c:v> WC: Central Karoo </c:v>
                        </c:pt>
                      </c:lvl>
                      <c:lvl>
                        <c:pt idx="0">
                          <c:v> EC </c:v>
                        </c:pt>
                        <c:pt idx="9">
                          <c:v> FS </c:v>
                        </c:pt>
                        <c:pt idx="15">
                          <c:v> GP </c:v>
                        </c:pt>
                        <c:pt idx="21">
                          <c:v> KZN </c:v>
                        </c:pt>
                        <c:pt idx="33">
                          <c:v> LP </c:v>
                        </c:pt>
                        <c:pt idx="39">
                          <c:v> MP </c:v>
                        </c:pt>
                        <c:pt idx="43">
                          <c:v> NC </c:v>
                        </c:pt>
                        <c:pt idx="50">
                          <c:v> NW </c:v>
                        </c:pt>
                        <c:pt idx="56">
                          <c:v> WC </c:v>
                        </c:pt>
                      </c:lvl>
                    </c:multiLvlStrCache>
                  </c:multiLvlStrRef>
                </c:cat>
                <c:val>
                  <c:numRef>
                    <c:extLst xmlns:c15="http://schemas.microsoft.com/office/drawing/2012/chart">
                      <c:ext xmlns:c15="http://schemas.microsoft.com/office/drawing/2012/chart" uri="{02D57815-91ED-43cb-92C2-25804820EDAC}">
                        <c15:formulaRef>
                          <c15:sqref>'HIV Dist &amp; Funder Per Cap PLHIV'!$L$7:$L$74</c15:sqref>
                        </c15:formulaRef>
                      </c:ext>
                    </c:extLst>
                    <c:numCache>
                      <c:formatCode>_(* #,##0_);_(* \(#,##0\);_(* "-"??_);_(@_)</c:formatCode>
                      <c:ptCount val="62"/>
                      <c:pt idx="0">
                        <c:v>0</c:v>
                      </c:pt>
                      <c:pt idx="1">
                        <c:v>0</c:v>
                      </c:pt>
                      <c:pt idx="2">
                        <c:v>0</c:v>
                      </c:pt>
                      <c:pt idx="3">
                        <c:v>0</c:v>
                      </c:pt>
                      <c:pt idx="4">
                        <c:v>0</c:v>
                      </c:pt>
                      <c:pt idx="5">
                        <c:v>0</c:v>
                      </c:pt>
                      <c:pt idx="6">
                        <c:v>0</c:v>
                      </c:pt>
                      <c:pt idx="7">
                        <c:v>0</c:v>
                      </c:pt>
                      <c:pt idx="9">
                        <c:v>0</c:v>
                      </c:pt>
                      <c:pt idx="10">
                        <c:v>0</c:v>
                      </c:pt>
                      <c:pt idx="11">
                        <c:v>0</c:v>
                      </c:pt>
                      <c:pt idx="12">
                        <c:v>0</c:v>
                      </c:pt>
                      <c:pt idx="13">
                        <c:v>0</c:v>
                      </c:pt>
                      <c:pt idx="15">
                        <c:v>0</c:v>
                      </c:pt>
                      <c:pt idx="16">
                        <c:v>0</c:v>
                      </c:pt>
                      <c:pt idx="17">
                        <c:v>0</c:v>
                      </c:pt>
                      <c:pt idx="18">
                        <c:v>0</c:v>
                      </c:pt>
                      <c:pt idx="19">
                        <c:v>0</c:v>
                      </c:pt>
                      <c:pt idx="21">
                        <c:v>0</c:v>
                      </c:pt>
                      <c:pt idx="22">
                        <c:v>0</c:v>
                      </c:pt>
                      <c:pt idx="23">
                        <c:v>0</c:v>
                      </c:pt>
                      <c:pt idx="24">
                        <c:v>0</c:v>
                      </c:pt>
                      <c:pt idx="25">
                        <c:v>0</c:v>
                      </c:pt>
                      <c:pt idx="26">
                        <c:v>0</c:v>
                      </c:pt>
                      <c:pt idx="27">
                        <c:v>0</c:v>
                      </c:pt>
                      <c:pt idx="28">
                        <c:v>0</c:v>
                      </c:pt>
                      <c:pt idx="29">
                        <c:v>0</c:v>
                      </c:pt>
                      <c:pt idx="30">
                        <c:v>0</c:v>
                      </c:pt>
                      <c:pt idx="31">
                        <c:v>0</c:v>
                      </c:pt>
                      <c:pt idx="33">
                        <c:v>0</c:v>
                      </c:pt>
                      <c:pt idx="34">
                        <c:v>0</c:v>
                      </c:pt>
                      <c:pt idx="35">
                        <c:v>0</c:v>
                      </c:pt>
                      <c:pt idx="36">
                        <c:v>0</c:v>
                      </c:pt>
                      <c:pt idx="37">
                        <c:v>0</c:v>
                      </c:pt>
                      <c:pt idx="39">
                        <c:v>0</c:v>
                      </c:pt>
                      <c:pt idx="40">
                        <c:v>0</c:v>
                      </c:pt>
                      <c:pt idx="41">
                        <c:v>0</c:v>
                      </c:pt>
                      <c:pt idx="43">
                        <c:v>0</c:v>
                      </c:pt>
                      <c:pt idx="44">
                        <c:v>0</c:v>
                      </c:pt>
                      <c:pt idx="45">
                        <c:v>0</c:v>
                      </c:pt>
                      <c:pt idx="46">
                        <c:v>0</c:v>
                      </c:pt>
                      <c:pt idx="47">
                        <c:v>0</c:v>
                      </c:pt>
                      <c:pt idx="48">
                        <c:v>0</c:v>
                      </c:pt>
                      <c:pt idx="50">
                        <c:v>0</c:v>
                      </c:pt>
                      <c:pt idx="51">
                        <c:v>0</c:v>
                      </c:pt>
                      <c:pt idx="52">
                        <c:v>0</c:v>
                      </c:pt>
                      <c:pt idx="53">
                        <c:v>0</c:v>
                      </c:pt>
                      <c:pt idx="54">
                        <c:v>0</c:v>
                      </c:pt>
                      <c:pt idx="56">
                        <c:v>0</c:v>
                      </c:pt>
                      <c:pt idx="57">
                        <c:v>0</c:v>
                      </c:pt>
                      <c:pt idx="58">
                        <c:v>0</c:v>
                      </c:pt>
                      <c:pt idx="59">
                        <c:v>0</c:v>
                      </c:pt>
                      <c:pt idx="60">
                        <c:v>0</c:v>
                      </c:pt>
                      <c:pt idx="61">
                        <c:v>0</c:v>
                      </c:pt>
                    </c:numCache>
                  </c:numRef>
                </c:val>
                <c:extLst xmlns:c15="http://schemas.microsoft.com/office/drawing/2012/chart">
                  <c:ext xmlns:c16="http://schemas.microsoft.com/office/drawing/2014/chart" uri="{C3380CC4-5D6E-409C-BE32-E72D297353CC}">
                    <c16:uniqueId val="{0000000B-5CAA-454F-9226-213B7A4ADDE0}"/>
                  </c:ext>
                </c:extLst>
              </c15:ser>
            </c15:filteredBarSeries>
            <c15:filteredBarSeries>
              <c15:ser>
                <c:idx val="10"/>
                <c:order val="10"/>
                <c:tx>
                  <c:strRef>
                    <c:extLst xmlns:c15="http://schemas.microsoft.com/office/drawing/2012/chart">
                      <c:ext xmlns:c15="http://schemas.microsoft.com/office/drawing/2012/chart" uri="{02D57815-91ED-43cb-92C2-25804820EDAC}">
                        <c15:formulaRef>
                          <c15:sqref>'HIV Dist &amp; Funder Per Cap PLHIV'!$M$6</c15:sqref>
                        </c15:formulaRef>
                      </c:ext>
                    </c:extLst>
                    <c:strCache>
                      <c:ptCount val="1"/>
                      <c:pt idx="0">
                        <c:v> SCI </c:v>
                      </c:pt>
                    </c:strCache>
                  </c:strRef>
                </c:tx>
                <c:spPr>
                  <a:solidFill>
                    <a:schemeClr val="accent5">
                      <a:lumMod val="60000"/>
                    </a:schemeClr>
                  </a:solidFill>
                  <a:ln>
                    <a:noFill/>
                  </a:ln>
                  <a:effectLst/>
                </c:spPr>
                <c:invertIfNegative val="0"/>
                <c:cat>
                  <c:multiLvlStrRef>
                    <c:extLst xmlns:c15="http://schemas.microsoft.com/office/drawing/2012/chart">
                      <c:ext xmlns:c15="http://schemas.microsoft.com/office/drawing/2012/chart" uri="{02D57815-91ED-43cb-92C2-25804820EDAC}">
                        <c15:formulaRef>
                          <c15:sqref>'HIV Dist &amp; Funder Per Cap PLHIV'!$A$7:$B$74</c15:sqref>
                        </c15:formulaRef>
                      </c:ext>
                    </c:extLst>
                    <c:multiLvlStrCache>
                      <c:ptCount val="62"/>
                      <c:lvl>
                        <c:pt idx="0">
                          <c:v> EC: Buffalo City Metropolitan </c:v>
                        </c:pt>
                        <c:pt idx="1">
                          <c:v> EC: OR Tambo </c:v>
                        </c:pt>
                        <c:pt idx="2">
                          <c:v> EC: Nelson Mandela Bay </c:v>
                        </c:pt>
                        <c:pt idx="3">
                          <c:v> EC: Amathole </c:v>
                        </c:pt>
                        <c:pt idx="4">
                          <c:v> EC: Chris Hani </c:v>
                        </c:pt>
                        <c:pt idx="5">
                          <c:v> EC: Alfred Nzo </c:v>
                        </c:pt>
                        <c:pt idx="6">
                          <c:v> EC: Sarah Baartman </c:v>
                        </c:pt>
                        <c:pt idx="7">
                          <c:v> EC: Joe Gqabi </c:v>
                        </c:pt>
                        <c:pt idx="9">
                          <c:v> FS: Thabo Mofutsanyana </c:v>
                        </c:pt>
                        <c:pt idx="10">
                          <c:v> FS: Lejweleputswa </c:v>
                        </c:pt>
                        <c:pt idx="11">
                          <c:v> FS: Mangaung </c:v>
                        </c:pt>
                        <c:pt idx="12">
                          <c:v> FS: Felize Dabi </c:v>
                        </c:pt>
                        <c:pt idx="13">
                          <c:v> FS: Xhariep </c:v>
                        </c:pt>
                        <c:pt idx="15">
                          <c:v> GP: City of Johannesburg </c:v>
                        </c:pt>
                        <c:pt idx="16">
                          <c:v> GP: Ekhurleni </c:v>
                        </c:pt>
                        <c:pt idx="17">
                          <c:v> GP: City of Tshwane </c:v>
                        </c:pt>
                        <c:pt idx="18">
                          <c:v> GP: Sedibeng </c:v>
                        </c:pt>
                        <c:pt idx="19">
                          <c:v> GP: West Rand  </c:v>
                        </c:pt>
                        <c:pt idx="21">
                          <c:v> KZN: eThekwini </c:v>
                        </c:pt>
                        <c:pt idx="22">
                          <c:v> KZN: uMgungundlovu </c:v>
                        </c:pt>
                        <c:pt idx="23">
                          <c:v> KZN: uThungulu </c:v>
                        </c:pt>
                        <c:pt idx="24">
                          <c:v> KZN: Ugu </c:v>
                        </c:pt>
                        <c:pt idx="25">
                          <c:v> KZN: Zululand </c:v>
                        </c:pt>
                        <c:pt idx="26">
                          <c:v> KZN: uMkhanyakude </c:v>
                        </c:pt>
                        <c:pt idx="27">
                          <c:v> KZN: uThukela </c:v>
                        </c:pt>
                        <c:pt idx="28">
                          <c:v> KZN: uMzinyathi </c:v>
                        </c:pt>
                        <c:pt idx="29">
                          <c:v> KZN: Ilembe </c:v>
                        </c:pt>
                        <c:pt idx="30">
                          <c:v> KZN: Harry Gwala  </c:v>
                        </c:pt>
                        <c:pt idx="31">
                          <c:v> KZN: Amajuba </c:v>
                        </c:pt>
                        <c:pt idx="33">
                          <c:v> LP: Capricorn </c:v>
                        </c:pt>
                        <c:pt idx="34">
                          <c:v> LP: Mopani </c:v>
                        </c:pt>
                        <c:pt idx="35">
                          <c:v> LP: Sekhukhune </c:v>
                        </c:pt>
                        <c:pt idx="36">
                          <c:v> LP: Vhembe </c:v>
                        </c:pt>
                        <c:pt idx="37">
                          <c:v> LP: Waterberg </c:v>
                        </c:pt>
                        <c:pt idx="39">
                          <c:v> MP: Gert Sibande </c:v>
                        </c:pt>
                        <c:pt idx="40">
                          <c:v> MP: Ehlanzeni </c:v>
                        </c:pt>
                        <c:pt idx="41">
                          <c:v> MP: Nkangala </c:v>
                        </c:pt>
                        <c:pt idx="43">
                          <c:v> NC: Francis Baard </c:v>
                        </c:pt>
                        <c:pt idx="44">
                          <c:v> NC: JT Gaetsewe </c:v>
                        </c:pt>
                        <c:pt idx="45">
                          <c:v> NC: Pixley ka Seme </c:v>
                        </c:pt>
                        <c:pt idx="46">
                          <c:v> NC: ZF Mgcawu </c:v>
                        </c:pt>
                        <c:pt idx="47">
                          <c:v> NC: Namakawa </c:v>
                        </c:pt>
                        <c:pt idx="50">
                          <c:v> NW: Bojanala Platinum </c:v>
                        </c:pt>
                        <c:pt idx="51">
                          <c:v> NW: Dr K Kaunda </c:v>
                        </c:pt>
                        <c:pt idx="52">
                          <c:v> NW: NM Molema </c:v>
                        </c:pt>
                        <c:pt idx="53">
                          <c:v> NW: Dr RS Mompati </c:v>
                        </c:pt>
                        <c:pt idx="56">
                          <c:v> WC: City of Cape Town </c:v>
                        </c:pt>
                        <c:pt idx="57">
                          <c:v> WC: Cape Winelands </c:v>
                        </c:pt>
                        <c:pt idx="58">
                          <c:v> WC: Eden </c:v>
                        </c:pt>
                        <c:pt idx="59">
                          <c:v> WC: West Coast </c:v>
                        </c:pt>
                        <c:pt idx="60">
                          <c:v> WC: Overberg </c:v>
                        </c:pt>
                        <c:pt idx="61">
                          <c:v> WC: Central Karoo </c:v>
                        </c:pt>
                      </c:lvl>
                      <c:lvl>
                        <c:pt idx="0">
                          <c:v> EC </c:v>
                        </c:pt>
                        <c:pt idx="9">
                          <c:v> FS </c:v>
                        </c:pt>
                        <c:pt idx="15">
                          <c:v> GP </c:v>
                        </c:pt>
                        <c:pt idx="21">
                          <c:v> KZN </c:v>
                        </c:pt>
                        <c:pt idx="33">
                          <c:v> LP </c:v>
                        </c:pt>
                        <c:pt idx="39">
                          <c:v> MP </c:v>
                        </c:pt>
                        <c:pt idx="43">
                          <c:v> NC </c:v>
                        </c:pt>
                        <c:pt idx="50">
                          <c:v> NW </c:v>
                        </c:pt>
                        <c:pt idx="56">
                          <c:v> WC </c:v>
                        </c:pt>
                      </c:lvl>
                    </c:multiLvlStrCache>
                  </c:multiLvlStrRef>
                </c:cat>
                <c:val>
                  <c:numRef>
                    <c:extLst xmlns:c15="http://schemas.microsoft.com/office/drawing/2012/chart">
                      <c:ext xmlns:c15="http://schemas.microsoft.com/office/drawing/2012/chart" uri="{02D57815-91ED-43cb-92C2-25804820EDAC}">
                        <c15:formulaRef>
                          <c15:sqref>'HIV Dist &amp; Funder Per Cap PLHIV'!$M$7:$M$74</c15:sqref>
                        </c15:formulaRef>
                      </c:ext>
                    </c:extLst>
                    <c:numCache>
                      <c:formatCode>_(* #,##0_);_(* \(#,##0\);_(* "-"??_);_(@_)</c:formatCode>
                      <c:ptCount val="62"/>
                      <c:pt idx="0">
                        <c:v>0</c:v>
                      </c:pt>
                      <c:pt idx="1">
                        <c:v>0</c:v>
                      </c:pt>
                      <c:pt idx="2">
                        <c:v>0</c:v>
                      </c:pt>
                      <c:pt idx="3">
                        <c:v>0</c:v>
                      </c:pt>
                      <c:pt idx="4">
                        <c:v>0</c:v>
                      </c:pt>
                      <c:pt idx="5">
                        <c:v>0</c:v>
                      </c:pt>
                      <c:pt idx="6">
                        <c:v>0</c:v>
                      </c:pt>
                      <c:pt idx="7">
                        <c:v>0</c:v>
                      </c:pt>
                      <c:pt idx="9">
                        <c:v>0</c:v>
                      </c:pt>
                      <c:pt idx="10">
                        <c:v>0</c:v>
                      </c:pt>
                      <c:pt idx="11">
                        <c:v>0</c:v>
                      </c:pt>
                      <c:pt idx="12">
                        <c:v>0</c:v>
                      </c:pt>
                      <c:pt idx="13">
                        <c:v>0</c:v>
                      </c:pt>
                      <c:pt idx="15">
                        <c:v>0</c:v>
                      </c:pt>
                      <c:pt idx="16">
                        <c:v>0</c:v>
                      </c:pt>
                      <c:pt idx="17">
                        <c:v>0</c:v>
                      </c:pt>
                      <c:pt idx="18">
                        <c:v>0</c:v>
                      </c:pt>
                      <c:pt idx="19">
                        <c:v>0</c:v>
                      </c:pt>
                      <c:pt idx="21">
                        <c:v>0</c:v>
                      </c:pt>
                      <c:pt idx="22">
                        <c:v>0</c:v>
                      </c:pt>
                      <c:pt idx="23">
                        <c:v>0</c:v>
                      </c:pt>
                      <c:pt idx="24">
                        <c:v>0</c:v>
                      </c:pt>
                      <c:pt idx="25">
                        <c:v>0</c:v>
                      </c:pt>
                      <c:pt idx="26">
                        <c:v>0</c:v>
                      </c:pt>
                      <c:pt idx="27">
                        <c:v>0</c:v>
                      </c:pt>
                      <c:pt idx="28">
                        <c:v>0</c:v>
                      </c:pt>
                      <c:pt idx="29">
                        <c:v>0</c:v>
                      </c:pt>
                      <c:pt idx="30">
                        <c:v>0</c:v>
                      </c:pt>
                      <c:pt idx="31">
                        <c:v>0</c:v>
                      </c:pt>
                      <c:pt idx="33">
                        <c:v>0</c:v>
                      </c:pt>
                      <c:pt idx="34">
                        <c:v>0</c:v>
                      </c:pt>
                      <c:pt idx="35">
                        <c:v>0</c:v>
                      </c:pt>
                      <c:pt idx="36">
                        <c:v>0</c:v>
                      </c:pt>
                      <c:pt idx="37">
                        <c:v>0</c:v>
                      </c:pt>
                      <c:pt idx="39">
                        <c:v>0</c:v>
                      </c:pt>
                      <c:pt idx="40">
                        <c:v>0</c:v>
                      </c:pt>
                      <c:pt idx="41">
                        <c:v>0</c:v>
                      </c:pt>
                      <c:pt idx="43">
                        <c:v>0</c:v>
                      </c:pt>
                      <c:pt idx="44">
                        <c:v>0</c:v>
                      </c:pt>
                      <c:pt idx="45">
                        <c:v>0</c:v>
                      </c:pt>
                      <c:pt idx="46">
                        <c:v>0</c:v>
                      </c:pt>
                      <c:pt idx="47">
                        <c:v>0</c:v>
                      </c:pt>
                      <c:pt idx="48">
                        <c:v>0</c:v>
                      </c:pt>
                      <c:pt idx="50">
                        <c:v>0</c:v>
                      </c:pt>
                      <c:pt idx="51">
                        <c:v>0</c:v>
                      </c:pt>
                      <c:pt idx="52">
                        <c:v>0</c:v>
                      </c:pt>
                      <c:pt idx="53">
                        <c:v>0</c:v>
                      </c:pt>
                      <c:pt idx="54">
                        <c:v>0</c:v>
                      </c:pt>
                      <c:pt idx="56">
                        <c:v>0</c:v>
                      </c:pt>
                      <c:pt idx="57">
                        <c:v>0</c:v>
                      </c:pt>
                      <c:pt idx="58">
                        <c:v>0</c:v>
                      </c:pt>
                      <c:pt idx="59">
                        <c:v>0</c:v>
                      </c:pt>
                      <c:pt idx="60">
                        <c:v>0</c:v>
                      </c:pt>
                      <c:pt idx="61">
                        <c:v>0</c:v>
                      </c:pt>
                    </c:numCache>
                  </c:numRef>
                </c:val>
                <c:extLst xmlns:c15="http://schemas.microsoft.com/office/drawing/2012/chart">
                  <c:ext xmlns:c16="http://schemas.microsoft.com/office/drawing/2014/chart" uri="{C3380CC4-5D6E-409C-BE32-E72D297353CC}">
                    <c16:uniqueId val="{0000000C-5CAA-454F-9226-213B7A4ADDE0}"/>
                  </c:ext>
                </c:extLst>
              </c15:ser>
            </c15:filteredBarSeries>
            <c15:filteredBarSeries>
              <c15:ser>
                <c:idx val="11"/>
                <c:order val="11"/>
                <c:tx>
                  <c:strRef>
                    <c:extLst xmlns:c15="http://schemas.microsoft.com/office/drawing/2012/chart">
                      <c:ext xmlns:c15="http://schemas.microsoft.com/office/drawing/2012/chart" uri="{02D57815-91ED-43cb-92C2-25804820EDAC}">
                        <c15:formulaRef>
                          <c15:sqref>'HIV Dist &amp; Funder Per Cap PLHIV'!$N$6</c15:sqref>
                        </c15:formulaRef>
                      </c:ext>
                    </c:extLst>
                    <c:strCache>
                      <c:ptCount val="1"/>
                      <c:pt idx="0">
                        <c:v> Global Fund </c:v>
                      </c:pt>
                    </c:strCache>
                  </c:strRef>
                </c:tx>
                <c:spPr>
                  <a:solidFill>
                    <a:schemeClr val="bg1">
                      <a:lumMod val="75000"/>
                    </a:schemeClr>
                  </a:solidFill>
                  <a:ln>
                    <a:noFill/>
                  </a:ln>
                  <a:effectLst/>
                </c:spPr>
                <c:invertIfNegative val="0"/>
                <c:cat>
                  <c:multiLvlStrRef>
                    <c:extLst xmlns:c15="http://schemas.microsoft.com/office/drawing/2012/chart">
                      <c:ext xmlns:c15="http://schemas.microsoft.com/office/drawing/2012/chart" uri="{02D57815-91ED-43cb-92C2-25804820EDAC}">
                        <c15:formulaRef>
                          <c15:sqref>'HIV Dist &amp; Funder Per Cap PLHIV'!$A$7:$B$74</c15:sqref>
                        </c15:formulaRef>
                      </c:ext>
                    </c:extLst>
                    <c:multiLvlStrCache>
                      <c:ptCount val="62"/>
                      <c:lvl>
                        <c:pt idx="0">
                          <c:v> EC: Buffalo City Metropolitan </c:v>
                        </c:pt>
                        <c:pt idx="1">
                          <c:v> EC: OR Tambo </c:v>
                        </c:pt>
                        <c:pt idx="2">
                          <c:v> EC: Nelson Mandela Bay </c:v>
                        </c:pt>
                        <c:pt idx="3">
                          <c:v> EC: Amathole </c:v>
                        </c:pt>
                        <c:pt idx="4">
                          <c:v> EC: Chris Hani </c:v>
                        </c:pt>
                        <c:pt idx="5">
                          <c:v> EC: Alfred Nzo </c:v>
                        </c:pt>
                        <c:pt idx="6">
                          <c:v> EC: Sarah Baartman </c:v>
                        </c:pt>
                        <c:pt idx="7">
                          <c:v> EC: Joe Gqabi </c:v>
                        </c:pt>
                        <c:pt idx="9">
                          <c:v> FS: Thabo Mofutsanyana </c:v>
                        </c:pt>
                        <c:pt idx="10">
                          <c:v> FS: Lejweleputswa </c:v>
                        </c:pt>
                        <c:pt idx="11">
                          <c:v> FS: Mangaung </c:v>
                        </c:pt>
                        <c:pt idx="12">
                          <c:v> FS: Felize Dabi </c:v>
                        </c:pt>
                        <c:pt idx="13">
                          <c:v> FS: Xhariep </c:v>
                        </c:pt>
                        <c:pt idx="15">
                          <c:v> GP: City of Johannesburg </c:v>
                        </c:pt>
                        <c:pt idx="16">
                          <c:v> GP: Ekhurleni </c:v>
                        </c:pt>
                        <c:pt idx="17">
                          <c:v> GP: City of Tshwane </c:v>
                        </c:pt>
                        <c:pt idx="18">
                          <c:v> GP: Sedibeng </c:v>
                        </c:pt>
                        <c:pt idx="19">
                          <c:v> GP: West Rand  </c:v>
                        </c:pt>
                        <c:pt idx="21">
                          <c:v> KZN: eThekwini </c:v>
                        </c:pt>
                        <c:pt idx="22">
                          <c:v> KZN: uMgungundlovu </c:v>
                        </c:pt>
                        <c:pt idx="23">
                          <c:v> KZN: uThungulu </c:v>
                        </c:pt>
                        <c:pt idx="24">
                          <c:v> KZN: Ugu </c:v>
                        </c:pt>
                        <c:pt idx="25">
                          <c:v> KZN: Zululand </c:v>
                        </c:pt>
                        <c:pt idx="26">
                          <c:v> KZN: uMkhanyakude </c:v>
                        </c:pt>
                        <c:pt idx="27">
                          <c:v> KZN: uThukela </c:v>
                        </c:pt>
                        <c:pt idx="28">
                          <c:v> KZN: uMzinyathi </c:v>
                        </c:pt>
                        <c:pt idx="29">
                          <c:v> KZN: Ilembe </c:v>
                        </c:pt>
                        <c:pt idx="30">
                          <c:v> KZN: Harry Gwala  </c:v>
                        </c:pt>
                        <c:pt idx="31">
                          <c:v> KZN: Amajuba </c:v>
                        </c:pt>
                        <c:pt idx="33">
                          <c:v> LP: Capricorn </c:v>
                        </c:pt>
                        <c:pt idx="34">
                          <c:v> LP: Mopani </c:v>
                        </c:pt>
                        <c:pt idx="35">
                          <c:v> LP: Sekhukhune </c:v>
                        </c:pt>
                        <c:pt idx="36">
                          <c:v> LP: Vhembe </c:v>
                        </c:pt>
                        <c:pt idx="37">
                          <c:v> LP: Waterberg </c:v>
                        </c:pt>
                        <c:pt idx="39">
                          <c:v> MP: Gert Sibande </c:v>
                        </c:pt>
                        <c:pt idx="40">
                          <c:v> MP: Ehlanzeni </c:v>
                        </c:pt>
                        <c:pt idx="41">
                          <c:v> MP: Nkangala </c:v>
                        </c:pt>
                        <c:pt idx="43">
                          <c:v> NC: Francis Baard </c:v>
                        </c:pt>
                        <c:pt idx="44">
                          <c:v> NC: JT Gaetsewe </c:v>
                        </c:pt>
                        <c:pt idx="45">
                          <c:v> NC: Pixley ka Seme </c:v>
                        </c:pt>
                        <c:pt idx="46">
                          <c:v> NC: ZF Mgcawu </c:v>
                        </c:pt>
                        <c:pt idx="47">
                          <c:v> NC: Namakawa </c:v>
                        </c:pt>
                        <c:pt idx="50">
                          <c:v> NW: Bojanala Platinum </c:v>
                        </c:pt>
                        <c:pt idx="51">
                          <c:v> NW: Dr K Kaunda </c:v>
                        </c:pt>
                        <c:pt idx="52">
                          <c:v> NW: NM Molema </c:v>
                        </c:pt>
                        <c:pt idx="53">
                          <c:v> NW: Dr RS Mompati </c:v>
                        </c:pt>
                        <c:pt idx="56">
                          <c:v> WC: City of Cape Town </c:v>
                        </c:pt>
                        <c:pt idx="57">
                          <c:v> WC: Cape Winelands </c:v>
                        </c:pt>
                        <c:pt idx="58">
                          <c:v> WC: Eden </c:v>
                        </c:pt>
                        <c:pt idx="59">
                          <c:v> WC: West Coast </c:v>
                        </c:pt>
                        <c:pt idx="60">
                          <c:v> WC: Overberg </c:v>
                        </c:pt>
                        <c:pt idx="61">
                          <c:v> WC: Central Karoo </c:v>
                        </c:pt>
                      </c:lvl>
                      <c:lvl>
                        <c:pt idx="0">
                          <c:v> EC </c:v>
                        </c:pt>
                        <c:pt idx="9">
                          <c:v> FS </c:v>
                        </c:pt>
                        <c:pt idx="15">
                          <c:v> GP </c:v>
                        </c:pt>
                        <c:pt idx="21">
                          <c:v> KZN </c:v>
                        </c:pt>
                        <c:pt idx="33">
                          <c:v> LP </c:v>
                        </c:pt>
                        <c:pt idx="39">
                          <c:v> MP </c:v>
                        </c:pt>
                        <c:pt idx="43">
                          <c:v> NC </c:v>
                        </c:pt>
                        <c:pt idx="50">
                          <c:v> NW </c:v>
                        </c:pt>
                        <c:pt idx="56">
                          <c:v> WC </c:v>
                        </c:pt>
                      </c:lvl>
                    </c:multiLvlStrCache>
                  </c:multiLvlStrRef>
                </c:cat>
                <c:val>
                  <c:numRef>
                    <c:extLst xmlns:c15="http://schemas.microsoft.com/office/drawing/2012/chart">
                      <c:ext xmlns:c15="http://schemas.microsoft.com/office/drawing/2012/chart" uri="{02D57815-91ED-43cb-92C2-25804820EDAC}">
                        <c15:formulaRef>
                          <c15:sqref>'HIV Dist &amp; Funder Per Cap PLHIV'!$N$7:$N$74</c15:sqref>
                        </c15:formulaRef>
                      </c:ext>
                    </c:extLst>
                    <c:numCache>
                      <c:formatCode>_(* #,##0_);_(* \(#,##0\);_(* "-"??_);_(@_)</c:formatCode>
                      <c:ptCount val="62"/>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numCache>
                  </c:numRef>
                </c:val>
                <c:extLst xmlns:c15="http://schemas.microsoft.com/office/drawing/2012/chart">
                  <c:ext xmlns:c16="http://schemas.microsoft.com/office/drawing/2014/chart" uri="{C3380CC4-5D6E-409C-BE32-E72D297353CC}">
                    <c16:uniqueId val="{0000000D-5CAA-454F-9226-213B7A4ADDE0}"/>
                  </c:ext>
                </c:extLst>
              </c15:ser>
            </c15:filteredBarSeries>
            <c15:filteredBarSeries>
              <c15:ser>
                <c:idx val="12"/>
                <c:order val="12"/>
                <c:tx>
                  <c:strRef>
                    <c:extLst xmlns:c15="http://schemas.microsoft.com/office/drawing/2012/chart">
                      <c:ext xmlns:c15="http://schemas.microsoft.com/office/drawing/2012/chart" uri="{02D57815-91ED-43cb-92C2-25804820EDAC}">
                        <c15:formulaRef>
                          <c15:sqref>'HIV Dist &amp; Funder Per Cap PLHIV'!$O$6</c15:sqref>
                        </c15:formulaRef>
                      </c:ext>
                    </c:extLst>
                    <c:strCache>
                      <c:ptCount val="1"/>
                      <c:pt idx="0">
                        <c:v> PLHIV Population </c:v>
                      </c:pt>
                    </c:strCache>
                  </c:strRef>
                </c:tx>
                <c:spPr>
                  <a:solidFill>
                    <a:schemeClr val="accent1">
                      <a:lumMod val="80000"/>
                      <a:lumOff val="20000"/>
                    </a:schemeClr>
                  </a:solidFill>
                  <a:ln>
                    <a:noFill/>
                  </a:ln>
                  <a:effectLst/>
                </c:spPr>
                <c:invertIfNegative val="0"/>
                <c:cat>
                  <c:multiLvlStrRef>
                    <c:extLst xmlns:c15="http://schemas.microsoft.com/office/drawing/2012/chart">
                      <c:ext xmlns:c15="http://schemas.microsoft.com/office/drawing/2012/chart" uri="{02D57815-91ED-43cb-92C2-25804820EDAC}">
                        <c15:formulaRef>
                          <c15:sqref>'HIV Dist &amp; Funder Per Cap PLHIV'!$A$7:$B$74</c15:sqref>
                        </c15:formulaRef>
                      </c:ext>
                    </c:extLst>
                    <c:multiLvlStrCache>
                      <c:ptCount val="62"/>
                      <c:lvl>
                        <c:pt idx="0">
                          <c:v> EC: Buffalo City Metropolitan </c:v>
                        </c:pt>
                        <c:pt idx="1">
                          <c:v> EC: OR Tambo </c:v>
                        </c:pt>
                        <c:pt idx="2">
                          <c:v> EC: Nelson Mandela Bay </c:v>
                        </c:pt>
                        <c:pt idx="3">
                          <c:v> EC: Amathole </c:v>
                        </c:pt>
                        <c:pt idx="4">
                          <c:v> EC: Chris Hani </c:v>
                        </c:pt>
                        <c:pt idx="5">
                          <c:v> EC: Alfred Nzo </c:v>
                        </c:pt>
                        <c:pt idx="6">
                          <c:v> EC: Sarah Baartman </c:v>
                        </c:pt>
                        <c:pt idx="7">
                          <c:v> EC: Joe Gqabi </c:v>
                        </c:pt>
                        <c:pt idx="9">
                          <c:v> FS: Thabo Mofutsanyana </c:v>
                        </c:pt>
                        <c:pt idx="10">
                          <c:v> FS: Lejweleputswa </c:v>
                        </c:pt>
                        <c:pt idx="11">
                          <c:v> FS: Mangaung </c:v>
                        </c:pt>
                        <c:pt idx="12">
                          <c:v> FS: Felize Dabi </c:v>
                        </c:pt>
                        <c:pt idx="13">
                          <c:v> FS: Xhariep </c:v>
                        </c:pt>
                        <c:pt idx="15">
                          <c:v> GP: City of Johannesburg </c:v>
                        </c:pt>
                        <c:pt idx="16">
                          <c:v> GP: Ekhurleni </c:v>
                        </c:pt>
                        <c:pt idx="17">
                          <c:v> GP: City of Tshwane </c:v>
                        </c:pt>
                        <c:pt idx="18">
                          <c:v> GP: Sedibeng </c:v>
                        </c:pt>
                        <c:pt idx="19">
                          <c:v> GP: West Rand  </c:v>
                        </c:pt>
                        <c:pt idx="21">
                          <c:v> KZN: eThekwini </c:v>
                        </c:pt>
                        <c:pt idx="22">
                          <c:v> KZN: uMgungundlovu </c:v>
                        </c:pt>
                        <c:pt idx="23">
                          <c:v> KZN: uThungulu </c:v>
                        </c:pt>
                        <c:pt idx="24">
                          <c:v> KZN: Ugu </c:v>
                        </c:pt>
                        <c:pt idx="25">
                          <c:v> KZN: Zululand </c:v>
                        </c:pt>
                        <c:pt idx="26">
                          <c:v> KZN: uMkhanyakude </c:v>
                        </c:pt>
                        <c:pt idx="27">
                          <c:v> KZN: uThukela </c:v>
                        </c:pt>
                        <c:pt idx="28">
                          <c:v> KZN: uMzinyathi </c:v>
                        </c:pt>
                        <c:pt idx="29">
                          <c:v> KZN: Ilembe </c:v>
                        </c:pt>
                        <c:pt idx="30">
                          <c:v> KZN: Harry Gwala  </c:v>
                        </c:pt>
                        <c:pt idx="31">
                          <c:v> KZN: Amajuba </c:v>
                        </c:pt>
                        <c:pt idx="33">
                          <c:v> LP: Capricorn </c:v>
                        </c:pt>
                        <c:pt idx="34">
                          <c:v> LP: Mopani </c:v>
                        </c:pt>
                        <c:pt idx="35">
                          <c:v> LP: Sekhukhune </c:v>
                        </c:pt>
                        <c:pt idx="36">
                          <c:v> LP: Vhembe </c:v>
                        </c:pt>
                        <c:pt idx="37">
                          <c:v> LP: Waterberg </c:v>
                        </c:pt>
                        <c:pt idx="39">
                          <c:v> MP: Gert Sibande </c:v>
                        </c:pt>
                        <c:pt idx="40">
                          <c:v> MP: Ehlanzeni </c:v>
                        </c:pt>
                        <c:pt idx="41">
                          <c:v> MP: Nkangala </c:v>
                        </c:pt>
                        <c:pt idx="43">
                          <c:v> NC: Francis Baard </c:v>
                        </c:pt>
                        <c:pt idx="44">
                          <c:v> NC: JT Gaetsewe </c:v>
                        </c:pt>
                        <c:pt idx="45">
                          <c:v> NC: Pixley ka Seme </c:v>
                        </c:pt>
                        <c:pt idx="46">
                          <c:v> NC: ZF Mgcawu </c:v>
                        </c:pt>
                        <c:pt idx="47">
                          <c:v> NC: Namakawa </c:v>
                        </c:pt>
                        <c:pt idx="50">
                          <c:v> NW: Bojanala Platinum </c:v>
                        </c:pt>
                        <c:pt idx="51">
                          <c:v> NW: Dr K Kaunda </c:v>
                        </c:pt>
                        <c:pt idx="52">
                          <c:v> NW: NM Molema </c:v>
                        </c:pt>
                        <c:pt idx="53">
                          <c:v> NW: Dr RS Mompati </c:v>
                        </c:pt>
                        <c:pt idx="56">
                          <c:v> WC: City of Cape Town </c:v>
                        </c:pt>
                        <c:pt idx="57">
                          <c:v> WC: Cape Winelands </c:v>
                        </c:pt>
                        <c:pt idx="58">
                          <c:v> WC: Eden </c:v>
                        </c:pt>
                        <c:pt idx="59">
                          <c:v> WC: West Coast </c:v>
                        </c:pt>
                        <c:pt idx="60">
                          <c:v> WC: Overberg </c:v>
                        </c:pt>
                        <c:pt idx="61">
                          <c:v> WC: Central Karoo </c:v>
                        </c:pt>
                      </c:lvl>
                      <c:lvl>
                        <c:pt idx="0">
                          <c:v> EC </c:v>
                        </c:pt>
                        <c:pt idx="9">
                          <c:v> FS </c:v>
                        </c:pt>
                        <c:pt idx="15">
                          <c:v> GP </c:v>
                        </c:pt>
                        <c:pt idx="21">
                          <c:v> KZN </c:v>
                        </c:pt>
                        <c:pt idx="33">
                          <c:v> LP </c:v>
                        </c:pt>
                        <c:pt idx="39">
                          <c:v> MP </c:v>
                        </c:pt>
                        <c:pt idx="43">
                          <c:v> NC </c:v>
                        </c:pt>
                        <c:pt idx="50">
                          <c:v> NW </c:v>
                        </c:pt>
                        <c:pt idx="56">
                          <c:v> WC </c:v>
                        </c:pt>
                      </c:lvl>
                    </c:multiLvlStrCache>
                  </c:multiLvlStrRef>
                </c:cat>
                <c:val>
                  <c:numRef>
                    <c:extLst xmlns:c15="http://schemas.microsoft.com/office/drawing/2012/chart">
                      <c:ext xmlns:c15="http://schemas.microsoft.com/office/drawing/2012/chart" uri="{02D57815-91ED-43cb-92C2-25804820EDAC}">
                        <c15:formulaRef>
                          <c15:sqref>'HIV Dist &amp; Funder Per Cap PLHIV'!$O$7:$O$74</c15:sqref>
                        </c15:formulaRef>
                      </c:ext>
                    </c:extLst>
                    <c:numCache>
                      <c:formatCode>_(* #,##0_);_(* \(#,##0\);_(* "-"??_);_(@_)</c:formatCode>
                      <c:ptCount val="62"/>
                      <c:pt idx="0">
                        <c:v>103173</c:v>
                      </c:pt>
                      <c:pt idx="1">
                        <c:v>178204</c:v>
                      </c:pt>
                      <c:pt idx="2">
                        <c:v>106070</c:v>
                      </c:pt>
                      <c:pt idx="3">
                        <c:v>96786</c:v>
                      </c:pt>
                      <c:pt idx="4">
                        <c:v>100575</c:v>
                      </c:pt>
                      <c:pt idx="5">
                        <c:v>103224</c:v>
                      </c:pt>
                      <c:pt idx="6">
                        <c:v>40030</c:v>
                      </c:pt>
                      <c:pt idx="7">
                        <c:v>42641</c:v>
                      </c:pt>
                      <c:pt idx="9">
                        <c:v>114722</c:v>
                      </c:pt>
                      <c:pt idx="10">
                        <c:v>102689</c:v>
                      </c:pt>
                      <c:pt idx="11">
                        <c:v>80226</c:v>
                      </c:pt>
                      <c:pt idx="12">
                        <c:v>53436</c:v>
                      </c:pt>
                      <c:pt idx="13">
                        <c:v>14063</c:v>
                      </c:pt>
                      <c:pt idx="15">
                        <c:v>638683</c:v>
                      </c:pt>
                      <c:pt idx="16">
                        <c:v>507096</c:v>
                      </c:pt>
                      <c:pt idx="17">
                        <c:v>380703</c:v>
                      </c:pt>
                      <c:pt idx="18">
                        <c:v>168672</c:v>
                      </c:pt>
                      <c:pt idx="19">
                        <c:v>110662</c:v>
                      </c:pt>
                      <c:pt idx="21">
                        <c:v>621411</c:v>
                      </c:pt>
                      <c:pt idx="22">
                        <c:v>226236</c:v>
                      </c:pt>
                      <c:pt idx="23">
                        <c:v>172960</c:v>
                      </c:pt>
                      <c:pt idx="24">
                        <c:v>139233</c:v>
                      </c:pt>
                      <c:pt idx="25">
                        <c:v>171640</c:v>
                      </c:pt>
                      <c:pt idx="26">
                        <c:v>115688</c:v>
                      </c:pt>
                      <c:pt idx="27">
                        <c:v>118150</c:v>
                      </c:pt>
                      <c:pt idx="28">
                        <c:v>93166</c:v>
                      </c:pt>
                      <c:pt idx="29">
                        <c:v>105906</c:v>
                      </c:pt>
                      <c:pt idx="30">
                        <c:v>87579</c:v>
                      </c:pt>
                      <c:pt idx="31">
                        <c:v>86354</c:v>
                      </c:pt>
                      <c:pt idx="33">
                        <c:v>107728</c:v>
                      </c:pt>
                      <c:pt idx="34">
                        <c:v>114449</c:v>
                      </c:pt>
                      <c:pt idx="35">
                        <c:v>81708</c:v>
                      </c:pt>
                      <c:pt idx="36">
                        <c:v>74704</c:v>
                      </c:pt>
                      <c:pt idx="37">
                        <c:v>66508</c:v>
                      </c:pt>
                      <c:pt idx="39">
                        <c:v>196950</c:v>
                      </c:pt>
                      <c:pt idx="40">
                        <c:v>307654</c:v>
                      </c:pt>
                      <c:pt idx="41">
                        <c:v>160437</c:v>
                      </c:pt>
                      <c:pt idx="43">
                        <c:v>33351</c:v>
                      </c:pt>
                      <c:pt idx="44">
                        <c:v>20328</c:v>
                      </c:pt>
                      <c:pt idx="45">
                        <c:v>10191</c:v>
                      </c:pt>
                      <c:pt idx="46">
                        <c:v>13165</c:v>
                      </c:pt>
                      <c:pt idx="47">
                        <c:v>2622</c:v>
                      </c:pt>
                      <c:pt idx="50">
                        <c:v>219823</c:v>
                      </c:pt>
                      <c:pt idx="51">
                        <c:v>95770</c:v>
                      </c:pt>
                      <c:pt idx="52">
                        <c:v>105640</c:v>
                      </c:pt>
                      <c:pt idx="53">
                        <c:v>53515</c:v>
                      </c:pt>
                      <c:pt idx="56">
                        <c:v>300424</c:v>
                      </c:pt>
                      <c:pt idx="57">
                        <c:v>48348</c:v>
                      </c:pt>
                      <c:pt idx="58">
                        <c:v>38886</c:v>
                      </c:pt>
                      <c:pt idx="59">
                        <c:v>19683</c:v>
                      </c:pt>
                      <c:pt idx="60">
                        <c:v>12569</c:v>
                      </c:pt>
                      <c:pt idx="61">
                        <c:v>1842</c:v>
                      </c:pt>
                    </c:numCache>
                  </c:numRef>
                </c:val>
                <c:extLst xmlns:c15="http://schemas.microsoft.com/office/drawing/2012/chart">
                  <c:ext xmlns:c16="http://schemas.microsoft.com/office/drawing/2014/chart" uri="{C3380CC4-5D6E-409C-BE32-E72D297353CC}">
                    <c16:uniqueId val="{0000000E-5CAA-454F-9226-213B7A4ADDE0}"/>
                  </c:ext>
                </c:extLst>
              </c15:ser>
            </c15:filteredBarSeries>
            <c15:filteredBarSeries>
              <c15:ser>
                <c:idx val="15"/>
                <c:order val="15"/>
                <c:tx>
                  <c:strRef>
                    <c:extLst xmlns:c15="http://schemas.microsoft.com/office/drawing/2012/chart">
                      <c:ext xmlns:c15="http://schemas.microsoft.com/office/drawing/2012/chart" uri="{02D57815-91ED-43cb-92C2-25804820EDAC}">
                        <c15:formulaRef>
                          <c15:sqref>'HIV Dist &amp; Funder Per Cap PLHIV'!$R$6</c15:sqref>
                        </c15:formulaRef>
                      </c:ext>
                    </c:extLst>
                    <c:strCache>
                      <c:ptCount val="1"/>
                      <c:pt idx="0">
                        <c:v> GF Spend per PLHIV </c:v>
                      </c:pt>
                    </c:strCache>
                  </c:strRef>
                </c:tx>
                <c:spPr>
                  <a:solidFill>
                    <a:schemeClr val="accent4">
                      <a:lumMod val="80000"/>
                      <a:lumOff val="20000"/>
                    </a:schemeClr>
                  </a:solidFill>
                  <a:ln w="25400">
                    <a:noFill/>
                  </a:ln>
                  <a:effectLst/>
                </c:spPr>
                <c:invertIfNegative val="0"/>
                <c:cat>
                  <c:multiLvlStrRef>
                    <c:extLst xmlns:c15="http://schemas.microsoft.com/office/drawing/2012/chart">
                      <c:ext xmlns:c15="http://schemas.microsoft.com/office/drawing/2012/chart" uri="{02D57815-91ED-43cb-92C2-25804820EDAC}">
                        <c15:formulaRef>
                          <c15:sqref>'HIV Dist &amp; Funder Per Cap PLHIV'!$A$7:$B$74</c15:sqref>
                        </c15:formulaRef>
                      </c:ext>
                    </c:extLst>
                    <c:multiLvlStrCache>
                      <c:ptCount val="62"/>
                      <c:lvl>
                        <c:pt idx="0">
                          <c:v> EC: Buffalo City Metropolitan </c:v>
                        </c:pt>
                        <c:pt idx="1">
                          <c:v> EC: OR Tambo </c:v>
                        </c:pt>
                        <c:pt idx="2">
                          <c:v> EC: Nelson Mandela Bay </c:v>
                        </c:pt>
                        <c:pt idx="3">
                          <c:v> EC: Amathole </c:v>
                        </c:pt>
                        <c:pt idx="4">
                          <c:v> EC: Chris Hani </c:v>
                        </c:pt>
                        <c:pt idx="5">
                          <c:v> EC: Alfred Nzo </c:v>
                        </c:pt>
                        <c:pt idx="6">
                          <c:v> EC: Sarah Baartman </c:v>
                        </c:pt>
                        <c:pt idx="7">
                          <c:v> EC: Joe Gqabi </c:v>
                        </c:pt>
                        <c:pt idx="9">
                          <c:v> FS: Thabo Mofutsanyana </c:v>
                        </c:pt>
                        <c:pt idx="10">
                          <c:v> FS: Lejweleputswa </c:v>
                        </c:pt>
                        <c:pt idx="11">
                          <c:v> FS: Mangaung </c:v>
                        </c:pt>
                        <c:pt idx="12">
                          <c:v> FS: Felize Dabi </c:v>
                        </c:pt>
                        <c:pt idx="13">
                          <c:v> FS: Xhariep </c:v>
                        </c:pt>
                        <c:pt idx="15">
                          <c:v> GP: City of Johannesburg </c:v>
                        </c:pt>
                        <c:pt idx="16">
                          <c:v> GP: Ekhurleni </c:v>
                        </c:pt>
                        <c:pt idx="17">
                          <c:v> GP: City of Tshwane </c:v>
                        </c:pt>
                        <c:pt idx="18">
                          <c:v> GP: Sedibeng </c:v>
                        </c:pt>
                        <c:pt idx="19">
                          <c:v> GP: West Rand  </c:v>
                        </c:pt>
                        <c:pt idx="21">
                          <c:v> KZN: eThekwini </c:v>
                        </c:pt>
                        <c:pt idx="22">
                          <c:v> KZN: uMgungundlovu </c:v>
                        </c:pt>
                        <c:pt idx="23">
                          <c:v> KZN: uThungulu </c:v>
                        </c:pt>
                        <c:pt idx="24">
                          <c:v> KZN: Ugu </c:v>
                        </c:pt>
                        <c:pt idx="25">
                          <c:v> KZN: Zululand </c:v>
                        </c:pt>
                        <c:pt idx="26">
                          <c:v> KZN: uMkhanyakude </c:v>
                        </c:pt>
                        <c:pt idx="27">
                          <c:v> KZN: uThukela </c:v>
                        </c:pt>
                        <c:pt idx="28">
                          <c:v> KZN: uMzinyathi </c:v>
                        </c:pt>
                        <c:pt idx="29">
                          <c:v> KZN: Ilembe </c:v>
                        </c:pt>
                        <c:pt idx="30">
                          <c:v> KZN: Harry Gwala  </c:v>
                        </c:pt>
                        <c:pt idx="31">
                          <c:v> KZN: Amajuba </c:v>
                        </c:pt>
                        <c:pt idx="33">
                          <c:v> LP: Capricorn </c:v>
                        </c:pt>
                        <c:pt idx="34">
                          <c:v> LP: Mopani </c:v>
                        </c:pt>
                        <c:pt idx="35">
                          <c:v> LP: Sekhukhune </c:v>
                        </c:pt>
                        <c:pt idx="36">
                          <c:v> LP: Vhembe </c:v>
                        </c:pt>
                        <c:pt idx="37">
                          <c:v> LP: Waterberg </c:v>
                        </c:pt>
                        <c:pt idx="39">
                          <c:v> MP: Gert Sibande </c:v>
                        </c:pt>
                        <c:pt idx="40">
                          <c:v> MP: Ehlanzeni </c:v>
                        </c:pt>
                        <c:pt idx="41">
                          <c:v> MP: Nkangala </c:v>
                        </c:pt>
                        <c:pt idx="43">
                          <c:v> NC: Francis Baard </c:v>
                        </c:pt>
                        <c:pt idx="44">
                          <c:v> NC: JT Gaetsewe </c:v>
                        </c:pt>
                        <c:pt idx="45">
                          <c:v> NC: Pixley ka Seme </c:v>
                        </c:pt>
                        <c:pt idx="46">
                          <c:v> NC: ZF Mgcawu </c:v>
                        </c:pt>
                        <c:pt idx="47">
                          <c:v> NC: Namakawa </c:v>
                        </c:pt>
                        <c:pt idx="50">
                          <c:v> NW: Bojanala Platinum </c:v>
                        </c:pt>
                        <c:pt idx="51">
                          <c:v> NW: Dr K Kaunda </c:v>
                        </c:pt>
                        <c:pt idx="52">
                          <c:v> NW: NM Molema </c:v>
                        </c:pt>
                        <c:pt idx="53">
                          <c:v> NW: Dr RS Mompati </c:v>
                        </c:pt>
                        <c:pt idx="56">
                          <c:v> WC: City of Cape Town </c:v>
                        </c:pt>
                        <c:pt idx="57">
                          <c:v> WC: Cape Winelands </c:v>
                        </c:pt>
                        <c:pt idx="58">
                          <c:v> WC: Eden </c:v>
                        </c:pt>
                        <c:pt idx="59">
                          <c:v> WC: West Coast </c:v>
                        </c:pt>
                        <c:pt idx="60">
                          <c:v> WC: Overberg </c:v>
                        </c:pt>
                        <c:pt idx="61">
                          <c:v> WC: Central Karoo </c:v>
                        </c:pt>
                      </c:lvl>
                      <c:lvl>
                        <c:pt idx="0">
                          <c:v> EC </c:v>
                        </c:pt>
                        <c:pt idx="9">
                          <c:v> FS </c:v>
                        </c:pt>
                        <c:pt idx="15">
                          <c:v> GP </c:v>
                        </c:pt>
                        <c:pt idx="21">
                          <c:v> KZN </c:v>
                        </c:pt>
                        <c:pt idx="33">
                          <c:v> LP </c:v>
                        </c:pt>
                        <c:pt idx="39">
                          <c:v> MP </c:v>
                        </c:pt>
                        <c:pt idx="43">
                          <c:v> NC </c:v>
                        </c:pt>
                        <c:pt idx="50">
                          <c:v> NW </c:v>
                        </c:pt>
                        <c:pt idx="56">
                          <c:v> WC </c:v>
                        </c:pt>
                      </c:lvl>
                    </c:multiLvlStrCache>
                  </c:multiLvlStrRef>
                </c:cat>
                <c:val>
                  <c:numRef>
                    <c:extLst xmlns:c15="http://schemas.microsoft.com/office/drawing/2012/chart">
                      <c:ext xmlns:c15="http://schemas.microsoft.com/office/drawing/2012/chart" uri="{02D57815-91ED-43cb-92C2-25804820EDAC}">
                        <c15:formulaRef>
                          <c15:sqref>'HIV Dist &amp; Funder Per Cap PLHIV'!$R$7:$R$74</c15:sqref>
                        </c15:formulaRef>
                      </c:ext>
                    </c:extLst>
                    <c:numCache>
                      <c:formatCode>_(* #,##0_);_(* \(#,##0\);_(* "-"??_);_(@_)</c:formatCode>
                      <c:ptCount val="62"/>
                      <c:pt idx="0">
                        <c:v>0</c:v>
                      </c:pt>
                      <c:pt idx="1">
                        <c:v>0</c:v>
                      </c:pt>
                      <c:pt idx="2">
                        <c:v>0</c:v>
                      </c:pt>
                      <c:pt idx="3">
                        <c:v>0</c:v>
                      </c:pt>
                      <c:pt idx="4">
                        <c:v>0</c:v>
                      </c:pt>
                      <c:pt idx="5">
                        <c:v>0</c:v>
                      </c:pt>
                      <c:pt idx="6">
                        <c:v>0</c:v>
                      </c:pt>
                      <c:pt idx="7">
                        <c:v>0</c:v>
                      </c:pt>
                      <c:pt idx="9">
                        <c:v>0</c:v>
                      </c:pt>
                      <c:pt idx="10">
                        <c:v>0</c:v>
                      </c:pt>
                      <c:pt idx="11">
                        <c:v>0</c:v>
                      </c:pt>
                      <c:pt idx="12">
                        <c:v>0</c:v>
                      </c:pt>
                      <c:pt idx="13">
                        <c:v>0</c:v>
                      </c:pt>
                      <c:pt idx="15">
                        <c:v>0</c:v>
                      </c:pt>
                      <c:pt idx="16">
                        <c:v>0</c:v>
                      </c:pt>
                      <c:pt idx="17">
                        <c:v>0</c:v>
                      </c:pt>
                      <c:pt idx="18">
                        <c:v>0</c:v>
                      </c:pt>
                      <c:pt idx="19">
                        <c:v>0</c:v>
                      </c:pt>
                      <c:pt idx="21">
                        <c:v>0</c:v>
                      </c:pt>
                      <c:pt idx="22">
                        <c:v>0</c:v>
                      </c:pt>
                      <c:pt idx="23">
                        <c:v>0</c:v>
                      </c:pt>
                      <c:pt idx="24">
                        <c:v>0</c:v>
                      </c:pt>
                      <c:pt idx="25">
                        <c:v>0</c:v>
                      </c:pt>
                      <c:pt idx="26">
                        <c:v>0</c:v>
                      </c:pt>
                      <c:pt idx="27">
                        <c:v>0</c:v>
                      </c:pt>
                      <c:pt idx="28">
                        <c:v>0</c:v>
                      </c:pt>
                      <c:pt idx="29">
                        <c:v>0</c:v>
                      </c:pt>
                      <c:pt idx="30">
                        <c:v>0</c:v>
                      </c:pt>
                      <c:pt idx="31">
                        <c:v>0</c:v>
                      </c:pt>
                      <c:pt idx="33">
                        <c:v>0</c:v>
                      </c:pt>
                      <c:pt idx="34">
                        <c:v>0</c:v>
                      </c:pt>
                      <c:pt idx="35">
                        <c:v>0</c:v>
                      </c:pt>
                      <c:pt idx="36">
                        <c:v>0</c:v>
                      </c:pt>
                      <c:pt idx="37">
                        <c:v>0</c:v>
                      </c:pt>
                      <c:pt idx="39">
                        <c:v>0</c:v>
                      </c:pt>
                      <c:pt idx="40">
                        <c:v>0</c:v>
                      </c:pt>
                      <c:pt idx="41">
                        <c:v>0</c:v>
                      </c:pt>
                      <c:pt idx="43">
                        <c:v>0</c:v>
                      </c:pt>
                      <c:pt idx="44">
                        <c:v>0</c:v>
                      </c:pt>
                      <c:pt idx="45">
                        <c:v>0</c:v>
                      </c:pt>
                      <c:pt idx="46">
                        <c:v>0</c:v>
                      </c:pt>
                      <c:pt idx="47">
                        <c:v>0</c:v>
                      </c:pt>
                      <c:pt idx="50">
                        <c:v>0</c:v>
                      </c:pt>
                      <c:pt idx="51">
                        <c:v>0</c:v>
                      </c:pt>
                      <c:pt idx="52">
                        <c:v>0</c:v>
                      </c:pt>
                      <c:pt idx="53">
                        <c:v>0</c:v>
                      </c:pt>
                      <c:pt idx="56">
                        <c:v>0</c:v>
                      </c:pt>
                      <c:pt idx="57">
                        <c:v>0</c:v>
                      </c:pt>
                      <c:pt idx="58">
                        <c:v>0</c:v>
                      </c:pt>
                      <c:pt idx="59">
                        <c:v>0</c:v>
                      </c:pt>
                      <c:pt idx="60">
                        <c:v>0</c:v>
                      </c:pt>
                      <c:pt idx="61">
                        <c:v>0</c:v>
                      </c:pt>
                    </c:numCache>
                  </c:numRef>
                </c:val>
                <c:extLst xmlns:c15="http://schemas.microsoft.com/office/drawing/2012/chart">
                  <c:ext xmlns:c16="http://schemas.microsoft.com/office/drawing/2014/chart" uri="{C3380CC4-5D6E-409C-BE32-E72D297353CC}">
                    <c16:uniqueId val="{0000000F-5CAA-454F-9226-213B7A4ADDE0}"/>
                  </c:ext>
                </c:extLst>
              </c15:ser>
            </c15:filteredBarSeries>
          </c:ext>
        </c:extLst>
      </c:barChart>
      <c:catAx>
        <c:axId val="21338578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000" b="0" i="0" u="none" strike="noStrike" kern="1200" baseline="0">
                <a:solidFill>
                  <a:sysClr val="windowText" lastClr="000000"/>
                </a:solidFill>
                <a:latin typeface="+mn-lt"/>
                <a:ea typeface="+mn-ea"/>
                <a:cs typeface="+mn-cs"/>
              </a:defRPr>
            </a:pPr>
            <a:endParaRPr lang="en-US"/>
          </a:p>
        </c:txPr>
        <c:crossAx val="2133913800"/>
        <c:crosses val="autoZero"/>
        <c:auto val="1"/>
        <c:lblAlgn val="ctr"/>
        <c:lblOffset val="100"/>
        <c:noMultiLvlLbl val="0"/>
      </c:catAx>
      <c:valAx>
        <c:axId val="2133913800"/>
        <c:scaling>
          <c:orientation val="minMax"/>
        </c:scaling>
        <c:delete val="0"/>
        <c:axPos val="l"/>
        <c:title>
          <c:tx>
            <c:rich>
              <a:bodyPr rot="-540000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r>
                  <a:rPr lang="en-US"/>
                  <a:t>HIV Spending per PLHIV</a:t>
                </a: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endParaRPr lang="en-US"/>
            </a:p>
          </c:txPr>
        </c:title>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endParaRPr lang="en-US"/>
          </a:p>
        </c:txPr>
        <c:crossAx val="2133857848"/>
        <c:crosses val="autoZero"/>
        <c:crossBetween val="between"/>
      </c:valAx>
      <c:spPr>
        <a:noFill/>
        <a:ln>
          <a:noFill/>
        </a:ln>
        <a:effectLst/>
      </c:spPr>
    </c:plotArea>
    <c:legend>
      <c:legendPos val="r"/>
      <c:layout>
        <c:manualLayout>
          <c:xMode val="edge"/>
          <c:yMode val="edge"/>
          <c:x val="0.57980605124886797"/>
          <c:y val="0"/>
          <c:w val="0.397989117593195"/>
          <c:h val="5.42835754685594E-2"/>
        </c:manualLayout>
      </c:layout>
      <c:overlay val="0"/>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sz="1000">
          <a:solidFill>
            <a:sysClr val="windowText" lastClr="000000"/>
          </a:solidFill>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'TB interventions'!$B$7</c:f>
              <c:strCache>
                <c:ptCount val="1"/>
                <c:pt idx="0">
                  <c:v> Global Fund </c:v>
                </c:pt>
              </c:strCache>
            </c:strRef>
          </c:tx>
          <c:spPr>
            <a:solidFill>
              <a:srgbClr val="D1E0F3"/>
            </a:solidFill>
            <a:ln>
              <a:noFill/>
            </a:ln>
            <a:effectLst/>
          </c:spPr>
          <c:invertIfNegative val="0"/>
          <c:cat>
            <c:strRef>
              <c:f>'TB interventions'!$A$8:$A$21</c:f>
              <c:strCache>
                <c:ptCount val="14"/>
                <c:pt idx="0">
                  <c:v> TB in-patient treatment </c:v>
                </c:pt>
                <c:pt idx="1">
                  <c:v> MDR treatment </c:v>
                </c:pt>
                <c:pt idx="2">
                  <c:v> TB out-patient treatment </c:v>
                </c:pt>
                <c:pt idx="3">
                  <c:v> PM </c:v>
                </c:pt>
                <c:pt idx="4">
                  <c:v> TB ND </c:v>
                </c:pt>
                <c:pt idx="5">
                  <c:v> RTC / Training </c:v>
                </c:pt>
                <c:pt idx="6">
                  <c:v> infrast /upgrade / mainten. </c:v>
                </c:pt>
                <c:pt idx="7">
                  <c:v> TB Treatment ND </c:v>
                </c:pt>
                <c:pt idx="8">
                  <c:v> TB Control </c:v>
                </c:pt>
                <c:pt idx="9">
                  <c:v> TB/HIV </c:v>
                </c:pt>
                <c:pt idx="10">
                  <c:v> TB prevention (IPT, MDR, etc) (non-BAS) </c:v>
                </c:pt>
                <c:pt idx="11">
                  <c:v> C&amp;S </c:v>
                </c:pt>
                <c:pt idx="12">
                  <c:v> MDR-TB ND </c:v>
                </c:pt>
                <c:pt idx="13">
                  <c:v> MDR-TB case finding  </c:v>
                </c:pt>
              </c:strCache>
            </c:strRef>
          </c:cat>
          <c:val>
            <c:numRef>
              <c:f>'TB interventions'!$B$8:$B$21</c:f>
              <c:numCache>
                <c:formatCode>_(* #,##0_);_(* \(#,##0\);_(* "-"??_);_(@_)</c:formatCode>
                <c:ptCount val="14"/>
                <c:pt idx="0">
                  <c:v>0</c:v>
                </c:pt>
                <c:pt idx="1">
                  <c:v>62763.384118245696</c:v>
                </c:pt>
                <c:pt idx="2">
                  <c:v>0</c:v>
                </c:pt>
                <c:pt idx="3">
                  <c:v>0</c:v>
                </c:pt>
                <c:pt idx="4">
                  <c:v>0</c:v>
                </c:pt>
                <c:pt idx="5">
                  <c:v>0</c:v>
                </c:pt>
                <c:pt idx="6">
                  <c:v>0</c:v>
                </c:pt>
                <c:pt idx="7">
                  <c:v>0</c:v>
                </c:pt>
                <c:pt idx="8">
                  <c:v>0</c:v>
                </c:pt>
                <c:pt idx="9">
                  <c:v>0</c:v>
                </c:pt>
                <c:pt idx="10">
                  <c:v>28844.228509787834</c:v>
                </c:pt>
                <c:pt idx="11">
                  <c:v>17209928.287229851</c:v>
                </c:pt>
                <c:pt idx="12">
                  <c:v>10265689.850584963</c:v>
                </c:pt>
                <c:pt idx="13">
                  <c:v>1961150.6334274451</c:v>
                </c:pt>
              </c:numCache>
            </c:numRef>
          </c:val>
          <c:extLst>
            <c:ext xmlns:c16="http://schemas.microsoft.com/office/drawing/2014/chart" uri="{C3380CC4-5D6E-409C-BE32-E72D297353CC}">
              <c16:uniqueId val="{00000000-A6CF-41B0-9922-7051C96CBDD7}"/>
            </c:ext>
          </c:extLst>
        </c:ser>
        <c:ser>
          <c:idx val="1"/>
          <c:order val="1"/>
          <c:tx>
            <c:strRef>
              <c:f>'TB interventions'!$C$7</c:f>
              <c:strCache>
                <c:ptCount val="1"/>
                <c:pt idx="0">
                  <c:v> SAG </c:v>
                </c:pt>
              </c:strCache>
            </c:strRef>
          </c:tx>
          <c:spPr>
            <a:solidFill>
              <a:srgbClr val="A5A5A5"/>
            </a:solidFill>
            <a:ln>
              <a:noFill/>
            </a:ln>
            <a:effectLst/>
          </c:spPr>
          <c:invertIfNegative val="0"/>
          <c:cat>
            <c:strRef>
              <c:f>'TB interventions'!$A$8:$A$21</c:f>
              <c:strCache>
                <c:ptCount val="14"/>
                <c:pt idx="0">
                  <c:v> TB in-patient treatment </c:v>
                </c:pt>
                <c:pt idx="1">
                  <c:v> MDR treatment </c:v>
                </c:pt>
                <c:pt idx="2">
                  <c:v> TB out-patient treatment </c:v>
                </c:pt>
                <c:pt idx="3">
                  <c:v> PM </c:v>
                </c:pt>
                <c:pt idx="4">
                  <c:v> TB ND </c:v>
                </c:pt>
                <c:pt idx="5">
                  <c:v> RTC / Training </c:v>
                </c:pt>
                <c:pt idx="6">
                  <c:v> infrast /upgrade / mainten. </c:v>
                </c:pt>
                <c:pt idx="7">
                  <c:v> TB Treatment ND </c:v>
                </c:pt>
                <c:pt idx="8">
                  <c:v> TB Control </c:v>
                </c:pt>
                <c:pt idx="9">
                  <c:v> TB/HIV </c:v>
                </c:pt>
                <c:pt idx="10">
                  <c:v> TB prevention (IPT, MDR, etc) (non-BAS) </c:v>
                </c:pt>
                <c:pt idx="11">
                  <c:v> C&amp;S </c:v>
                </c:pt>
                <c:pt idx="12">
                  <c:v> MDR-TB ND </c:v>
                </c:pt>
                <c:pt idx="13">
                  <c:v> MDR-TB case finding  </c:v>
                </c:pt>
              </c:strCache>
            </c:strRef>
          </c:cat>
          <c:val>
            <c:numRef>
              <c:f>'TB interventions'!$C$8:$C$21</c:f>
              <c:numCache>
                <c:formatCode>_(* #,##0_);_(* \(#,##0\);_(* "-"??_);_(@_)</c:formatCode>
                <c:ptCount val="14"/>
                <c:pt idx="0">
                  <c:v>1172770349.1499987</c:v>
                </c:pt>
                <c:pt idx="1">
                  <c:v>669021305.72000051</c:v>
                </c:pt>
                <c:pt idx="2">
                  <c:v>144041486.55000037</c:v>
                </c:pt>
                <c:pt idx="3">
                  <c:v>60264584.559999973</c:v>
                </c:pt>
                <c:pt idx="4">
                  <c:v>38640261.979999989</c:v>
                </c:pt>
                <c:pt idx="5">
                  <c:v>397254.19000000006</c:v>
                </c:pt>
                <c:pt idx="6">
                  <c:v>15816902.260000002</c:v>
                </c:pt>
                <c:pt idx="7">
                  <c:v>100443853.62</c:v>
                </c:pt>
                <c:pt idx="8">
                  <c:v>10097733.5</c:v>
                </c:pt>
                <c:pt idx="9">
                  <c:v>0</c:v>
                </c:pt>
                <c:pt idx="10">
                  <c:v>0</c:v>
                </c:pt>
                <c:pt idx="11">
                  <c:v>0</c:v>
                </c:pt>
                <c:pt idx="12">
                  <c:v>0</c:v>
                </c:pt>
                <c:pt idx="13">
                  <c:v>0</c:v>
                </c:pt>
              </c:numCache>
            </c:numRef>
          </c:val>
          <c:extLst>
            <c:ext xmlns:c16="http://schemas.microsoft.com/office/drawing/2014/chart" uri="{C3380CC4-5D6E-409C-BE32-E72D297353CC}">
              <c16:uniqueId val="{00000001-A6CF-41B0-9922-7051C96CBDD7}"/>
            </c:ext>
          </c:extLst>
        </c:ser>
        <c:ser>
          <c:idx val="2"/>
          <c:order val="2"/>
          <c:tx>
            <c:strRef>
              <c:f>'TB interventions'!$D$7</c:f>
              <c:strCache>
                <c:ptCount val="1"/>
                <c:pt idx="0">
                  <c:v> USG </c:v>
                </c:pt>
              </c:strCache>
            </c:strRef>
          </c:tx>
          <c:spPr>
            <a:solidFill>
              <a:schemeClr val="accent1"/>
            </a:solidFill>
            <a:ln>
              <a:noFill/>
            </a:ln>
            <a:effectLst/>
          </c:spPr>
          <c:invertIfNegative val="0"/>
          <c:cat>
            <c:strRef>
              <c:f>'TB interventions'!$A$8:$A$21</c:f>
              <c:strCache>
                <c:ptCount val="14"/>
                <c:pt idx="0">
                  <c:v> TB in-patient treatment </c:v>
                </c:pt>
                <c:pt idx="1">
                  <c:v> MDR treatment </c:v>
                </c:pt>
                <c:pt idx="2">
                  <c:v> TB out-patient treatment </c:v>
                </c:pt>
                <c:pt idx="3">
                  <c:v> PM </c:v>
                </c:pt>
                <c:pt idx="4">
                  <c:v> TB ND </c:v>
                </c:pt>
                <c:pt idx="5">
                  <c:v> RTC / Training </c:v>
                </c:pt>
                <c:pt idx="6">
                  <c:v> infrast /upgrade / mainten. </c:v>
                </c:pt>
                <c:pt idx="7">
                  <c:v> TB Treatment ND </c:v>
                </c:pt>
                <c:pt idx="8">
                  <c:v> TB Control </c:v>
                </c:pt>
                <c:pt idx="9">
                  <c:v> TB/HIV </c:v>
                </c:pt>
                <c:pt idx="10">
                  <c:v> TB prevention (IPT, MDR, etc) (non-BAS) </c:v>
                </c:pt>
                <c:pt idx="11">
                  <c:v> C&amp;S </c:v>
                </c:pt>
                <c:pt idx="12">
                  <c:v> MDR-TB ND </c:v>
                </c:pt>
                <c:pt idx="13">
                  <c:v> MDR-TB case finding  </c:v>
                </c:pt>
              </c:strCache>
            </c:strRef>
          </c:cat>
          <c:val>
            <c:numRef>
              <c:f>'TB interventions'!$D$8:$D$21</c:f>
              <c:numCache>
                <c:formatCode>_(* #,##0_);_(* \(#,##0\);_(* "-"??_);_(@_)</c:formatCode>
                <c:ptCount val="14"/>
                <c:pt idx="0">
                  <c:v>0</c:v>
                </c:pt>
                <c:pt idx="1">
                  <c:v>0</c:v>
                </c:pt>
                <c:pt idx="2">
                  <c:v>0</c:v>
                </c:pt>
                <c:pt idx="3">
                  <c:v>0</c:v>
                </c:pt>
                <c:pt idx="4">
                  <c:v>0</c:v>
                </c:pt>
                <c:pt idx="5">
                  <c:v>0</c:v>
                </c:pt>
                <c:pt idx="6">
                  <c:v>0</c:v>
                </c:pt>
                <c:pt idx="7">
                  <c:v>97086000</c:v>
                </c:pt>
                <c:pt idx="8">
                  <c:v>26478000</c:v>
                </c:pt>
                <c:pt idx="9">
                  <c:v>457127296.72306651</c:v>
                </c:pt>
                <c:pt idx="10">
                  <c:v>52956000</c:v>
                </c:pt>
                <c:pt idx="11">
                  <c:v>0</c:v>
                </c:pt>
                <c:pt idx="12">
                  <c:v>0</c:v>
                </c:pt>
                <c:pt idx="13">
                  <c:v>0</c:v>
                </c:pt>
              </c:numCache>
            </c:numRef>
          </c:val>
          <c:extLst>
            <c:ext xmlns:c16="http://schemas.microsoft.com/office/drawing/2014/chart" uri="{C3380CC4-5D6E-409C-BE32-E72D297353CC}">
              <c16:uniqueId val="{00000002-A6CF-41B0-9922-7051C96CBDD7}"/>
            </c:ext>
          </c:extLst>
        </c:ser>
        <c:dLbls>
          <c:showLegendKey val="0"/>
          <c:showVal val="0"/>
          <c:showCatName val="0"/>
          <c:showSerName val="0"/>
          <c:showPercent val="0"/>
          <c:showBubbleSize val="0"/>
        </c:dLbls>
        <c:gapWidth val="150"/>
        <c:overlap val="100"/>
        <c:axId val="1364754047"/>
        <c:axId val="449929519"/>
      </c:barChart>
      <c:catAx>
        <c:axId val="1364754047"/>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449929519"/>
        <c:crosses val="autoZero"/>
        <c:auto val="1"/>
        <c:lblAlgn val="ctr"/>
        <c:lblOffset val="100"/>
        <c:noMultiLvlLbl val="0"/>
      </c:catAx>
      <c:valAx>
        <c:axId val="449929519"/>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364754047"/>
        <c:crosses val="autoZero"/>
        <c:crossBetween val="between"/>
        <c:majorUnit val="0.2"/>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5401328343340401E-2"/>
          <c:y val="4.4281147817416683E-2"/>
          <c:w val="0.9117294128246356"/>
          <c:h val="0.73700288860540475"/>
        </c:manualLayout>
      </c:layout>
      <c:barChart>
        <c:barDir val="col"/>
        <c:grouping val="stacked"/>
        <c:varyColors val="0"/>
        <c:ser>
          <c:idx val="3"/>
          <c:order val="1"/>
          <c:tx>
            <c:strRef>
              <c:f>'[SA DS-TB patient analysis.xlsx]TB spending and missing Px'!$D$5</c:f>
              <c:strCache>
                <c:ptCount val="1"/>
                <c:pt idx="0">
                  <c:v> SAG </c:v>
                </c:pt>
              </c:strCache>
            </c:strRef>
          </c:tx>
          <c:spPr>
            <a:solidFill>
              <a:schemeClr val="tx2"/>
            </a:solidFill>
            <a:ln>
              <a:noFill/>
            </a:ln>
            <a:effectLst/>
          </c:spPr>
          <c:invertIfNegative val="0"/>
          <c:cat>
            <c:multiLvlStrRef>
              <c:f>'[SA DS-TB patient analysis.xlsx]TB spending and missing Px'!$A$6:$B$76</c:f>
              <c:multiLvlStrCache>
                <c:ptCount val="71"/>
                <c:lvl>
                  <c:pt idx="0">
                    <c:v> EC: Nelson Mandela Bay </c:v>
                  </c:pt>
                  <c:pt idx="1">
                    <c:v> EC: Sarah Baartman </c:v>
                  </c:pt>
                  <c:pt idx="2">
                    <c:v> EC: Buffalo City Metropolitan </c:v>
                  </c:pt>
                  <c:pt idx="3">
                    <c:v> EC: Amathole </c:v>
                  </c:pt>
                  <c:pt idx="4">
                    <c:v> EC: Alfred Nzo </c:v>
                  </c:pt>
                  <c:pt idx="5">
                    <c:v> EC: OR Tambo </c:v>
                  </c:pt>
                  <c:pt idx="6">
                    <c:v> EC: Chris Hani </c:v>
                  </c:pt>
                  <c:pt idx="7">
                    <c:v> EC: Joe Gqabi </c:v>
                  </c:pt>
                  <c:pt idx="8">
                    <c:v> EC: WHOLE PROVINCE </c:v>
                  </c:pt>
                  <c:pt idx="10">
                    <c:v> FS: Mangaung </c:v>
                  </c:pt>
                  <c:pt idx="11">
                    <c:v> FS: Thabo Mofutsanyana </c:v>
                  </c:pt>
                  <c:pt idx="12">
                    <c:v> FS: Lejweleputswa </c:v>
                  </c:pt>
                  <c:pt idx="13">
                    <c:v> FS: Felize Dabi </c:v>
                  </c:pt>
                  <c:pt idx="14">
                    <c:v> FS: Xhariep </c:v>
                  </c:pt>
                  <c:pt idx="15">
                    <c:v> FS: WHOLE PROVINCE </c:v>
                  </c:pt>
                  <c:pt idx="17">
                    <c:v> GP: City of Johannesburg </c:v>
                  </c:pt>
                  <c:pt idx="18">
                    <c:v> GP: Ekhurleni </c:v>
                  </c:pt>
                  <c:pt idx="19">
                    <c:v> GP: West Rand  </c:v>
                  </c:pt>
                  <c:pt idx="20">
                    <c:v> GP: City of Tshwane </c:v>
                  </c:pt>
                  <c:pt idx="21">
                    <c:v> GP: Sedibeng </c:v>
                  </c:pt>
                  <c:pt idx="22">
                    <c:v> GT: WHOLE PROVINCE </c:v>
                  </c:pt>
                  <c:pt idx="24">
                    <c:v> KZN: eThekwini </c:v>
                  </c:pt>
                  <c:pt idx="25">
                    <c:v> KZN: uMgungundlovu </c:v>
                  </c:pt>
                  <c:pt idx="26">
                    <c:v> KZN: Zululand </c:v>
                  </c:pt>
                  <c:pt idx="27">
                    <c:v> KZN: Ugu </c:v>
                  </c:pt>
                  <c:pt idx="28">
                    <c:v> KZN: Harry Gwala  </c:v>
                  </c:pt>
                  <c:pt idx="29">
                    <c:v> KZN: uMkhanyakude </c:v>
                  </c:pt>
                  <c:pt idx="30">
                    <c:v> KZN: uMzinyathi </c:v>
                  </c:pt>
                  <c:pt idx="31">
                    <c:v> KZN: uThungulu </c:v>
                  </c:pt>
                  <c:pt idx="32">
                    <c:v> KZN: Ilembe </c:v>
                  </c:pt>
                  <c:pt idx="33">
                    <c:v> KZN: uThukela </c:v>
                  </c:pt>
                  <c:pt idx="34">
                    <c:v> KZN: Amajuba </c:v>
                  </c:pt>
                  <c:pt idx="35">
                    <c:v> KZN: WHOLE PROVINCE </c:v>
                  </c:pt>
                  <c:pt idx="37">
                    <c:v> LP: Mopani </c:v>
                  </c:pt>
                  <c:pt idx="38">
                    <c:v> LP: Capricorn </c:v>
                  </c:pt>
                  <c:pt idx="39">
                    <c:v> LP: Sekhukhune </c:v>
                  </c:pt>
                  <c:pt idx="40">
                    <c:v> LP: Waterberg </c:v>
                  </c:pt>
                  <c:pt idx="41">
                    <c:v> LP: Vhembe </c:v>
                  </c:pt>
                  <c:pt idx="42">
                    <c:v> LP: WHOLE PROVINCE </c:v>
                  </c:pt>
                  <c:pt idx="44">
                    <c:v> MP: Ehlanzeni </c:v>
                  </c:pt>
                  <c:pt idx="45">
                    <c:v> MP: Nkangala </c:v>
                  </c:pt>
                  <c:pt idx="46">
                    <c:v> MP: Gert Sibande </c:v>
                  </c:pt>
                  <c:pt idx="47">
                    <c:v> MP: WHOLE PROVINCE </c:v>
                  </c:pt>
                  <c:pt idx="49">
                    <c:v> NC: Francis Baard </c:v>
                  </c:pt>
                  <c:pt idx="50">
                    <c:v> NC: Pixley ka Seme </c:v>
                  </c:pt>
                  <c:pt idx="51">
                    <c:v> NC: JT Gaetsewe </c:v>
                  </c:pt>
                  <c:pt idx="52">
                    <c:v> NC: Namakawa </c:v>
                  </c:pt>
                  <c:pt idx="53">
                    <c:v> NC: ZF Mgcawu </c:v>
                  </c:pt>
                  <c:pt idx="54">
                    <c:v> NC: WHOLE PROVINCE </c:v>
                  </c:pt>
                  <c:pt idx="56">
                    <c:v> NW: Bojanala Platinum </c:v>
                  </c:pt>
                  <c:pt idx="57">
                    <c:v> NW: Dr K Kaunda </c:v>
                  </c:pt>
                  <c:pt idx="58">
                    <c:v> NW: NM Molema </c:v>
                  </c:pt>
                  <c:pt idx="59">
                    <c:v> NW: Dr RS Mompati </c:v>
                  </c:pt>
                  <c:pt idx="61">
                    <c:v> WC: City of Cape Town </c:v>
                  </c:pt>
                  <c:pt idx="62">
                    <c:v> WC: Cape Winelands </c:v>
                  </c:pt>
                  <c:pt idx="63">
                    <c:v> WC: Eden </c:v>
                  </c:pt>
                  <c:pt idx="64">
                    <c:v> WC: West Coast </c:v>
                  </c:pt>
                  <c:pt idx="65">
                    <c:v> WC: Overberg </c:v>
                  </c:pt>
                  <c:pt idx="66">
                    <c:v> WC: Central Karoo </c:v>
                  </c:pt>
                  <c:pt idx="68">
                    <c:v> National </c:v>
                  </c:pt>
                  <c:pt idx="69">
                    <c:v> Above National </c:v>
                  </c:pt>
                  <c:pt idx="70">
                    <c:v> Not disaggregated </c:v>
                  </c:pt>
                </c:lvl>
                <c:lvl>
                  <c:pt idx="0">
                    <c:v> EC </c:v>
                  </c:pt>
                  <c:pt idx="10">
                    <c:v> FS </c:v>
                  </c:pt>
                  <c:pt idx="17">
                    <c:v> GP </c:v>
                  </c:pt>
                  <c:pt idx="24">
                    <c:v> KZN </c:v>
                  </c:pt>
                  <c:pt idx="37">
                    <c:v> LP </c:v>
                  </c:pt>
                  <c:pt idx="44">
                    <c:v> MP </c:v>
                  </c:pt>
                  <c:pt idx="49">
                    <c:v> NC </c:v>
                  </c:pt>
                  <c:pt idx="56">
                    <c:v> NW </c:v>
                  </c:pt>
                  <c:pt idx="61">
                    <c:v> WC </c:v>
                  </c:pt>
                  <c:pt idx="68">
                    <c:v> Other </c:v>
                  </c:pt>
                </c:lvl>
              </c:multiLvlStrCache>
            </c:multiLvlStrRef>
          </c:cat>
          <c:val>
            <c:numRef>
              <c:f>'[SA DS-TB patient analysis.xlsx]TB spending and missing Px'!$D$6:$D$76</c:f>
              <c:numCache>
                <c:formatCode>_(* #,##0_);_(* \(#,##0\);_(* "-"??_);_(@_)</c:formatCode>
                <c:ptCount val="71"/>
                <c:pt idx="0">
                  <c:v>98349525.519999981</c:v>
                </c:pt>
                <c:pt idx="1">
                  <c:v>70692989.99000001</c:v>
                </c:pt>
                <c:pt idx="2">
                  <c:v>62939722.640000015</c:v>
                </c:pt>
                <c:pt idx="3">
                  <c:v>30631110.979999989</c:v>
                </c:pt>
                <c:pt idx="4">
                  <c:v>34446833.489999987</c:v>
                </c:pt>
                <c:pt idx="5">
                  <c:v>6902530.2899999991</c:v>
                </c:pt>
                <c:pt idx="6">
                  <c:v>4136534.5499999993</c:v>
                </c:pt>
                <c:pt idx="7">
                  <c:v>513415.40000000008</c:v>
                </c:pt>
                <c:pt idx="8">
                  <c:v>55461995.75</c:v>
                </c:pt>
                <c:pt idx="10">
                  <c:v>-2174179.4000000004</c:v>
                </c:pt>
                <c:pt idx="11">
                  <c:v>0</c:v>
                </c:pt>
                <c:pt idx="12">
                  <c:v>8636492.1999999993</c:v>
                </c:pt>
                <c:pt idx="13">
                  <c:v>0</c:v>
                </c:pt>
                <c:pt idx="14">
                  <c:v>0</c:v>
                </c:pt>
                <c:pt idx="15">
                  <c:v>21901677.470000006</c:v>
                </c:pt>
                <c:pt idx="17">
                  <c:v>188953843.9199999</c:v>
                </c:pt>
                <c:pt idx="18">
                  <c:v>40901622.100000001</c:v>
                </c:pt>
                <c:pt idx="19">
                  <c:v>24948560.649999991</c:v>
                </c:pt>
                <c:pt idx="20">
                  <c:v>18884089.43999999</c:v>
                </c:pt>
                <c:pt idx="21">
                  <c:v>12426567.600000001</c:v>
                </c:pt>
                <c:pt idx="22">
                  <c:v>178883.47</c:v>
                </c:pt>
                <c:pt idx="24">
                  <c:v>389069195.04000014</c:v>
                </c:pt>
                <c:pt idx="25">
                  <c:v>103284450.39999993</c:v>
                </c:pt>
                <c:pt idx="26">
                  <c:v>84489230.049999923</c:v>
                </c:pt>
                <c:pt idx="27">
                  <c:v>75601270.909999952</c:v>
                </c:pt>
                <c:pt idx="28">
                  <c:v>44657182.329999961</c:v>
                </c:pt>
                <c:pt idx="29">
                  <c:v>36570840.530000016</c:v>
                </c:pt>
                <c:pt idx="30">
                  <c:v>33400200.090000007</c:v>
                </c:pt>
                <c:pt idx="31">
                  <c:v>22362535.690000005</c:v>
                </c:pt>
                <c:pt idx="32">
                  <c:v>14508542.470000004</c:v>
                </c:pt>
                <c:pt idx="33">
                  <c:v>13547684.760000002</c:v>
                </c:pt>
                <c:pt idx="34">
                  <c:v>12892325.440000001</c:v>
                </c:pt>
                <c:pt idx="35">
                  <c:v>47182323.620000005</c:v>
                </c:pt>
                <c:pt idx="37">
                  <c:v>4286064.04</c:v>
                </c:pt>
                <c:pt idx="38">
                  <c:v>32345515.850000005</c:v>
                </c:pt>
                <c:pt idx="39">
                  <c:v>5138963.05</c:v>
                </c:pt>
                <c:pt idx="40">
                  <c:v>9834266.3800000008</c:v>
                </c:pt>
                <c:pt idx="41">
                  <c:v>684037</c:v>
                </c:pt>
                <c:pt idx="42">
                  <c:v>2074650.2699999996</c:v>
                </c:pt>
                <c:pt idx="44">
                  <c:v>92289866.439999998</c:v>
                </c:pt>
                <c:pt idx="45">
                  <c:v>48333652.969999991</c:v>
                </c:pt>
                <c:pt idx="46">
                  <c:v>36406659.489999965</c:v>
                </c:pt>
                <c:pt idx="47">
                  <c:v>5214949.3</c:v>
                </c:pt>
                <c:pt idx="49">
                  <c:v>595553</c:v>
                </c:pt>
                <c:pt idx="50">
                  <c:v>75279</c:v>
                </c:pt>
                <c:pt idx="51">
                  <c:v>3257</c:v>
                </c:pt>
                <c:pt idx="52">
                  <c:v>41310</c:v>
                </c:pt>
                <c:pt idx="53">
                  <c:v>4200</c:v>
                </c:pt>
                <c:pt idx="54">
                  <c:v>26586373.360000011</c:v>
                </c:pt>
                <c:pt idx="56">
                  <c:v>0</c:v>
                </c:pt>
                <c:pt idx="57">
                  <c:v>0</c:v>
                </c:pt>
                <c:pt idx="58">
                  <c:v>0</c:v>
                </c:pt>
                <c:pt idx="59">
                  <c:v>0</c:v>
                </c:pt>
                <c:pt idx="61">
                  <c:v>200900253.87</c:v>
                </c:pt>
                <c:pt idx="62">
                  <c:v>101417106.62999991</c:v>
                </c:pt>
                <c:pt idx="63">
                  <c:v>47027946.219999976</c:v>
                </c:pt>
                <c:pt idx="64">
                  <c:v>15547307.490000002</c:v>
                </c:pt>
                <c:pt idx="65">
                  <c:v>1263349.7900000003</c:v>
                </c:pt>
                <c:pt idx="66">
                  <c:v>771510.13</c:v>
                </c:pt>
                <c:pt idx="68">
                  <c:v>24299724.089999989</c:v>
                </c:pt>
                <c:pt idx="69">
                  <c:v>0</c:v>
                </c:pt>
                <c:pt idx="70">
                  <c:v>53938.770000000004</c:v>
                </c:pt>
              </c:numCache>
            </c:numRef>
          </c:val>
          <c:extLst>
            <c:ext xmlns:c16="http://schemas.microsoft.com/office/drawing/2014/chart" uri="{C3380CC4-5D6E-409C-BE32-E72D297353CC}">
              <c16:uniqueId val="{00000000-5F88-48F5-A986-CB984B402D34}"/>
            </c:ext>
          </c:extLst>
        </c:ser>
        <c:ser>
          <c:idx val="1"/>
          <c:order val="2"/>
          <c:tx>
            <c:strRef>
              <c:f>'[SA DS-TB patient analysis.xlsx]TB spending and missing Px'!$E$5</c:f>
              <c:strCache>
                <c:ptCount val="1"/>
                <c:pt idx="0">
                  <c:v> USG </c:v>
                </c:pt>
              </c:strCache>
            </c:strRef>
          </c:tx>
          <c:spPr>
            <a:solidFill>
              <a:schemeClr val="accent1"/>
            </a:solidFill>
            <a:ln>
              <a:noFill/>
            </a:ln>
            <a:effectLst/>
          </c:spPr>
          <c:invertIfNegative val="0"/>
          <c:cat>
            <c:multiLvlStrRef>
              <c:f>'[SA DS-TB patient analysis.xlsx]TB spending and missing Px'!$A$6:$B$76</c:f>
              <c:multiLvlStrCache>
                <c:ptCount val="71"/>
                <c:lvl>
                  <c:pt idx="0">
                    <c:v> EC: Nelson Mandela Bay </c:v>
                  </c:pt>
                  <c:pt idx="1">
                    <c:v> EC: Sarah Baartman </c:v>
                  </c:pt>
                  <c:pt idx="2">
                    <c:v> EC: Buffalo City Metropolitan </c:v>
                  </c:pt>
                  <c:pt idx="3">
                    <c:v> EC: Amathole </c:v>
                  </c:pt>
                  <c:pt idx="4">
                    <c:v> EC: Alfred Nzo </c:v>
                  </c:pt>
                  <c:pt idx="5">
                    <c:v> EC: OR Tambo </c:v>
                  </c:pt>
                  <c:pt idx="6">
                    <c:v> EC: Chris Hani </c:v>
                  </c:pt>
                  <c:pt idx="7">
                    <c:v> EC: Joe Gqabi </c:v>
                  </c:pt>
                  <c:pt idx="8">
                    <c:v> EC: WHOLE PROVINCE </c:v>
                  </c:pt>
                  <c:pt idx="10">
                    <c:v> FS: Mangaung </c:v>
                  </c:pt>
                  <c:pt idx="11">
                    <c:v> FS: Thabo Mofutsanyana </c:v>
                  </c:pt>
                  <c:pt idx="12">
                    <c:v> FS: Lejweleputswa </c:v>
                  </c:pt>
                  <c:pt idx="13">
                    <c:v> FS: Felize Dabi </c:v>
                  </c:pt>
                  <c:pt idx="14">
                    <c:v> FS: Xhariep </c:v>
                  </c:pt>
                  <c:pt idx="15">
                    <c:v> FS: WHOLE PROVINCE </c:v>
                  </c:pt>
                  <c:pt idx="17">
                    <c:v> GP: City of Johannesburg </c:v>
                  </c:pt>
                  <c:pt idx="18">
                    <c:v> GP: Ekhurleni </c:v>
                  </c:pt>
                  <c:pt idx="19">
                    <c:v> GP: West Rand  </c:v>
                  </c:pt>
                  <c:pt idx="20">
                    <c:v> GP: City of Tshwane </c:v>
                  </c:pt>
                  <c:pt idx="21">
                    <c:v> GP: Sedibeng </c:v>
                  </c:pt>
                  <c:pt idx="22">
                    <c:v> GT: WHOLE PROVINCE </c:v>
                  </c:pt>
                  <c:pt idx="24">
                    <c:v> KZN: eThekwini </c:v>
                  </c:pt>
                  <c:pt idx="25">
                    <c:v> KZN: uMgungundlovu </c:v>
                  </c:pt>
                  <c:pt idx="26">
                    <c:v> KZN: Zululand </c:v>
                  </c:pt>
                  <c:pt idx="27">
                    <c:v> KZN: Ugu </c:v>
                  </c:pt>
                  <c:pt idx="28">
                    <c:v> KZN: Harry Gwala  </c:v>
                  </c:pt>
                  <c:pt idx="29">
                    <c:v> KZN: uMkhanyakude </c:v>
                  </c:pt>
                  <c:pt idx="30">
                    <c:v> KZN: uMzinyathi </c:v>
                  </c:pt>
                  <c:pt idx="31">
                    <c:v> KZN: uThungulu </c:v>
                  </c:pt>
                  <c:pt idx="32">
                    <c:v> KZN: Ilembe </c:v>
                  </c:pt>
                  <c:pt idx="33">
                    <c:v> KZN: uThukela </c:v>
                  </c:pt>
                  <c:pt idx="34">
                    <c:v> KZN: Amajuba </c:v>
                  </c:pt>
                  <c:pt idx="35">
                    <c:v> KZN: WHOLE PROVINCE </c:v>
                  </c:pt>
                  <c:pt idx="37">
                    <c:v> LP: Mopani </c:v>
                  </c:pt>
                  <c:pt idx="38">
                    <c:v> LP: Capricorn </c:v>
                  </c:pt>
                  <c:pt idx="39">
                    <c:v> LP: Sekhukhune </c:v>
                  </c:pt>
                  <c:pt idx="40">
                    <c:v> LP: Waterberg </c:v>
                  </c:pt>
                  <c:pt idx="41">
                    <c:v> LP: Vhembe </c:v>
                  </c:pt>
                  <c:pt idx="42">
                    <c:v> LP: WHOLE PROVINCE </c:v>
                  </c:pt>
                  <c:pt idx="44">
                    <c:v> MP: Ehlanzeni </c:v>
                  </c:pt>
                  <c:pt idx="45">
                    <c:v> MP: Nkangala </c:v>
                  </c:pt>
                  <c:pt idx="46">
                    <c:v> MP: Gert Sibande </c:v>
                  </c:pt>
                  <c:pt idx="47">
                    <c:v> MP: WHOLE PROVINCE </c:v>
                  </c:pt>
                  <c:pt idx="49">
                    <c:v> NC: Francis Baard </c:v>
                  </c:pt>
                  <c:pt idx="50">
                    <c:v> NC: Pixley ka Seme </c:v>
                  </c:pt>
                  <c:pt idx="51">
                    <c:v> NC: JT Gaetsewe </c:v>
                  </c:pt>
                  <c:pt idx="52">
                    <c:v> NC: Namakawa </c:v>
                  </c:pt>
                  <c:pt idx="53">
                    <c:v> NC: ZF Mgcawu </c:v>
                  </c:pt>
                  <c:pt idx="54">
                    <c:v> NC: WHOLE PROVINCE </c:v>
                  </c:pt>
                  <c:pt idx="56">
                    <c:v> NW: Bojanala Platinum </c:v>
                  </c:pt>
                  <c:pt idx="57">
                    <c:v> NW: Dr K Kaunda </c:v>
                  </c:pt>
                  <c:pt idx="58">
                    <c:v> NW: NM Molema </c:v>
                  </c:pt>
                  <c:pt idx="59">
                    <c:v> NW: Dr RS Mompati </c:v>
                  </c:pt>
                  <c:pt idx="61">
                    <c:v> WC: City of Cape Town </c:v>
                  </c:pt>
                  <c:pt idx="62">
                    <c:v> WC: Cape Winelands </c:v>
                  </c:pt>
                  <c:pt idx="63">
                    <c:v> WC: Eden </c:v>
                  </c:pt>
                  <c:pt idx="64">
                    <c:v> WC: West Coast </c:v>
                  </c:pt>
                  <c:pt idx="65">
                    <c:v> WC: Overberg </c:v>
                  </c:pt>
                  <c:pt idx="66">
                    <c:v> WC: Central Karoo </c:v>
                  </c:pt>
                  <c:pt idx="68">
                    <c:v> National </c:v>
                  </c:pt>
                  <c:pt idx="69">
                    <c:v> Above National </c:v>
                  </c:pt>
                  <c:pt idx="70">
                    <c:v> Not disaggregated </c:v>
                  </c:pt>
                </c:lvl>
                <c:lvl>
                  <c:pt idx="0">
                    <c:v> EC </c:v>
                  </c:pt>
                  <c:pt idx="10">
                    <c:v> FS </c:v>
                  </c:pt>
                  <c:pt idx="17">
                    <c:v> GP </c:v>
                  </c:pt>
                  <c:pt idx="24">
                    <c:v> KZN </c:v>
                  </c:pt>
                  <c:pt idx="37">
                    <c:v> LP </c:v>
                  </c:pt>
                  <c:pt idx="44">
                    <c:v> MP </c:v>
                  </c:pt>
                  <c:pt idx="49">
                    <c:v> NC </c:v>
                  </c:pt>
                  <c:pt idx="56">
                    <c:v> NW </c:v>
                  </c:pt>
                  <c:pt idx="61">
                    <c:v> WC </c:v>
                  </c:pt>
                  <c:pt idx="68">
                    <c:v> Other </c:v>
                  </c:pt>
                </c:lvl>
              </c:multiLvlStrCache>
            </c:multiLvlStrRef>
          </c:cat>
          <c:val>
            <c:numRef>
              <c:f>'[SA DS-TB patient analysis.xlsx]TB spending and missing Px'!$E$6:$E$76</c:f>
              <c:numCache>
                <c:formatCode>_(* #,##0_);_(* \(#,##0\);_(* "-"??_);_(@_)</c:formatCode>
                <c:ptCount val="71"/>
                <c:pt idx="0">
                  <c:v>5733417.5894994754</c:v>
                </c:pt>
                <c:pt idx="1">
                  <c:v>1204658.0620775975</c:v>
                </c:pt>
                <c:pt idx="2">
                  <c:v>7800465.6855139742</c:v>
                </c:pt>
                <c:pt idx="3">
                  <c:v>12416861.74903615</c:v>
                </c:pt>
                <c:pt idx="4">
                  <c:v>6148873.6396933924</c:v>
                </c:pt>
                <c:pt idx="5">
                  <c:v>7611092.8624000009</c:v>
                </c:pt>
                <c:pt idx="6">
                  <c:v>5720017.3330000006</c:v>
                </c:pt>
                <c:pt idx="7">
                  <c:v>700665.24900000007</c:v>
                </c:pt>
                <c:pt idx="8">
                  <c:v>0</c:v>
                </c:pt>
                <c:pt idx="10">
                  <c:v>6411917.8123749997</c:v>
                </c:pt>
                <c:pt idx="11">
                  <c:v>8885966.418250002</c:v>
                </c:pt>
                <c:pt idx="12">
                  <c:v>5524238.2655000007</c:v>
                </c:pt>
                <c:pt idx="13">
                  <c:v>746568.1717500001</c:v>
                </c:pt>
                <c:pt idx="14">
                  <c:v>273271.34750000003</c:v>
                </c:pt>
                <c:pt idx="15">
                  <c:v>0</c:v>
                </c:pt>
                <c:pt idx="17">
                  <c:v>41672060.715700373</c:v>
                </c:pt>
                <c:pt idx="18">
                  <c:v>10959892.525778199</c:v>
                </c:pt>
                <c:pt idx="19">
                  <c:v>5221479.2520000003</c:v>
                </c:pt>
                <c:pt idx="20">
                  <c:v>8902898.1909074988</c:v>
                </c:pt>
                <c:pt idx="21">
                  <c:v>3840904.6025328455</c:v>
                </c:pt>
                <c:pt idx="22">
                  <c:v>0</c:v>
                </c:pt>
                <c:pt idx="24">
                  <c:v>42792024.648607753</c:v>
                </c:pt>
                <c:pt idx="25">
                  <c:v>8525233.3677400015</c:v>
                </c:pt>
                <c:pt idx="26">
                  <c:v>4995806.0223600008</c:v>
                </c:pt>
                <c:pt idx="27">
                  <c:v>6197298.9675485333</c:v>
                </c:pt>
                <c:pt idx="28">
                  <c:v>4725298.9465272762</c:v>
                </c:pt>
                <c:pt idx="29">
                  <c:v>3479861.3650551001</c:v>
                </c:pt>
                <c:pt idx="30">
                  <c:v>3462146.6922175009</c:v>
                </c:pt>
                <c:pt idx="31">
                  <c:v>4719934.8103995174</c:v>
                </c:pt>
                <c:pt idx="32">
                  <c:v>3089612.6802750002</c:v>
                </c:pt>
                <c:pt idx="33">
                  <c:v>3953177.8667249996</c:v>
                </c:pt>
                <c:pt idx="34">
                  <c:v>2763950.3806499997</c:v>
                </c:pt>
                <c:pt idx="35">
                  <c:v>0</c:v>
                </c:pt>
                <c:pt idx="37">
                  <c:v>10733327.074367652</c:v>
                </c:pt>
                <c:pt idx="38">
                  <c:v>9185886.66653</c:v>
                </c:pt>
                <c:pt idx="39">
                  <c:v>6195562.4042300005</c:v>
                </c:pt>
                <c:pt idx="40">
                  <c:v>3932187.2373175002</c:v>
                </c:pt>
                <c:pt idx="41">
                  <c:v>1763163.143075</c:v>
                </c:pt>
                <c:pt idx="42">
                  <c:v>0</c:v>
                </c:pt>
                <c:pt idx="44">
                  <c:v>13086277.690900002</c:v>
                </c:pt>
                <c:pt idx="45">
                  <c:v>9538378.8477425016</c:v>
                </c:pt>
                <c:pt idx="46">
                  <c:v>7287663.9731938383</c:v>
                </c:pt>
                <c:pt idx="47">
                  <c:v>0</c:v>
                </c:pt>
                <c:pt idx="49">
                  <c:v>535594.77750000008</c:v>
                </c:pt>
                <c:pt idx="50">
                  <c:v>820643.68650000007</c:v>
                </c:pt>
                <c:pt idx="51">
                  <c:v>435963.21200000006</c:v>
                </c:pt>
                <c:pt idx="52">
                  <c:v>144426.82524999999</c:v>
                </c:pt>
                <c:pt idx="53">
                  <c:v>152093.30950000003</c:v>
                </c:pt>
                <c:pt idx="54">
                  <c:v>0</c:v>
                </c:pt>
                <c:pt idx="56">
                  <c:v>14355579.723501353</c:v>
                </c:pt>
                <c:pt idx="57">
                  <c:v>11456196.612137001</c:v>
                </c:pt>
                <c:pt idx="58">
                  <c:v>10483637.831614543</c:v>
                </c:pt>
                <c:pt idx="59">
                  <c:v>664075.88920000009</c:v>
                </c:pt>
                <c:pt idx="61">
                  <c:v>8027552.7547050007</c:v>
                </c:pt>
                <c:pt idx="62">
                  <c:v>3376980.95175</c:v>
                </c:pt>
                <c:pt idx="63">
                  <c:v>435640.32750000001</c:v>
                </c:pt>
                <c:pt idx="64">
                  <c:v>435637.75325000001</c:v>
                </c:pt>
                <c:pt idx="65">
                  <c:v>422428.90875</c:v>
                </c:pt>
                <c:pt idx="66">
                  <c:v>145212.70700000002</c:v>
                </c:pt>
                <c:pt idx="68">
                  <c:v>92661422.054119363</c:v>
                </c:pt>
                <c:pt idx="69">
                  <c:v>12457737.465812501</c:v>
                </c:pt>
                <c:pt idx="70">
                  <c:v>186434429.67500001</c:v>
                </c:pt>
              </c:numCache>
            </c:numRef>
          </c:val>
          <c:extLst>
            <c:ext xmlns:c16="http://schemas.microsoft.com/office/drawing/2014/chart" uri="{C3380CC4-5D6E-409C-BE32-E72D297353CC}">
              <c16:uniqueId val="{00000001-5F88-48F5-A986-CB984B402D34}"/>
            </c:ext>
          </c:extLst>
        </c:ser>
        <c:ser>
          <c:idx val="2"/>
          <c:order val="3"/>
          <c:tx>
            <c:strRef>
              <c:f>'[SA DS-TB patient analysis.xlsx]TB spending and missing Px'!$C$5</c:f>
              <c:strCache>
                <c:ptCount val="1"/>
                <c:pt idx="0">
                  <c:v> Global Fund </c:v>
                </c:pt>
              </c:strCache>
            </c:strRef>
          </c:tx>
          <c:spPr>
            <a:solidFill>
              <a:schemeClr val="accent5">
                <a:lumMod val="20000"/>
                <a:lumOff val="80000"/>
              </a:schemeClr>
            </a:solidFill>
            <a:ln>
              <a:noFill/>
            </a:ln>
            <a:effectLst/>
          </c:spPr>
          <c:invertIfNegative val="0"/>
          <c:cat>
            <c:multiLvlStrRef>
              <c:f>'[SA DS-TB patient analysis.xlsx]TB spending and missing Px'!$A$6:$B$76</c:f>
              <c:multiLvlStrCache>
                <c:ptCount val="71"/>
                <c:lvl>
                  <c:pt idx="0">
                    <c:v> EC: Nelson Mandela Bay </c:v>
                  </c:pt>
                  <c:pt idx="1">
                    <c:v> EC: Sarah Baartman </c:v>
                  </c:pt>
                  <c:pt idx="2">
                    <c:v> EC: Buffalo City Metropolitan </c:v>
                  </c:pt>
                  <c:pt idx="3">
                    <c:v> EC: Amathole </c:v>
                  </c:pt>
                  <c:pt idx="4">
                    <c:v> EC: Alfred Nzo </c:v>
                  </c:pt>
                  <c:pt idx="5">
                    <c:v> EC: OR Tambo </c:v>
                  </c:pt>
                  <c:pt idx="6">
                    <c:v> EC: Chris Hani </c:v>
                  </c:pt>
                  <c:pt idx="7">
                    <c:v> EC: Joe Gqabi </c:v>
                  </c:pt>
                  <c:pt idx="8">
                    <c:v> EC: WHOLE PROVINCE </c:v>
                  </c:pt>
                  <c:pt idx="10">
                    <c:v> FS: Mangaung </c:v>
                  </c:pt>
                  <c:pt idx="11">
                    <c:v> FS: Thabo Mofutsanyana </c:v>
                  </c:pt>
                  <c:pt idx="12">
                    <c:v> FS: Lejweleputswa </c:v>
                  </c:pt>
                  <c:pt idx="13">
                    <c:v> FS: Felize Dabi </c:v>
                  </c:pt>
                  <c:pt idx="14">
                    <c:v> FS: Xhariep </c:v>
                  </c:pt>
                  <c:pt idx="15">
                    <c:v> FS: WHOLE PROVINCE </c:v>
                  </c:pt>
                  <c:pt idx="17">
                    <c:v> GP: City of Johannesburg </c:v>
                  </c:pt>
                  <c:pt idx="18">
                    <c:v> GP: Ekhurleni </c:v>
                  </c:pt>
                  <c:pt idx="19">
                    <c:v> GP: West Rand  </c:v>
                  </c:pt>
                  <c:pt idx="20">
                    <c:v> GP: City of Tshwane </c:v>
                  </c:pt>
                  <c:pt idx="21">
                    <c:v> GP: Sedibeng </c:v>
                  </c:pt>
                  <c:pt idx="22">
                    <c:v> GT: WHOLE PROVINCE </c:v>
                  </c:pt>
                  <c:pt idx="24">
                    <c:v> KZN: eThekwini </c:v>
                  </c:pt>
                  <c:pt idx="25">
                    <c:v> KZN: uMgungundlovu </c:v>
                  </c:pt>
                  <c:pt idx="26">
                    <c:v> KZN: Zululand </c:v>
                  </c:pt>
                  <c:pt idx="27">
                    <c:v> KZN: Ugu </c:v>
                  </c:pt>
                  <c:pt idx="28">
                    <c:v> KZN: Harry Gwala  </c:v>
                  </c:pt>
                  <c:pt idx="29">
                    <c:v> KZN: uMkhanyakude </c:v>
                  </c:pt>
                  <c:pt idx="30">
                    <c:v> KZN: uMzinyathi </c:v>
                  </c:pt>
                  <c:pt idx="31">
                    <c:v> KZN: uThungulu </c:v>
                  </c:pt>
                  <c:pt idx="32">
                    <c:v> KZN: Ilembe </c:v>
                  </c:pt>
                  <c:pt idx="33">
                    <c:v> KZN: uThukela </c:v>
                  </c:pt>
                  <c:pt idx="34">
                    <c:v> KZN: Amajuba </c:v>
                  </c:pt>
                  <c:pt idx="35">
                    <c:v> KZN: WHOLE PROVINCE </c:v>
                  </c:pt>
                  <c:pt idx="37">
                    <c:v> LP: Mopani </c:v>
                  </c:pt>
                  <c:pt idx="38">
                    <c:v> LP: Capricorn </c:v>
                  </c:pt>
                  <c:pt idx="39">
                    <c:v> LP: Sekhukhune </c:v>
                  </c:pt>
                  <c:pt idx="40">
                    <c:v> LP: Waterberg </c:v>
                  </c:pt>
                  <c:pt idx="41">
                    <c:v> LP: Vhembe </c:v>
                  </c:pt>
                  <c:pt idx="42">
                    <c:v> LP: WHOLE PROVINCE </c:v>
                  </c:pt>
                  <c:pt idx="44">
                    <c:v> MP: Ehlanzeni </c:v>
                  </c:pt>
                  <c:pt idx="45">
                    <c:v> MP: Nkangala </c:v>
                  </c:pt>
                  <c:pt idx="46">
                    <c:v> MP: Gert Sibande </c:v>
                  </c:pt>
                  <c:pt idx="47">
                    <c:v> MP: WHOLE PROVINCE </c:v>
                  </c:pt>
                  <c:pt idx="49">
                    <c:v> NC: Francis Baard </c:v>
                  </c:pt>
                  <c:pt idx="50">
                    <c:v> NC: Pixley ka Seme </c:v>
                  </c:pt>
                  <c:pt idx="51">
                    <c:v> NC: JT Gaetsewe </c:v>
                  </c:pt>
                  <c:pt idx="52">
                    <c:v> NC: Namakawa </c:v>
                  </c:pt>
                  <c:pt idx="53">
                    <c:v> NC: ZF Mgcawu </c:v>
                  </c:pt>
                  <c:pt idx="54">
                    <c:v> NC: WHOLE PROVINCE </c:v>
                  </c:pt>
                  <c:pt idx="56">
                    <c:v> NW: Bojanala Platinum </c:v>
                  </c:pt>
                  <c:pt idx="57">
                    <c:v> NW: Dr K Kaunda </c:v>
                  </c:pt>
                  <c:pt idx="58">
                    <c:v> NW: NM Molema </c:v>
                  </c:pt>
                  <c:pt idx="59">
                    <c:v> NW: Dr RS Mompati </c:v>
                  </c:pt>
                  <c:pt idx="61">
                    <c:v> WC: City of Cape Town </c:v>
                  </c:pt>
                  <c:pt idx="62">
                    <c:v> WC: Cape Winelands </c:v>
                  </c:pt>
                  <c:pt idx="63">
                    <c:v> WC: Eden </c:v>
                  </c:pt>
                  <c:pt idx="64">
                    <c:v> WC: West Coast </c:v>
                  </c:pt>
                  <c:pt idx="65">
                    <c:v> WC: Overberg </c:v>
                  </c:pt>
                  <c:pt idx="66">
                    <c:v> WC: Central Karoo </c:v>
                  </c:pt>
                  <c:pt idx="68">
                    <c:v> National </c:v>
                  </c:pt>
                  <c:pt idx="69">
                    <c:v> Above National </c:v>
                  </c:pt>
                  <c:pt idx="70">
                    <c:v> Not disaggregated </c:v>
                  </c:pt>
                </c:lvl>
                <c:lvl>
                  <c:pt idx="0">
                    <c:v> EC </c:v>
                  </c:pt>
                  <c:pt idx="10">
                    <c:v> FS </c:v>
                  </c:pt>
                  <c:pt idx="17">
                    <c:v> GP </c:v>
                  </c:pt>
                  <c:pt idx="24">
                    <c:v> KZN </c:v>
                  </c:pt>
                  <c:pt idx="37">
                    <c:v> LP </c:v>
                  </c:pt>
                  <c:pt idx="44">
                    <c:v> MP </c:v>
                  </c:pt>
                  <c:pt idx="49">
                    <c:v> NC </c:v>
                  </c:pt>
                  <c:pt idx="56">
                    <c:v> NW </c:v>
                  </c:pt>
                  <c:pt idx="61">
                    <c:v> WC </c:v>
                  </c:pt>
                  <c:pt idx="68">
                    <c:v> Other </c:v>
                  </c:pt>
                </c:lvl>
              </c:multiLvlStrCache>
            </c:multiLvlStrRef>
          </c:cat>
          <c:val>
            <c:numRef>
              <c:f>'[SA DS-TB patient analysis.xlsx]TB spending and missing Px'!$C$6:$C$76</c:f>
              <c:numCache>
                <c:formatCode>_(* #,##0_);_(* \(#,##0\);_(* "-"??_);_(@_)</c:formatCode>
                <c:ptCount val="71"/>
                <c:pt idx="0">
                  <c:v>0</c:v>
                </c:pt>
                <c:pt idx="1">
                  <c:v>0</c:v>
                </c:pt>
                <c:pt idx="2">
                  <c:v>0</c:v>
                </c:pt>
                <c:pt idx="3">
                  <c:v>0</c:v>
                </c:pt>
                <c:pt idx="4">
                  <c:v>0</c:v>
                </c:pt>
                <c:pt idx="5">
                  <c:v>0</c:v>
                </c:pt>
                <c:pt idx="6">
                  <c:v>0</c:v>
                </c:pt>
                <c:pt idx="7">
                  <c:v>0</c:v>
                </c:pt>
                <c:pt idx="8">
                  <c:v>0</c:v>
                </c:pt>
                <c:pt idx="10">
                  <c:v>0</c:v>
                </c:pt>
                <c:pt idx="11">
                  <c:v>0</c:v>
                </c:pt>
                <c:pt idx="12">
                  <c:v>0</c:v>
                </c:pt>
                <c:pt idx="13">
                  <c:v>0</c:v>
                </c:pt>
                <c:pt idx="14">
                  <c:v>0</c:v>
                </c:pt>
                <c:pt idx="15">
                  <c:v>0</c:v>
                </c:pt>
                <c:pt idx="17">
                  <c:v>0</c:v>
                </c:pt>
                <c:pt idx="18">
                  <c:v>0</c:v>
                </c:pt>
                <c:pt idx="19">
                  <c:v>0</c:v>
                </c:pt>
                <c:pt idx="20">
                  <c:v>0</c:v>
                </c:pt>
                <c:pt idx="21">
                  <c:v>0</c:v>
                </c:pt>
                <c:pt idx="22">
                  <c:v>0</c:v>
                </c:pt>
                <c:pt idx="24">
                  <c:v>0</c:v>
                </c:pt>
                <c:pt idx="25">
                  <c:v>0</c:v>
                </c:pt>
                <c:pt idx="26">
                  <c:v>0</c:v>
                </c:pt>
                <c:pt idx="27">
                  <c:v>0</c:v>
                </c:pt>
                <c:pt idx="28">
                  <c:v>0</c:v>
                </c:pt>
                <c:pt idx="29">
                  <c:v>0</c:v>
                </c:pt>
                <c:pt idx="30">
                  <c:v>0</c:v>
                </c:pt>
                <c:pt idx="31">
                  <c:v>0</c:v>
                </c:pt>
                <c:pt idx="32">
                  <c:v>0</c:v>
                </c:pt>
                <c:pt idx="33">
                  <c:v>0</c:v>
                </c:pt>
                <c:pt idx="34">
                  <c:v>0</c:v>
                </c:pt>
                <c:pt idx="35">
                  <c:v>0</c:v>
                </c:pt>
                <c:pt idx="37">
                  <c:v>0</c:v>
                </c:pt>
                <c:pt idx="38">
                  <c:v>0</c:v>
                </c:pt>
                <c:pt idx="39">
                  <c:v>0</c:v>
                </c:pt>
                <c:pt idx="40">
                  <c:v>0</c:v>
                </c:pt>
                <c:pt idx="41">
                  <c:v>0</c:v>
                </c:pt>
                <c:pt idx="42">
                  <c:v>0</c:v>
                </c:pt>
                <c:pt idx="44">
                  <c:v>0</c:v>
                </c:pt>
                <c:pt idx="45">
                  <c:v>0</c:v>
                </c:pt>
                <c:pt idx="46">
                  <c:v>0</c:v>
                </c:pt>
                <c:pt idx="47">
                  <c:v>0</c:v>
                </c:pt>
                <c:pt idx="49">
                  <c:v>0</c:v>
                </c:pt>
                <c:pt idx="50">
                  <c:v>0</c:v>
                </c:pt>
                <c:pt idx="51">
                  <c:v>0</c:v>
                </c:pt>
                <c:pt idx="52">
                  <c:v>0</c:v>
                </c:pt>
                <c:pt idx="53">
                  <c:v>0</c:v>
                </c:pt>
                <c:pt idx="54">
                  <c:v>0</c:v>
                </c:pt>
                <c:pt idx="56">
                  <c:v>0</c:v>
                </c:pt>
                <c:pt idx="57">
                  <c:v>0</c:v>
                </c:pt>
                <c:pt idx="58">
                  <c:v>0</c:v>
                </c:pt>
                <c:pt idx="59">
                  <c:v>0</c:v>
                </c:pt>
                <c:pt idx="61">
                  <c:v>0</c:v>
                </c:pt>
                <c:pt idx="62">
                  <c:v>0</c:v>
                </c:pt>
                <c:pt idx="63">
                  <c:v>0</c:v>
                </c:pt>
                <c:pt idx="64">
                  <c:v>0</c:v>
                </c:pt>
                <c:pt idx="65">
                  <c:v>0</c:v>
                </c:pt>
                <c:pt idx="66">
                  <c:v>0</c:v>
                </c:pt>
                <c:pt idx="68">
                  <c:v>0</c:v>
                </c:pt>
                <c:pt idx="69">
                  <c:v>0</c:v>
                </c:pt>
                <c:pt idx="70">
                  <c:v>29528376.383870292</c:v>
                </c:pt>
              </c:numCache>
            </c:numRef>
          </c:val>
          <c:extLst>
            <c:ext xmlns:c16="http://schemas.microsoft.com/office/drawing/2014/chart" uri="{C3380CC4-5D6E-409C-BE32-E72D297353CC}">
              <c16:uniqueId val="{00000002-5F88-48F5-A986-CB984B402D34}"/>
            </c:ext>
          </c:extLst>
        </c:ser>
        <c:dLbls>
          <c:showLegendKey val="0"/>
          <c:showVal val="0"/>
          <c:showCatName val="0"/>
          <c:showSerName val="0"/>
          <c:showPercent val="0"/>
          <c:showBubbleSize val="0"/>
        </c:dLbls>
        <c:gapWidth val="150"/>
        <c:overlap val="100"/>
        <c:axId val="1233519216"/>
        <c:axId val="1209541248"/>
        <c:extLst>
          <c:ext xmlns:c15="http://schemas.microsoft.com/office/drawing/2012/chart" uri="{02D57815-91ED-43cb-92C2-25804820EDAC}">
            <c15:filteredBarSeries>
              <c15:ser>
                <c:idx val="0"/>
                <c:order val="0"/>
                <c:tx>
                  <c:strRef>
                    <c:extLst>
                      <c:ext uri="{02D57815-91ED-43cb-92C2-25804820EDAC}">
                        <c15:formulaRef>
                          <c15:sqref>'[SA DS-TB patient analysis.xlsx]TB spending and missing Px'!$B$5</c15:sqref>
                        </c15:formulaRef>
                      </c:ext>
                    </c:extLst>
                    <c:strCache>
                      <c:ptCount val="1"/>
                      <c:pt idx="0">
                        <c:v> Row Labels </c:v>
                      </c:pt>
                    </c:strCache>
                  </c:strRef>
                </c:tx>
                <c:spPr>
                  <a:solidFill>
                    <a:schemeClr val="accent1"/>
                  </a:solidFill>
                  <a:ln>
                    <a:noFill/>
                  </a:ln>
                  <a:effectLst/>
                </c:spPr>
                <c:invertIfNegative val="0"/>
                <c:cat>
                  <c:multiLvlStrRef>
                    <c:extLst>
                      <c:ext uri="{02D57815-91ED-43cb-92C2-25804820EDAC}">
                        <c15:formulaRef>
                          <c15:sqref>'[SA DS-TB patient analysis.xlsx]TB spending and missing Px'!$A$6:$B$76</c15:sqref>
                        </c15:formulaRef>
                      </c:ext>
                    </c:extLst>
                    <c:multiLvlStrCache>
                      <c:ptCount val="71"/>
                      <c:lvl>
                        <c:pt idx="0">
                          <c:v> EC: Nelson Mandela Bay </c:v>
                        </c:pt>
                        <c:pt idx="1">
                          <c:v> EC: Sarah Baartman </c:v>
                        </c:pt>
                        <c:pt idx="2">
                          <c:v> EC: Buffalo City Metropolitan </c:v>
                        </c:pt>
                        <c:pt idx="3">
                          <c:v> EC: Amathole </c:v>
                        </c:pt>
                        <c:pt idx="4">
                          <c:v> EC: Alfred Nzo </c:v>
                        </c:pt>
                        <c:pt idx="5">
                          <c:v> EC: OR Tambo </c:v>
                        </c:pt>
                        <c:pt idx="6">
                          <c:v> EC: Chris Hani </c:v>
                        </c:pt>
                        <c:pt idx="7">
                          <c:v> EC: Joe Gqabi </c:v>
                        </c:pt>
                        <c:pt idx="8">
                          <c:v> EC: WHOLE PROVINCE </c:v>
                        </c:pt>
                        <c:pt idx="10">
                          <c:v> FS: Mangaung </c:v>
                        </c:pt>
                        <c:pt idx="11">
                          <c:v> FS: Thabo Mofutsanyana </c:v>
                        </c:pt>
                        <c:pt idx="12">
                          <c:v> FS: Lejweleputswa </c:v>
                        </c:pt>
                        <c:pt idx="13">
                          <c:v> FS: Felize Dabi </c:v>
                        </c:pt>
                        <c:pt idx="14">
                          <c:v> FS: Xhariep </c:v>
                        </c:pt>
                        <c:pt idx="15">
                          <c:v> FS: WHOLE PROVINCE </c:v>
                        </c:pt>
                        <c:pt idx="17">
                          <c:v> GP: City of Johannesburg </c:v>
                        </c:pt>
                        <c:pt idx="18">
                          <c:v> GP: Ekhurleni </c:v>
                        </c:pt>
                        <c:pt idx="19">
                          <c:v> GP: West Rand  </c:v>
                        </c:pt>
                        <c:pt idx="20">
                          <c:v> GP: City of Tshwane </c:v>
                        </c:pt>
                        <c:pt idx="21">
                          <c:v> GP: Sedibeng </c:v>
                        </c:pt>
                        <c:pt idx="22">
                          <c:v> GT: WHOLE PROVINCE </c:v>
                        </c:pt>
                        <c:pt idx="24">
                          <c:v> KZN: eThekwini </c:v>
                        </c:pt>
                        <c:pt idx="25">
                          <c:v> KZN: uMgungundlovu </c:v>
                        </c:pt>
                        <c:pt idx="26">
                          <c:v> KZN: Zululand </c:v>
                        </c:pt>
                        <c:pt idx="27">
                          <c:v> KZN: Ugu </c:v>
                        </c:pt>
                        <c:pt idx="28">
                          <c:v> KZN: Harry Gwala  </c:v>
                        </c:pt>
                        <c:pt idx="29">
                          <c:v> KZN: uMkhanyakude </c:v>
                        </c:pt>
                        <c:pt idx="30">
                          <c:v> KZN: uMzinyathi </c:v>
                        </c:pt>
                        <c:pt idx="31">
                          <c:v> KZN: uThungulu </c:v>
                        </c:pt>
                        <c:pt idx="32">
                          <c:v> KZN: Ilembe </c:v>
                        </c:pt>
                        <c:pt idx="33">
                          <c:v> KZN: uThukela </c:v>
                        </c:pt>
                        <c:pt idx="34">
                          <c:v> KZN: Amajuba </c:v>
                        </c:pt>
                        <c:pt idx="35">
                          <c:v> KZN: WHOLE PROVINCE </c:v>
                        </c:pt>
                        <c:pt idx="37">
                          <c:v> LP: Mopani </c:v>
                        </c:pt>
                        <c:pt idx="38">
                          <c:v> LP: Capricorn </c:v>
                        </c:pt>
                        <c:pt idx="39">
                          <c:v> LP: Sekhukhune </c:v>
                        </c:pt>
                        <c:pt idx="40">
                          <c:v> LP: Waterberg </c:v>
                        </c:pt>
                        <c:pt idx="41">
                          <c:v> LP: Vhembe </c:v>
                        </c:pt>
                        <c:pt idx="42">
                          <c:v> LP: WHOLE PROVINCE </c:v>
                        </c:pt>
                        <c:pt idx="44">
                          <c:v> MP: Ehlanzeni </c:v>
                        </c:pt>
                        <c:pt idx="45">
                          <c:v> MP: Nkangala </c:v>
                        </c:pt>
                        <c:pt idx="46">
                          <c:v> MP: Gert Sibande </c:v>
                        </c:pt>
                        <c:pt idx="47">
                          <c:v> MP: WHOLE PROVINCE </c:v>
                        </c:pt>
                        <c:pt idx="49">
                          <c:v> NC: Francis Baard </c:v>
                        </c:pt>
                        <c:pt idx="50">
                          <c:v> NC: Pixley ka Seme </c:v>
                        </c:pt>
                        <c:pt idx="51">
                          <c:v> NC: JT Gaetsewe </c:v>
                        </c:pt>
                        <c:pt idx="52">
                          <c:v> NC: Namakawa </c:v>
                        </c:pt>
                        <c:pt idx="53">
                          <c:v> NC: ZF Mgcawu </c:v>
                        </c:pt>
                        <c:pt idx="54">
                          <c:v> NC: WHOLE PROVINCE </c:v>
                        </c:pt>
                        <c:pt idx="56">
                          <c:v> NW: Bojanala Platinum </c:v>
                        </c:pt>
                        <c:pt idx="57">
                          <c:v> NW: Dr K Kaunda </c:v>
                        </c:pt>
                        <c:pt idx="58">
                          <c:v> NW: NM Molema </c:v>
                        </c:pt>
                        <c:pt idx="59">
                          <c:v> NW: Dr RS Mompati </c:v>
                        </c:pt>
                        <c:pt idx="61">
                          <c:v> WC: City of Cape Town </c:v>
                        </c:pt>
                        <c:pt idx="62">
                          <c:v> WC: Cape Winelands </c:v>
                        </c:pt>
                        <c:pt idx="63">
                          <c:v> WC: Eden </c:v>
                        </c:pt>
                        <c:pt idx="64">
                          <c:v> WC: West Coast </c:v>
                        </c:pt>
                        <c:pt idx="65">
                          <c:v> WC: Overberg </c:v>
                        </c:pt>
                        <c:pt idx="66">
                          <c:v> WC: Central Karoo </c:v>
                        </c:pt>
                        <c:pt idx="68">
                          <c:v> National </c:v>
                        </c:pt>
                        <c:pt idx="69">
                          <c:v> Above National </c:v>
                        </c:pt>
                        <c:pt idx="70">
                          <c:v> Not disaggregated </c:v>
                        </c:pt>
                      </c:lvl>
                      <c:lvl>
                        <c:pt idx="0">
                          <c:v> EC </c:v>
                        </c:pt>
                        <c:pt idx="10">
                          <c:v> FS </c:v>
                        </c:pt>
                        <c:pt idx="17">
                          <c:v> GP </c:v>
                        </c:pt>
                        <c:pt idx="24">
                          <c:v> KZN </c:v>
                        </c:pt>
                        <c:pt idx="37">
                          <c:v> LP </c:v>
                        </c:pt>
                        <c:pt idx="44">
                          <c:v> MP </c:v>
                        </c:pt>
                        <c:pt idx="49">
                          <c:v> NC </c:v>
                        </c:pt>
                        <c:pt idx="56">
                          <c:v> NW </c:v>
                        </c:pt>
                        <c:pt idx="61">
                          <c:v> WC </c:v>
                        </c:pt>
                        <c:pt idx="68">
                          <c:v> Other </c:v>
                        </c:pt>
                      </c:lvl>
                    </c:multiLvlStrCache>
                  </c:multiLvlStrRef>
                </c:cat>
                <c:val>
                  <c:numRef>
                    <c:extLst>
                      <c:ext uri="{02D57815-91ED-43cb-92C2-25804820EDAC}">
                        <c15:formulaRef>
                          <c15:sqref>'[SA DS-TB patient analysis.xlsx]TB spending and missing Px'!$B$6:$B$76</c15:sqref>
                        </c15:formulaRef>
                      </c:ext>
                    </c:extLst>
                    <c:numCache>
                      <c:formatCode>_(* #,##0_);_(* \(#,##0\);_(* "-"??_);_(@_)</c:formatCode>
                      <c:ptCount val="71"/>
                      <c:pt idx="0">
                        <c:v>0</c:v>
                      </c:pt>
                      <c:pt idx="1">
                        <c:v>0</c:v>
                      </c:pt>
                      <c:pt idx="2">
                        <c:v>0</c:v>
                      </c:pt>
                      <c:pt idx="3">
                        <c:v>0</c:v>
                      </c:pt>
                      <c:pt idx="4">
                        <c:v>0</c:v>
                      </c:pt>
                      <c:pt idx="5">
                        <c:v>0</c:v>
                      </c:pt>
                      <c:pt idx="6">
                        <c:v>0</c:v>
                      </c:pt>
                      <c:pt idx="7">
                        <c:v>0</c:v>
                      </c:pt>
                      <c:pt idx="8">
                        <c:v>0</c:v>
                      </c:pt>
                      <c:pt idx="10">
                        <c:v>0</c:v>
                      </c:pt>
                      <c:pt idx="11">
                        <c:v>0</c:v>
                      </c:pt>
                      <c:pt idx="12">
                        <c:v>0</c:v>
                      </c:pt>
                      <c:pt idx="13">
                        <c:v>0</c:v>
                      </c:pt>
                      <c:pt idx="14">
                        <c:v>0</c:v>
                      </c:pt>
                      <c:pt idx="15">
                        <c:v>0</c:v>
                      </c:pt>
                      <c:pt idx="17">
                        <c:v>0</c:v>
                      </c:pt>
                      <c:pt idx="18">
                        <c:v>0</c:v>
                      </c:pt>
                      <c:pt idx="19">
                        <c:v>0</c:v>
                      </c:pt>
                      <c:pt idx="20">
                        <c:v>0</c:v>
                      </c:pt>
                      <c:pt idx="21">
                        <c:v>0</c:v>
                      </c:pt>
                      <c:pt idx="22">
                        <c:v>0</c:v>
                      </c:pt>
                      <c:pt idx="24">
                        <c:v>0</c:v>
                      </c:pt>
                      <c:pt idx="25">
                        <c:v>0</c:v>
                      </c:pt>
                      <c:pt idx="26">
                        <c:v>0</c:v>
                      </c:pt>
                      <c:pt idx="27">
                        <c:v>0</c:v>
                      </c:pt>
                      <c:pt idx="28">
                        <c:v>0</c:v>
                      </c:pt>
                      <c:pt idx="29">
                        <c:v>0</c:v>
                      </c:pt>
                      <c:pt idx="30">
                        <c:v>0</c:v>
                      </c:pt>
                      <c:pt idx="31">
                        <c:v>0</c:v>
                      </c:pt>
                      <c:pt idx="32">
                        <c:v>0</c:v>
                      </c:pt>
                      <c:pt idx="33">
                        <c:v>0</c:v>
                      </c:pt>
                      <c:pt idx="34">
                        <c:v>0</c:v>
                      </c:pt>
                      <c:pt idx="35">
                        <c:v>0</c:v>
                      </c:pt>
                      <c:pt idx="37">
                        <c:v>0</c:v>
                      </c:pt>
                      <c:pt idx="38">
                        <c:v>0</c:v>
                      </c:pt>
                      <c:pt idx="39">
                        <c:v>0</c:v>
                      </c:pt>
                      <c:pt idx="40">
                        <c:v>0</c:v>
                      </c:pt>
                      <c:pt idx="41">
                        <c:v>0</c:v>
                      </c:pt>
                      <c:pt idx="42">
                        <c:v>0</c:v>
                      </c:pt>
                      <c:pt idx="44">
                        <c:v>0</c:v>
                      </c:pt>
                      <c:pt idx="45">
                        <c:v>0</c:v>
                      </c:pt>
                      <c:pt idx="46">
                        <c:v>0</c:v>
                      </c:pt>
                      <c:pt idx="47">
                        <c:v>0</c:v>
                      </c:pt>
                      <c:pt idx="49">
                        <c:v>0</c:v>
                      </c:pt>
                      <c:pt idx="50">
                        <c:v>0</c:v>
                      </c:pt>
                      <c:pt idx="51">
                        <c:v>0</c:v>
                      </c:pt>
                      <c:pt idx="52">
                        <c:v>0</c:v>
                      </c:pt>
                      <c:pt idx="53">
                        <c:v>0</c:v>
                      </c:pt>
                      <c:pt idx="54">
                        <c:v>0</c:v>
                      </c:pt>
                      <c:pt idx="56">
                        <c:v>0</c:v>
                      </c:pt>
                      <c:pt idx="57">
                        <c:v>0</c:v>
                      </c:pt>
                      <c:pt idx="58">
                        <c:v>0</c:v>
                      </c:pt>
                      <c:pt idx="59">
                        <c:v>0</c:v>
                      </c:pt>
                      <c:pt idx="61">
                        <c:v>0</c:v>
                      </c:pt>
                      <c:pt idx="62">
                        <c:v>0</c:v>
                      </c:pt>
                      <c:pt idx="63">
                        <c:v>0</c:v>
                      </c:pt>
                      <c:pt idx="64">
                        <c:v>0</c:v>
                      </c:pt>
                      <c:pt idx="65">
                        <c:v>0</c:v>
                      </c:pt>
                      <c:pt idx="66">
                        <c:v>0</c:v>
                      </c:pt>
                      <c:pt idx="68">
                        <c:v>0</c:v>
                      </c:pt>
                      <c:pt idx="69">
                        <c:v>0</c:v>
                      </c:pt>
                      <c:pt idx="70">
                        <c:v>0</c:v>
                      </c:pt>
                    </c:numCache>
                  </c:numRef>
                </c:val>
                <c:extLst>
                  <c:ext xmlns:c16="http://schemas.microsoft.com/office/drawing/2014/chart" uri="{C3380CC4-5D6E-409C-BE32-E72D297353CC}">
                    <c16:uniqueId val="{00000004-5F88-48F5-A986-CB984B402D34}"/>
                  </c:ext>
                </c:extLst>
              </c15:ser>
            </c15:filteredBarSeries>
          </c:ext>
        </c:extLst>
      </c:barChart>
      <c:lineChart>
        <c:grouping val="standard"/>
        <c:varyColors val="0"/>
        <c:ser>
          <c:idx val="4"/>
          <c:order val="4"/>
          <c:tx>
            <c:strRef>
              <c:f>'[SA DS-TB patient analysis.xlsx]TB spending and missing Px'!$G$5</c:f>
              <c:strCache>
                <c:ptCount val="1"/>
                <c:pt idx="0">
                  <c:v> DS-TB Cohort 2016 </c:v>
                </c:pt>
              </c:strCache>
            </c:strRef>
          </c:tx>
          <c:spPr>
            <a:ln w="25400" cap="rnd">
              <a:noFill/>
              <a:round/>
            </a:ln>
            <a:effectLst/>
          </c:spPr>
          <c:marker>
            <c:symbol val="triangle"/>
            <c:size val="10"/>
            <c:spPr>
              <a:solidFill>
                <a:srgbClr val="C00000"/>
              </a:solidFill>
              <a:ln w="9525">
                <a:noFill/>
              </a:ln>
              <a:effectLst/>
            </c:spPr>
          </c:marker>
          <c:cat>
            <c:multiLvlStrRef>
              <c:f>'[SA DS-TB patient analysis.xlsx]TB spending and missing Px'!$A$6:$B$77</c:f>
              <c:multiLvlStrCache>
                <c:ptCount val="72"/>
                <c:lvl>
                  <c:pt idx="0">
                    <c:v> EC: Nelson Mandela Bay </c:v>
                  </c:pt>
                  <c:pt idx="1">
                    <c:v> EC: Sarah Baartman </c:v>
                  </c:pt>
                  <c:pt idx="2">
                    <c:v> EC: Buffalo City Metropolitan </c:v>
                  </c:pt>
                  <c:pt idx="3">
                    <c:v> EC: Amathole </c:v>
                  </c:pt>
                  <c:pt idx="4">
                    <c:v> EC: Alfred Nzo </c:v>
                  </c:pt>
                  <c:pt idx="5">
                    <c:v> EC: OR Tambo </c:v>
                  </c:pt>
                  <c:pt idx="6">
                    <c:v> EC: Chris Hani </c:v>
                  </c:pt>
                  <c:pt idx="7">
                    <c:v> EC: Joe Gqabi </c:v>
                  </c:pt>
                  <c:pt idx="8">
                    <c:v> EC: WHOLE PROVINCE </c:v>
                  </c:pt>
                  <c:pt idx="10">
                    <c:v> FS: Mangaung </c:v>
                  </c:pt>
                  <c:pt idx="11">
                    <c:v> FS: Thabo Mofutsanyana </c:v>
                  </c:pt>
                  <c:pt idx="12">
                    <c:v> FS: Lejweleputswa </c:v>
                  </c:pt>
                  <c:pt idx="13">
                    <c:v> FS: Felize Dabi </c:v>
                  </c:pt>
                  <c:pt idx="14">
                    <c:v> FS: Xhariep </c:v>
                  </c:pt>
                  <c:pt idx="15">
                    <c:v> FS: WHOLE PROVINCE </c:v>
                  </c:pt>
                  <c:pt idx="17">
                    <c:v> GP: City of Johannesburg </c:v>
                  </c:pt>
                  <c:pt idx="18">
                    <c:v> GP: Ekhurleni </c:v>
                  </c:pt>
                  <c:pt idx="19">
                    <c:v> GP: West Rand  </c:v>
                  </c:pt>
                  <c:pt idx="20">
                    <c:v> GP: City of Tshwane </c:v>
                  </c:pt>
                  <c:pt idx="21">
                    <c:v> GP: Sedibeng </c:v>
                  </c:pt>
                  <c:pt idx="22">
                    <c:v> GT: WHOLE PROVINCE </c:v>
                  </c:pt>
                  <c:pt idx="24">
                    <c:v> KZN: eThekwini </c:v>
                  </c:pt>
                  <c:pt idx="25">
                    <c:v> KZN: uMgungundlovu </c:v>
                  </c:pt>
                  <c:pt idx="26">
                    <c:v> KZN: Zululand </c:v>
                  </c:pt>
                  <c:pt idx="27">
                    <c:v> KZN: Ugu </c:v>
                  </c:pt>
                  <c:pt idx="28">
                    <c:v> KZN: Harry Gwala  </c:v>
                  </c:pt>
                  <c:pt idx="29">
                    <c:v> KZN: uMkhanyakude </c:v>
                  </c:pt>
                  <c:pt idx="30">
                    <c:v> KZN: uMzinyathi </c:v>
                  </c:pt>
                  <c:pt idx="31">
                    <c:v> KZN: uThungulu </c:v>
                  </c:pt>
                  <c:pt idx="32">
                    <c:v> KZN: Ilembe </c:v>
                  </c:pt>
                  <c:pt idx="33">
                    <c:v> KZN: uThukela </c:v>
                  </c:pt>
                  <c:pt idx="34">
                    <c:v> KZN: Amajuba </c:v>
                  </c:pt>
                  <c:pt idx="35">
                    <c:v> KZN: WHOLE PROVINCE </c:v>
                  </c:pt>
                  <c:pt idx="37">
                    <c:v> LP: Mopani </c:v>
                  </c:pt>
                  <c:pt idx="38">
                    <c:v> LP: Capricorn </c:v>
                  </c:pt>
                  <c:pt idx="39">
                    <c:v> LP: Sekhukhune </c:v>
                  </c:pt>
                  <c:pt idx="40">
                    <c:v> LP: Waterberg </c:v>
                  </c:pt>
                  <c:pt idx="41">
                    <c:v> LP: Vhembe </c:v>
                  </c:pt>
                  <c:pt idx="42">
                    <c:v> LP: WHOLE PROVINCE </c:v>
                  </c:pt>
                  <c:pt idx="44">
                    <c:v> MP: Ehlanzeni </c:v>
                  </c:pt>
                  <c:pt idx="45">
                    <c:v> MP: Nkangala </c:v>
                  </c:pt>
                  <c:pt idx="46">
                    <c:v> MP: Gert Sibande </c:v>
                  </c:pt>
                  <c:pt idx="47">
                    <c:v> MP: WHOLE PROVINCE </c:v>
                  </c:pt>
                  <c:pt idx="49">
                    <c:v> NC: Francis Baard </c:v>
                  </c:pt>
                  <c:pt idx="50">
                    <c:v> NC: Pixley ka Seme </c:v>
                  </c:pt>
                  <c:pt idx="51">
                    <c:v> NC: JT Gaetsewe </c:v>
                  </c:pt>
                  <c:pt idx="52">
                    <c:v> NC: Namakawa </c:v>
                  </c:pt>
                  <c:pt idx="53">
                    <c:v> NC: ZF Mgcawu </c:v>
                  </c:pt>
                  <c:pt idx="54">
                    <c:v> NC: WHOLE PROVINCE </c:v>
                  </c:pt>
                  <c:pt idx="56">
                    <c:v> NW: Bojanala Platinum </c:v>
                  </c:pt>
                  <c:pt idx="57">
                    <c:v> NW: Dr K Kaunda </c:v>
                  </c:pt>
                  <c:pt idx="58">
                    <c:v> NW: NM Molema </c:v>
                  </c:pt>
                  <c:pt idx="59">
                    <c:v> NW: Dr RS Mompati </c:v>
                  </c:pt>
                  <c:pt idx="61">
                    <c:v> WC: City of Cape Town </c:v>
                  </c:pt>
                  <c:pt idx="62">
                    <c:v> WC: Cape Winelands </c:v>
                  </c:pt>
                  <c:pt idx="63">
                    <c:v> WC: Eden </c:v>
                  </c:pt>
                  <c:pt idx="64">
                    <c:v> WC: West Coast </c:v>
                  </c:pt>
                  <c:pt idx="65">
                    <c:v> WC: Overberg </c:v>
                  </c:pt>
                  <c:pt idx="66">
                    <c:v> WC: Central Karoo </c:v>
                  </c:pt>
                  <c:pt idx="68">
                    <c:v> National </c:v>
                  </c:pt>
                  <c:pt idx="69">
                    <c:v> Above National </c:v>
                  </c:pt>
                  <c:pt idx="70">
                    <c:v> Not disaggregated </c:v>
                  </c:pt>
                  <c:pt idx="71">
                    <c:v> Grand Total </c:v>
                  </c:pt>
                </c:lvl>
                <c:lvl>
                  <c:pt idx="0">
                    <c:v> EC </c:v>
                  </c:pt>
                  <c:pt idx="10">
                    <c:v> FS </c:v>
                  </c:pt>
                  <c:pt idx="17">
                    <c:v> GP </c:v>
                  </c:pt>
                  <c:pt idx="24">
                    <c:v> KZN </c:v>
                  </c:pt>
                  <c:pt idx="37">
                    <c:v> LP </c:v>
                  </c:pt>
                  <c:pt idx="44">
                    <c:v> MP </c:v>
                  </c:pt>
                  <c:pt idx="49">
                    <c:v> NC </c:v>
                  </c:pt>
                  <c:pt idx="56">
                    <c:v> NW </c:v>
                  </c:pt>
                  <c:pt idx="61">
                    <c:v> WC </c:v>
                  </c:pt>
                  <c:pt idx="68">
                    <c:v> Other </c:v>
                  </c:pt>
                </c:lvl>
              </c:multiLvlStrCache>
            </c:multiLvlStrRef>
          </c:cat>
          <c:val>
            <c:numRef>
              <c:f>'[SA DS-TB patient analysis.xlsx]TB spending and missing Px'!$G$6:$G$76</c:f>
              <c:numCache>
                <c:formatCode>_(* #,##0_);_(* \(#,##0\);_(* "-"??_);_(@_)</c:formatCode>
                <c:ptCount val="71"/>
                <c:pt idx="0">
                  <c:v>10765</c:v>
                </c:pt>
                <c:pt idx="1">
                  <c:v>4744</c:v>
                </c:pt>
                <c:pt idx="2">
                  <c:v>5609</c:v>
                </c:pt>
                <c:pt idx="3">
                  <c:v>4273</c:v>
                </c:pt>
                <c:pt idx="4">
                  <c:v>4069</c:v>
                </c:pt>
                <c:pt idx="5">
                  <c:v>8610</c:v>
                </c:pt>
                <c:pt idx="6">
                  <c:v>4624</c:v>
                </c:pt>
                <c:pt idx="7">
                  <c:v>1827</c:v>
                </c:pt>
                <c:pt idx="10">
                  <c:v>4245</c:v>
                </c:pt>
                <c:pt idx="11">
                  <c:v>3126</c:v>
                </c:pt>
                <c:pt idx="12">
                  <c:v>3587</c:v>
                </c:pt>
                <c:pt idx="13">
                  <c:v>2069</c:v>
                </c:pt>
                <c:pt idx="14">
                  <c:v>820</c:v>
                </c:pt>
                <c:pt idx="17">
                  <c:v>6250</c:v>
                </c:pt>
                <c:pt idx="18">
                  <c:v>3915</c:v>
                </c:pt>
                <c:pt idx="19">
                  <c:v>1403</c:v>
                </c:pt>
                <c:pt idx="20">
                  <c:v>4716</c:v>
                </c:pt>
                <c:pt idx="21">
                  <c:v>1149</c:v>
                </c:pt>
                <c:pt idx="24">
                  <c:v>25710</c:v>
                </c:pt>
                <c:pt idx="25">
                  <c:v>5794</c:v>
                </c:pt>
                <c:pt idx="26">
                  <c:v>4861</c:v>
                </c:pt>
                <c:pt idx="27">
                  <c:v>5834</c:v>
                </c:pt>
                <c:pt idx="28">
                  <c:v>2649</c:v>
                </c:pt>
                <c:pt idx="29" formatCode="General">
                  <c:v>3915</c:v>
                </c:pt>
                <c:pt idx="30">
                  <c:v>2056</c:v>
                </c:pt>
                <c:pt idx="31">
                  <c:v>6439</c:v>
                </c:pt>
                <c:pt idx="32">
                  <c:v>3852</c:v>
                </c:pt>
                <c:pt idx="33">
                  <c:v>3331</c:v>
                </c:pt>
                <c:pt idx="34">
                  <c:v>2220</c:v>
                </c:pt>
                <c:pt idx="37">
                  <c:v>2844</c:v>
                </c:pt>
                <c:pt idx="38">
                  <c:v>3711</c:v>
                </c:pt>
                <c:pt idx="39">
                  <c:v>2399</c:v>
                </c:pt>
                <c:pt idx="40">
                  <c:v>2983</c:v>
                </c:pt>
                <c:pt idx="41">
                  <c:v>3343</c:v>
                </c:pt>
                <c:pt idx="44">
                  <c:v>8479</c:v>
                </c:pt>
                <c:pt idx="45">
                  <c:v>3957</c:v>
                </c:pt>
                <c:pt idx="46">
                  <c:v>4063</c:v>
                </c:pt>
                <c:pt idx="49">
                  <c:v>2229</c:v>
                </c:pt>
                <c:pt idx="50">
                  <c:v>1649</c:v>
                </c:pt>
                <c:pt idx="51">
                  <c:v>1521</c:v>
                </c:pt>
                <c:pt idx="52">
                  <c:v>714</c:v>
                </c:pt>
                <c:pt idx="53">
                  <c:v>2048</c:v>
                </c:pt>
                <c:pt idx="56">
                  <c:v>6462</c:v>
                </c:pt>
                <c:pt idx="57">
                  <c:v>4247</c:v>
                </c:pt>
                <c:pt idx="58">
                  <c:v>3577</c:v>
                </c:pt>
                <c:pt idx="59">
                  <c:v>2914</c:v>
                </c:pt>
                <c:pt idx="61">
                  <c:v>24048</c:v>
                </c:pt>
                <c:pt idx="62">
                  <c:v>7130</c:v>
                </c:pt>
                <c:pt idx="63">
                  <c:v>4731</c:v>
                </c:pt>
                <c:pt idx="64">
                  <c:v>3800</c:v>
                </c:pt>
                <c:pt idx="65">
                  <c:v>1927</c:v>
                </c:pt>
                <c:pt idx="66">
                  <c:v>593</c:v>
                </c:pt>
              </c:numCache>
            </c:numRef>
          </c:val>
          <c:smooth val="0"/>
          <c:extLst>
            <c:ext xmlns:c16="http://schemas.microsoft.com/office/drawing/2014/chart" uri="{C3380CC4-5D6E-409C-BE32-E72D297353CC}">
              <c16:uniqueId val="{00000003-5F88-48F5-A986-CB984B402D34}"/>
            </c:ext>
          </c:extLst>
        </c:ser>
        <c:dLbls>
          <c:showLegendKey val="0"/>
          <c:showVal val="0"/>
          <c:showCatName val="0"/>
          <c:showSerName val="0"/>
          <c:showPercent val="0"/>
          <c:showBubbleSize val="0"/>
        </c:dLbls>
        <c:marker val="1"/>
        <c:smooth val="0"/>
        <c:axId val="757396776"/>
        <c:axId val="778705312"/>
      </c:lineChart>
      <c:catAx>
        <c:axId val="12335192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n-lt"/>
                <a:ea typeface="+mn-ea"/>
                <a:cs typeface="+mn-cs"/>
              </a:defRPr>
            </a:pPr>
            <a:endParaRPr lang="en-US"/>
          </a:p>
        </c:txPr>
        <c:crossAx val="1209541248"/>
        <c:crosses val="autoZero"/>
        <c:auto val="1"/>
        <c:lblAlgn val="ctr"/>
        <c:lblOffset val="100"/>
        <c:noMultiLvlLbl val="0"/>
      </c:catAx>
      <c:valAx>
        <c:axId val="1209541248"/>
        <c:scaling>
          <c:orientation val="minMax"/>
          <c:min val="0"/>
        </c:scaling>
        <c:delete val="0"/>
        <c:axPos val="l"/>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33519216"/>
        <c:crosses val="autoZero"/>
        <c:crossBetween val="between"/>
      </c:valAx>
      <c:valAx>
        <c:axId val="778705312"/>
        <c:scaling>
          <c:orientation val="minMax"/>
          <c:min val="0"/>
        </c:scaling>
        <c:delete val="0"/>
        <c:axPos val="r"/>
        <c:numFmt formatCode="_(* #,##0_);_(* \(#,##0\);_(* &quot;-&quot;??_);_(@_)"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57396776"/>
        <c:crosses val="max"/>
        <c:crossBetween val="between"/>
      </c:valAx>
      <c:catAx>
        <c:axId val="757396776"/>
        <c:scaling>
          <c:orientation val="minMax"/>
        </c:scaling>
        <c:delete val="1"/>
        <c:axPos val="b"/>
        <c:numFmt formatCode="General" sourceLinked="1"/>
        <c:majorTickMark val="out"/>
        <c:minorTickMark val="none"/>
        <c:tickLblPos val="nextTo"/>
        <c:crossAx val="778705312"/>
        <c:crosses val="autoZero"/>
        <c:auto val="1"/>
        <c:lblAlgn val="ctr"/>
        <c:lblOffset val="100"/>
        <c:noMultiLvlLbl val="0"/>
      </c:catAx>
      <c:spPr>
        <a:noFill/>
        <a:ln>
          <a:noFill/>
        </a:ln>
        <a:effectLst/>
      </c:spPr>
    </c:plotArea>
    <c:legend>
      <c:legendPos val="r"/>
      <c:layout>
        <c:manualLayout>
          <c:xMode val="edge"/>
          <c:yMode val="edge"/>
          <c:x val="0.44856058617672795"/>
          <c:y val="5.5800231674951246E-2"/>
          <c:w val="0.46427646544181977"/>
          <c:h val="4.3904907113743633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12137623236896899"/>
          <c:y val="3.3718595345812702E-2"/>
          <c:w val="0.492955661630613"/>
          <c:h val="0.85200130381291705"/>
        </c:manualLayout>
      </c:layout>
      <c:barChart>
        <c:barDir val="col"/>
        <c:grouping val="stacked"/>
        <c:varyColors val="0"/>
        <c:ser>
          <c:idx val="0"/>
          <c:order val="0"/>
          <c:tx>
            <c:strRef>
              <c:f>'vs OLD NSP costs'!$A$20</c:f>
              <c:strCache>
                <c:ptCount val="1"/>
                <c:pt idx="0">
                  <c:v>HTS</c:v>
                </c:pt>
              </c:strCache>
            </c:strRef>
          </c:tx>
          <c:spPr>
            <a:solidFill>
              <a:schemeClr val="tx1">
                <a:lumMod val="75000"/>
                <a:lumOff val="25000"/>
              </a:schemeClr>
            </a:solidFill>
          </c:spPr>
          <c:invertIfNegative val="0"/>
          <c:cat>
            <c:strRef>
              <c:f>'vs OLD NSP costs'!$B$19:$C$19</c:f>
              <c:strCache>
                <c:ptCount val="2"/>
                <c:pt idx="0">
                  <c:v>Actual spend (2016/17)</c:v>
                </c:pt>
                <c:pt idx="1">
                  <c:v>Estimated Need (2016/17)</c:v>
                </c:pt>
              </c:strCache>
            </c:strRef>
          </c:cat>
          <c:val>
            <c:numRef>
              <c:f>'vs OLD NSP costs'!$B$20:$C$20</c:f>
              <c:numCache>
                <c:formatCode>_(* #\ ##0_);_(* \(#\ ##0\);_(* "-"??_);_(@_)</c:formatCode>
                <c:ptCount val="2"/>
                <c:pt idx="0">
                  <c:v>1789.701425199446</c:v>
                </c:pt>
                <c:pt idx="1">
                  <c:v>5217.3069025485602</c:v>
                </c:pt>
              </c:numCache>
            </c:numRef>
          </c:val>
          <c:extLst>
            <c:ext xmlns:c16="http://schemas.microsoft.com/office/drawing/2014/chart" uri="{C3380CC4-5D6E-409C-BE32-E72D297353CC}">
              <c16:uniqueId val="{00000000-F590-433E-BD68-7CFCF7B438DE}"/>
            </c:ext>
          </c:extLst>
        </c:ser>
        <c:ser>
          <c:idx val="1"/>
          <c:order val="1"/>
          <c:tx>
            <c:strRef>
              <c:f>'vs OLD NSP costs'!$A$21</c:f>
              <c:strCache>
                <c:ptCount val="1"/>
                <c:pt idx="0">
                  <c:v>TB case finding/ screening</c:v>
                </c:pt>
              </c:strCache>
            </c:strRef>
          </c:tx>
          <c:spPr>
            <a:solidFill>
              <a:schemeClr val="accent5">
                <a:lumMod val="60000"/>
                <a:lumOff val="40000"/>
              </a:schemeClr>
            </a:solidFill>
          </c:spPr>
          <c:invertIfNegative val="0"/>
          <c:cat>
            <c:strRef>
              <c:f>'vs OLD NSP costs'!$B$19:$C$19</c:f>
              <c:strCache>
                <c:ptCount val="2"/>
                <c:pt idx="0">
                  <c:v>Actual spend (2016/17)</c:v>
                </c:pt>
                <c:pt idx="1">
                  <c:v>Estimated Need (2016/17)</c:v>
                </c:pt>
              </c:strCache>
            </c:strRef>
          </c:cat>
          <c:val>
            <c:numRef>
              <c:f>'vs OLD NSP costs'!$B$21:$C$21</c:f>
              <c:numCache>
                <c:formatCode>_(* #\ ##0_);_(* \(#\ ##0\);_(* "-"??_);_(@_)</c:formatCode>
                <c:ptCount val="2"/>
                <c:pt idx="0">
                  <c:v>459.08844735649387</c:v>
                </c:pt>
                <c:pt idx="1">
                  <c:v>1418.1057575171769</c:v>
                </c:pt>
              </c:numCache>
            </c:numRef>
          </c:val>
          <c:extLst>
            <c:ext xmlns:c16="http://schemas.microsoft.com/office/drawing/2014/chart" uri="{C3380CC4-5D6E-409C-BE32-E72D297353CC}">
              <c16:uniqueId val="{00000001-F590-433E-BD68-7CFCF7B438DE}"/>
            </c:ext>
          </c:extLst>
        </c:ser>
        <c:ser>
          <c:idx val="2"/>
          <c:order val="2"/>
          <c:tx>
            <c:strRef>
              <c:f>'vs OLD NSP costs'!$A$22</c:f>
              <c:strCache>
                <c:ptCount val="1"/>
                <c:pt idx="0">
                  <c:v>TB treatment</c:v>
                </c:pt>
              </c:strCache>
            </c:strRef>
          </c:tx>
          <c:spPr>
            <a:solidFill>
              <a:srgbClr val="800000"/>
            </a:solidFill>
          </c:spPr>
          <c:invertIfNegative val="0"/>
          <c:cat>
            <c:strRef>
              <c:f>'vs OLD NSP costs'!$B$19:$C$19</c:f>
              <c:strCache>
                <c:ptCount val="2"/>
                <c:pt idx="0">
                  <c:v>Actual spend (2016/17)</c:v>
                </c:pt>
                <c:pt idx="1">
                  <c:v>Estimated Need (2016/17)</c:v>
                </c:pt>
              </c:strCache>
            </c:strRef>
          </c:cat>
          <c:val>
            <c:numRef>
              <c:f>'vs OLD NSP costs'!$B$22:$C$22</c:f>
              <c:numCache>
                <c:formatCode>_(* #\ ##0_);_(* \(#\ ##0\);_(* "-"??_);_(@_)</c:formatCode>
                <c:ptCount val="2"/>
                <c:pt idx="0">
                  <c:v>2232.331710254703</c:v>
                </c:pt>
                <c:pt idx="1">
                  <c:v>869.0250344645151</c:v>
                </c:pt>
              </c:numCache>
            </c:numRef>
          </c:val>
          <c:extLst>
            <c:ext xmlns:c16="http://schemas.microsoft.com/office/drawing/2014/chart" uri="{C3380CC4-5D6E-409C-BE32-E72D297353CC}">
              <c16:uniqueId val="{00000002-F590-433E-BD68-7CFCF7B438DE}"/>
            </c:ext>
          </c:extLst>
        </c:ser>
        <c:ser>
          <c:idx val="3"/>
          <c:order val="3"/>
          <c:tx>
            <c:strRef>
              <c:f>'vs OLD NSP costs'!$A$23</c:f>
              <c:strCache>
                <c:ptCount val="1"/>
                <c:pt idx="0">
                  <c:v>Antiretroviral treatment</c:v>
                </c:pt>
              </c:strCache>
            </c:strRef>
          </c:tx>
          <c:spPr>
            <a:solidFill>
              <a:schemeClr val="accent2">
                <a:lumMod val="75000"/>
              </a:schemeClr>
            </a:solidFill>
          </c:spPr>
          <c:invertIfNegative val="0"/>
          <c:cat>
            <c:strRef>
              <c:f>'vs OLD NSP costs'!$B$19:$C$19</c:f>
              <c:strCache>
                <c:ptCount val="2"/>
                <c:pt idx="0">
                  <c:v>Actual spend (2016/17)</c:v>
                </c:pt>
                <c:pt idx="1">
                  <c:v>Estimated Need (2016/17)</c:v>
                </c:pt>
              </c:strCache>
            </c:strRef>
          </c:cat>
          <c:val>
            <c:numRef>
              <c:f>'vs OLD NSP costs'!$B$23:$C$23</c:f>
              <c:numCache>
                <c:formatCode>_(* #\ ##0_);_(* \(#\ ##0\);_(* "-"??_);_(@_)</c:formatCode>
                <c:ptCount val="2"/>
                <c:pt idx="0">
                  <c:v>12863.4001372567</c:v>
                </c:pt>
                <c:pt idx="1">
                  <c:v>19737.245448765301</c:v>
                </c:pt>
              </c:numCache>
            </c:numRef>
          </c:val>
          <c:extLst>
            <c:ext xmlns:c16="http://schemas.microsoft.com/office/drawing/2014/chart" uri="{C3380CC4-5D6E-409C-BE32-E72D297353CC}">
              <c16:uniqueId val="{00000003-F590-433E-BD68-7CFCF7B438DE}"/>
            </c:ext>
          </c:extLst>
        </c:ser>
        <c:ser>
          <c:idx val="4"/>
          <c:order val="4"/>
          <c:tx>
            <c:strRef>
              <c:f>'vs OLD NSP costs'!$A$24</c:f>
              <c:strCache>
                <c:ptCount val="1"/>
                <c:pt idx="0">
                  <c:v>OVC support</c:v>
                </c:pt>
              </c:strCache>
            </c:strRef>
          </c:tx>
          <c:spPr>
            <a:solidFill>
              <a:srgbClr val="660066"/>
            </a:solidFill>
          </c:spPr>
          <c:invertIfNegative val="0"/>
          <c:cat>
            <c:strRef>
              <c:f>'vs OLD NSP costs'!$B$19:$C$19</c:f>
              <c:strCache>
                <c:ptCount val="2"/>
                <c:pt idx="0">
                  <c:v>Actual spend (2016/17)</c:v>
                </c:pt>
                <c:pt idx="1">
                  <c:v>Estimated Need (2016/17)</c:v>
                </c:pt>
              </c:strCache>
            </c:strRef>
          </c:cat>
          <c:val>
            <c:numRef>
              <c:f>'vs OLD NSP costs'!$B$24:$C$24</c:f>
              <c:numCache>
                <c:formatCode>_(* #\ ##0_);_(* \(#\ ##0\);_(* "-"??_);_(@_)</c:formatCode>
                <c:ptCount val="2"/>
                <c:pt idx="0">
                  <c:v>1773.7745745762261</c:v>
                </c:pt>
                <c:pt idx="1">
                  <c:v>1929.5579473246501</c:v>
                </c:pt>
              </c:numCache>
            </c:numRef>
          </c:val>
          <c:extLst>
            <c:ext xmlns:c16="http://schemas.microsoft.com/office/drawing/2014/chart" uri="{C3380CC4-5D6E-409C-BE32-E72D297353CC}">
              <c16:uniqueId val="{00000004-F590-433E-BD68-7CFCF7B438DE}"/>
            </c:ext>
          </c:extLst>
        </c:ser>
        <c:ser>
          <c:idx val="5"/>
          <c:order val="5"/>
          <c:tx>
            <c:strRef>
              <c:f>'vs OLD NSP costs'!$A$25</c:f>
              <c:strCache>
                <c:ptCount val="1"/>
                <c:pt idx="0">
                  <c:v>Condoms</c:v>
                </c:pt>
              </c:strCache>
            </c:strRef>
          </c:tx>
          <c:spPr>
            <a:solidFill>
              <a:srgbClr val="FF68FE"/>
            </a:solidFill>
          </c:spPr>
          <c:invertIfNegative val="0"/>
          <c:cat>
            <c:strRef>
              <c:f>'vs OLD NSP costs'!$B$19:$C$19</c:f>
              <c:strCache>
                <c:ptCount val="2"/>
                <c:pt idx="0">
                  <c:v>Actual spend (2016/17)</c:v>
                </c:pt>
                <c:pt idx="1">
                  <c:v>Estimated Need (2016/17)</c:v>
                </c:pt>
              </c:strCache>
            </c:strRef>
          </c:cat>
          <c:val>
            <c:numRef>
              <c:f>'vs OLD NSP costs'!$B$25:$C$25</c:f>
              <c:numCache>
                <c:formatCode>_(* #\ ##0_);_(* \(#\ ##0\);_(* "-"??_);_(@_)</c:formatCode>
                <c:ptCount val="2"/>
                <c:pt idx="0">
                  <c:v>508.46982821999842</c:v>
                </c:pt>
                <c:pt idx="1">
                  <c:v>468.6272009999999</c:v>
                </c:pt>
              </c:numCache>
            </c:numRef>
          </c:val>
          <c:extLst>
            <c:ext xmlns:c16="http://schemas.microsoft.com/office/drawing/2014/chart" uri="{C3380CC4-5D6E-409C-BE32-E72D297353CC}">
              <c16:uniqueId val="{00000005-F590-433E-BD68-7CFCF7B438DE}"/>
            </c:ext>
          </c:extLst>
        </c:ser>
        <c:ser>
          <c:idx val="6"/>
          <c:order val="6"/>
          <c:tx>
            <c:strRef>
              <c:f>'vs OLD NSP costs'!$A$26</c:f>
              <c:strCache>
                <c:ptCount val="1"/>
                <c:pt idx="0">
                  <c:v>MMC</c:v>
                </c:pt>
              </c:strCache>
            </c:strRef>
          </c:tx>
          <c:spPr>
            <a:solidFill>
              <a:srgbClr val="F78E1E"/>
            </a:solidFill>
          </c:spPr>
          <c:invertIfNegative val="0"/>
          <c:cat>
            <c:strRef>
              <c:f>'vs OLD NSP costs'!$B$19:$C$19</c:f>
              <c:strCache>
                <c:ptCount val="2"/>
                <c:pt idx="0">
                  <c:v>Actual spend (2016/17)</c:v>
                </c:pt>
                <c:pt idx="1">
                  <c:v>Estimated Need (2016/17)</c:v>
                </c:pt>
              </c:strCache>
            </c:strRef>
          </c:cat>
          <c:val>
            <c:numRef>
              <c:f>'vs OLD NSP costs'!$B$26:$C$26</c:f>
              <c:numCache>
                <c:formatCode>_(* #\ ##0_);_(* \(#\ ##0\);_(* "-"??_);_(@_)</c:formatCode>
                <c:ptCount val="2"/>
                <c:pt idx="0">
                  <c:v>1061.284704937952</c:v>
                </c:pt>
                <c:pt idx="1">
                  <c:v>781.27906677621695</c:v>
                </c:pt>
              </c:numCache>
            </c:numRef>
          </c:val>
          <c:extLst>
            <c:ext xmlns:c16="http://schemas.microsoft.com/office/drawing/2014/chart" uri="{C3380CC4-5D6E-409C-BE32-E72D297353CC}">
              <c16:uniqueId val="{00000006-F590-433E-BD68-7CFCF7B438DE}"/>
            </c:ext>
          </c:extLst>
        </c:ser>
        <c:ser>
          <c:idx val="7"/>
          <c:order val="7"/>
          <c:tx>
            <c:strRef>
              <c:f>'vs OLD NSP costs'!$A$27</c:f>
              <c:strCache>
                <c:ptCount val="1"/>
                <c:pt idx="0">
                  <c:v>Youth HIV prevention</c:v>
                </c:pt>
              </c:strCache>
            </c:strRef>
          </c:tx>
          <c:spPr>
            <a:solidFill>
              <a:srgbClr val="5FFD35"/>
            </a:solidFill>
          </c:spPr>
          <c:invertIfNegative val="0"/>
          <c:cat>
            <c:strRef>
              <c:f>'vs OLD NSP costs'!$B$19:$C$19</c:f>
              <c:strCache>
                <c:ptCount val="2"/>
                <c:pt idx="0">
                  <c:v>Actual spend (2016/17)</c:v>
                </c:pt>
                <c:pt idx="1">
                  <c:v>Estimated Need (2016/17)</c:v>
                </c:pt>
              </c:strCache>
            </c:strRef>
          </c:cat>
          <c:val>
            <c:numRef>
              <c:f>'vs OLD NSP costs'!$B$27:$C$27</c:f>
              <c:numCache>
                <c:formatCode>_(* #\ ##0_);_(* \(#\ ##0\);_(* "-"??_);_(@_)</c:formatCode>
                <c:ptCount val="2"/>
                <c:pt idx="0">
                  <c:v>461.47606920121098</c:v>
                </c:pt>
                <c:pt idx="1">
                  <c:v>756.49212516290902</c:v>
                </c:pt>
              </c:numCache>
            </c:numRef>
          </c:val>
          <c:extLst>
            <c:ext xmlns:c16="http://schemas.microsoft.com/office/drawing/2014/chart" uri="{C3380CC4-5D6E-409C-BE32-E72D297353CC}">
              <c16:uniqueId val="{00000007-F590-433E-BD68-7CFCF7B438DE}"/>
            </c:ext>
          </c:extLst>
        </c:ser>
        <c:ser>
          <c:idx val="8"/>
          <c:order val="8"/>
          <c:tx>
            <c:strRef>
              <c:f>'vs OLD NSP costs'!$A$28</c:f>
              <c:strCache>
                <c:ptCount val="1"/>
                <c:pt idx="0">
                  <c:v>Remainder</c:v>
                </c:pt>
              </c:strCache>
            </c:strRef>
          </c:tx>
          <c:spPr>
            <a:solidFill>
              <a:schemeClr val="bg1">
                <a:lumMod val="65000"/>
              </a:schemeClr>
            </a:solidFill>
          </c:spPr>
          <c:invertIfNegative val="0"/>
          <c:cat>
            <c:strRef>
              <c:f>'vs OLD NSP costs'!$B$19:$C$19</c:f>
              <c:strCache>
                <c:ptCount val="2"/>
                <c:pt idx="0">
                  <c:v>Actual spend (2016/17)</c:v>
                </c:pt>
                <c:pt idx="1">
                  <c:v>Estimated Need (2016/17)</c:v>
                </c:pt>
              </c:strCache>
            </c:strRef>
          </c:cat>
          <c:val>
            <c:numRef>
              <c:f>'vs OLD NSP costs'!$B$28:$C$28</c:f>
              <c:numCache>
                <c:formatCode>_(* #\ ##0_);_(* \(#\ ##0\);_(* "-"??_);_(@_)</c:formatCode>
                <c:ptCount val="2"/>
                <c:pt idx="0">
                  <c:v>7664.6061990885237</c:v>
                </c:pt>
                <c:pt idx="1">
                  <c:v>1069.862891933408</c:v>
                </c:pt>
              </c:numCache>
            </c:numRef>
          </c:val>
          <c:extLst>
            <c:ext xmlns:c16="http://schemas.microsoft.com/office/drawing/2014/chart" uri="{C3380CC4-5D6E-409C-BE32-E72D297353CC}">
              <c16:uniqueId val="{00000008-F590-433E-BD68-7CFCF7B438DE}"/>
            </c:ext>
          </c:extLst>
        </c:ser>
        <c:dLbls>
          <c:showLegendKey val="0"/>
          <c:showVal val="0"/>
          <c:showCatName val="0"/>
          <c:showSerName val="0"/>
          <c:showPercent val="0"/>
          <c:showBubbleSize val="0"/>
        </c:dLbls>
        <c:gapWidth val="150"/>
        <c:overlap val="100"/>
        <c:axId val="-2098874120"/>
        <c:axId val="-2127712808"/>
      </c:barChart>
      <c:catAx>
        <c:axId val="-2098874120"/>
        <c:scaling>
          <c:orientation val="minMax"/>
        </c:scaling>
        <c:delete val="0"/>
        <c:axPos val="b"/>
        <c:numFmt formatCode="General" sourceLinked="0"/>
        <c:majorTickMark val="out"/>
        <c:minorTickMark val="none"/>
        <c:tickLblPos val="nextTo"/>
        <c:txPr>
          <a:bodyPr/>
          <a:lstStyle/>
          <a:p>
            <a:pPr>
              <a:defRPr sz="1200"/>
            </a:pPr>
            <a:endParaRPr lang="en-US"/>
          </a:p>
        </c:txPr>
        <c:crossAx val="-2127712808"/>
        <c:crosses val="autoZero"/>
        <c:auto val="1"/>
        <c:lblAlgn val="ctr"/>
        <c:lblOffset val="100"/>
        <c:noMultiLvlLbl val="0"/>
      </c:catAx>
      <c:valAx>
        <c:axId val="-2127712808"/>
        <c:scaling>
          <c:orientation val="minMax"/>
        </c:scaling>
        <c:delete val="0"/>
        <c:axPos val="l"/>
        <c:title>
          <c:tx>
            <c:rich>
              <a:bodyPr rot="-5400000" vert="horz"/>
              <a:lstStyle/>
              <a:p>
                <a:pPr>
                  <a:defRPr sz="1200" b="0"/>
                </a:pPr>
                <a:r>
                  <a:rPr lang="en-US" sz="1200" b="0"/>
                  <a:t>ZAR millions</a:t>
                </a:r>
              </a:p>
            </c:rich>
          </c:tx>
          <c:layout>
            <c:manualLayout>
              <c:xMode val="edge"/>
              <c:yMode val="edge"/>
              <c:x val="5.5437454974768168E-3"/>
              <c:y val="1.6176814626749591E-2"/>
            </c:manualLayout>
          </c:layout>
          <c:overlay val="0"/>
        </c:title>
        <c:numFmt formatCode="_(* #\ ##0_);_(* \(#\ ##0\);_(* &quot;-&quot;??_);_(@_)" sourceLinked="1"/>
        <c:majorTickMark val="out"/>
        <c:minorTickMark val="none"/>
        <c:tickLblPos val="nextTo"/>
        <c:txPr>
          <a:bodyPr/>
          <a:lstStyle/>
          <a:p>
            <a:pPr>
              <a:defRPr sz="1200"/>
            </a:pPr>
            <a:endParaRPr lang="en-US"/>
          </a:p>
        </c:txPr>
        <c:crossAx val="-2098874120"/>
        <c:crosses val="autoZero"/>
        <c:crossBetween val="between"/>
      </c:valAx>
    </c:plotArea>
    <c:legend>
      <c:legendPos val="r"/>
      <c:layout>
        <c:manualLayout>
          <c:xMode val="edge"/>
          <c:yMode val="edge"/>
          <c:x val="0.612825276509255"/>
          <c:y val="6.4997927890592597E-2"/>
          <c:w val="0.36495251921085298"/>
          <c:h val="0.85724472240013105"/>
        </c:manualLayout>
      </c:layout>
      <c:overlay val="0"/>
      <c:txPr>
        <a:bodyPr/>
        <a:lstStyle/>
        <a:p>
          <a:pPr>
            <a:defRPr sz="1400"/>
          </a:pPr>
          <a:endParaRPr lang="en-US"/>
        </a:p>
      </c:txPr>
    </c:legend>
    <c:plotVisOnly val="1"/>
    <c:dispBlanksAs val="gap"/>
    <c:showDLblsOverMax val="0"/>
  </c:chart>
  <c:spPr>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3672316384180803E-2"/>
          <c:y val="3.8990825688073397E-2"/>
          <c:w val="0.89830508474576298"/>
          <c:h val="0.942660550458716"/>
        </c:manualLayout>
      </c:layout>
      <c:barChart>
        <c:barDir val="col"/>
        <c:grouping val="stacked"/>
        <c:varyColors val="0"/>
        <c:ser>
          <c:idx val="0"/>
          <c:order val="0"/>
          <c:tx>
            <c:strRef>
              <c:f>Sheet1!$A$2</c:f>
              <c:strCache>
                <c:ptCount val="1"/>
              </c:strCache>
            </c:strRef>
          </c:tx>
          <c:spPr>
            <a:solidFill>
              <a:srgbClr val="808080"/>
            </a:solidFill>
            <a:ln w="25395">
              <a:noFill/>
            </a:ln>
          </c:spPr>
          <c:invertIfNegative val="0"/>
          <c:dLbls>
            <c:dLbl>
              <c:idx val="0"/>
              <c:layout/>
              <c:tx>
                <c:rich>
                  <a:bodyPr/>
                  <a:lstStyle/>
                  <a:p>
                    <a:r>
                      <a:rPr lang="en-US"/>
                      <a:t>15,347</a:t>
                    </a:r>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9B59-47D2-BAAA-D4DD889F2802}"/>
                </c:ext>
              </c:extLst>
            </c:dLbl>
            <c:dLbl>
              <c:idx val="1"/>
              <c:layout/>
              <c:tx>
                <c:rich>
                  <a:bodyPr/>
                  <a:lstStyle/>
                  <a:p>
                    <a:r>
                      <a:rPr lang="en-US"/>
                      <a:t>16,949</a:t>
                    </a:r>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9B59-47D2-BAAA-D4DD889F2802}"/>
                </c:ext>
              </c:extLst>
            </c:dLbl>
            <c:dLbl>
              <c:idx val="2"/>
              <c:layout/>
              <c:tx>
                <c:rich>
                  <a:bodyPr/>
                  <a:lstStyle/>
                  <a:p>
                    <a:r>
                      <a:rPr lang="en-US"/>
                      <a:t>19,114</a:t>
                    </a:r>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9B59-47D2-BAAA-D4DD889F2802}"/>
                </c:ext>
              </c:extLst>
            </c:dLbl>
            <c:spPr>
              <a:noFill/>
              <a:ln w="25395">
                <a:noFill/>
              </a:ln>
            </c:spPr>
            <c:txPr>
              <a:bodyPr wrap="square" lIns="38100" tIns="19050" rIns="38100" bIns="19050" anchor="ctr">
                <a:spAutoFit/>
              </a:bodyPr>
              <a:lstStyle/>
              <a:p>
                <a:pPr>
                  <a:defRPr sz="1600" b="0" i="0" u="none" strike="noStrike" baseline="0">
                    <a:solidFill>
                      <a:srgbClr val="FFFFFF"/>
                    </a:solidFill>
                    <a:latin typeface="Arial Narrow"/>
                    <a:ea typeface="Arial Narrow"/>
                    <a:cs typeface="Arial Narrow"/>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Sheet1!$B$1:$D$1</c:f>
              <c:numCache>
                <c:formatCode>General</c:formatCode>
                <c:ptCount val="3"/>
              </c:numCache>
            </c:numRef>
          </c:cat>
          <c:val>
            <c:numRef>
              <c:f>Sheet1!$B$2:$D$2</c:f>
              <c:numCache>
                <c:formatCode>#,##0;\-#,##0</c:formatCode>
                <c:ptCount val="3"/>
                <c:pt idx="0">
                  <c:v>15347</c:v>
                </c:pt>
                <c:pt idx="1">
                  <c:v>16949</c:v>
                </c:pt>
                <c:pt idx="2">
                  <c:v>19114</c:v>
                </c:pt>
              </c:numCache>
            </c:numRef>
          </c:val>
          <c:extLst>
            <c:ext xmlns:c16="http://schemas.microsoft.com/office/drawing/2014/chart" uri="{C3380CC4-5D6E-409C-BE32-E72D297353CC}">
              <c16:uniqueId val="{00000000-BC4F-48D1-AFD9-FBCDE507C081}"/>
            </c:ext>
          </c:extLst>
        </c:ser>
        <c:ser>
          <c:idx val="1"/>
          <c:order val="1"/>
          <c:tx>
            <c:strRef>
              <c:f>Sheet1!$A$3</c:f>
              <c:strCache>
                <c:ptCount val="1"/>
              </c:strCache>
            </c:strRef>
          </c:tx>
          <c:spPr>
            <a:solidFill>
              <a:srgbClr val="7030A0"/>
            </a:solidFill>
            <a:ln w="25395">
              <a:noFill/>
            </a:ln>
          </c:spPr>
          <c:invertIfNegative val="0"/>
          <c:dLbls>
            <c:dLbl>
              <c:idx val="0"/>
              <c:spPr>
                <a:noFill/>
                <a:ln w="25395">
                  <a:noFill/>
                </a:ln>
              </c:spPr>
              <c:txPr>
                <a:bodyPr/>
                <a:lstStyle/>
                <a:p>
                  <a:pPr>
                    <a:defRPr sz="1600" b="0" i="0" u="none" strike="noStrike" baseline="0">
                      <a:solidFill>
                        <a:schemeClr val="bg1"/>
                      </a:solidFill>
                      <a:latin typeface="Arial Narrow"/>
                      <a:ea typeface="Arial Narrow"/>
                      <a:cs typeface="Arial Narrow"/>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0-5A12-47CF-8740-D595E4F8DFE3}"/>
                </c:ext>
              </c:extLst>
            </c:dLbl>
            <c:dLbl>
              <c:idx val="1"/>
              <c:spPr>
                <a:noFill/>
                <a:ln w="25395">
                  <a:noFill/>
                </a:ln>
              </c:spPr>
              <c:txPr>
                <a:bodyPr/>
                <a:lstStyle/>
                <a:p>
                  <a:pPr>
                    <a:defRPr sz="1600" b="0" i="0" u="none" strike="noStrike" baseline="0">
                      <a:solidFill>
                        <a:schemeClr val="bg1"/>
                      </a:solidFill>
                      <a:latin typeface="Arial Narrow"/>
                      <a:ea typeface="Arial Narrow"/>
                      <a:cs typeface="Arial Narrow"/>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1-5A12-47CF-8740-D595E4F8DFE3}"/>
                </c:ext>
              </c:extLst>
            </c:dLbl>
            <c:dLbl>
              <c:idx val="2"/>
              <c:spPr>
                <a:noFill/>
                <a:ln w="25395">
                  <a:noFill/>
                </a:ln>
              </c:spPr>
              <c:txPr>
                <a:bodyPr/>
                <a:lstStyle/>
                <a:p>
                  <a:pPr>
                    <a:defRPr sz="1600" b="0" i="0" u="none" strike="noStrike" baseline="0">
                      <a:solidFill>
                        <a:schemeClr val="bg1"/>
                      </a:solidFill>
                      <a:latin typeface="Arial Narrow"/>
                      <a:ea typeface="Arial Narrow"/>
                      <a:cs typeface="Arial Narrow"/>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2-5A12-47CF-8740-D595E4F8DFE3}"/>
                </c:ext>
              </c:extLst>
            </c:dLbl>
            <c:spPr>
              <a:noFill/>
              <a:ln w="25395">
                <a:noFill/>
              </a:ln>
            </c:spPr>
            <c:txPr>
              <a:bodyPr wrap="square" lIns="38100" tIns="19050" rIns="38100" bIns="19050" anchor="ctr">
                <a:spAutoFit/>
              </a:bodyPr>
              <a:lstStyle/>
              <a:p>
                <a:pPr>
                  <a:defRPr sz="1600" b="0" i="0" u="none" strike="noStrike" baseline="0">
                    <a:solidFill>
                      <a:schemeClr val="bg1"/>
                    </a:solidFill>
                    <a:latin typeface="Arial Narrow"/>
                    <a:ea typeface="Arial Narrow"/>
                    <a:cs typeface="Arial Narrow"/>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Sheet1!$B$1:$D$1</c:f>
              <c:numCache>
                <c:formatCode>General</c:formatCode>
                <c:ptCount val="3"/>
              </c:numCache>
            </c:numRef>
          </c:cat>
          <c:val>
            <c:numRef>
              <c:f>Sheet1!$B$3:$D$3</c:f>
              <c:numCache>
                <c:formatCode>#,##0;\-#,##0</c:formatCode>
                <c:ptCount val="3"/>
                <c:pt idx="0">
                  <c:v>1738.1339000001981</c:v>
                </c:pt>
                <c:pt idx="1">
                  <c:v>2228.279800000254</c:v>
                </c:pt>
                <c:pt idx="2">
                  <c:v>2470.764985100278</c:v>
                </c:pt>
              </c:numCache>
            </c:numRef>
          </c:val>
          <c:extLst>
            <c:ext xmlns:c16="http://schemas.microsoft.com/office/drawing/2014/chart" uri="{C3380CC4-5D6E-409C-BE32-E72D297353CC}">
              <c16:uniqueId val="{00000004-BC4F-48D1-AFD9-FBCDE507C081}"/>
            </c:ext>
          </c:extLst>
        </c:ser>
        <c:ser>
          <c:idx val="2"/>
          <c:order val="2"/>
          <c:tx>
            <c:strRef>
              <c:f>Sheet1!$A$4</c:f>
              <c:strCache>
                <c:ptCount val="1"/>
              </c:strCache>
            </c:strRef>
          </c:tx>
          <c:spPr>
            <a:solidFill>
              <a:srgbClr val="5FFD35"/>
            </a:solidFill>
            <a:ln w="25395">
              <a:noFill/>
            </a:ln>
          </c:spPr>
          <c:invertIfNegative val="0"/>
          <c:dLbls>
            <c:dLbl>
              <c:idx val="0"/>
              <c:layout>
                <c:manualLayout>
                  <c:x val="0.13735668279466701"/>
                  <c:y val="-1.0240738153383101E-2"/>
                </c:manualLayout>
              </c:layout>
              <c:spPr>
                <a:noFill/>
                <a:ln w="25395">
                  <a:noFill/>
                </a:ln>
              </c:spPr>
              <c:txPr>
                <a:bodyPr/>
                <a:lstStyle/>
                <a:p>
                  <a:pPr>
                    <a:defRPr sz="1600" b="0" i="0" u="none" strike="noStrike" baseline="0">
                      <a:solidFill>
                        <a:schemeClr val="tx1"/>
                      </a:solidFill>
                      <a:latin typeface="Arial Narrow"/>
                      <a:ea typeface="Arial Narrow"/>
                      <a:cs typeface="Arial Narrow"/>
                    </a:defRPr>
                  </a:pPr>
                  <a:endParaRPr lang="en-US"/>
                </a:p>
              </c:txPr>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BC4F-48D1-AFD9-FBCDE507C081}"/>
                </c:ext>
              </c:extLst>
            </c:dLbl>
            <c:dLbl>
              <c:idx val="1"/>
              <c:layout>
                <c:manualLayout>
                  <c:x val="0.134531644423729"/>
                  <c:y val="-1.0346515845678301E-2"/>
                </c:manualLayout>
              </c:layout>
              <c:spPr>
                <a:noFill/>
                <a:ln w="25395">
                  <a:noFill/>
                </a:ln>
              </c:spPr>
              <c:txPr>
                <a:bodyPr/>
                <a:lstStyle/>
                <a:p>
                  <a:pPr>
                    <a:defRPr sz="1600" b="0" i="0" u="none" strike="noStrike" baseline="0">
                      <a:solidFill>
                        <a:schemeClr val="tx1"/>
                      </a:solidFill>
                      <a:latin typeface="Arial Narrow"/>
                      <a:ea typeface="Arial Narrow"/>
                      <a:cs typeface="Arial Narrow"/>
                    </a:defRPr>
                  </a:pPr>
                  <a:endParaRPr lang="en-US"/>
                </a:p>
              </c:txPr>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BC4F-48D1-AFD9-FBCDE507C081}"/>
                </c:ext>
              </c:extLst>
            </c:dLbl>
            <c:dLbl>
              <c:idx val="2"/>
              <c:layout>
                <c:manualLayout>
                  <c:x val="0.137356620685196"/>
                  <c:y val="-1.00658688141809E-2"/>
                </c:manualLayout>
              </c:layout>
              <c:spPr>
                <a:noFill/>
                <a:ln w="25395">
                  <a:noFill/>
                </a:ln>
              </c:spPr>
              <c:txPr>
                <a:bodyPr/>
                <a:lstStyle/>
                <a:p>
                  <a:pPr>
                    <a:defRPr sz="1600" b="0" i="0" u="none" strike="noStrike" baseline="0">
                      <a:solidFill>
                        <a:schemeClr val="tx1"/>
                      </a:solidFill>
                      <a:latin typeface="Arial Narrow"/>
                      <a:ea typeface="Arial Narrow"/>
                      <a:cs typeface="Arial Narrow"/>
                    </a:defRPr>
                  </a:pPr>
                  <a:endParaRPr lang="en-US"/>
                </a:p>
              </c:txPr>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BC4F-48D1-AFD9-FBCDE507C081}"/>
                </c:ext>
              </c:extLst>
            </c:dLbl>
            <c:spPr>
              <a:noFill/>
              <a:ln w="25395">
                <a:noFill/>
              </a:ln>
            </c:spPr>
            <c:txPr>
              <a:bodyPr wrap="square" lIns="38100" tIns="19050" rIns="38100" bIns="19050" anchor="ctr">
                <a:spAutoFit/>
              </a:bodyPr>
              <a:lstStyle/>
              <a:p>
                <a:pPr>
                  <a:defRPr sz="1600" b="0" i="0" u="none" strike="noStrike" baseline="0">
                    <a:solidFill>
                      <a:schemeClr val="tx1"/>
                    </a:solidFill>
                    <a:latin typeface="Arial Narrow"/>
                    <a:ea typeface="Arial Narrow"/>
                    <a:cs typeface="Arial Narrow"/>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Sheet1!$B$1:$D$1</c:f>
              <c:numCache>
                <c:formatCode>General</c:formatCode>
                <c:ptCount val="3"/>
              </c:numCache>
            </c:numRef>
          </c:cat>
          <c:val>
            <c:numRef>
              <c:f>Sheet1!$B$4:$D$4</c:f>
              <c:numCache>
                <c:formatCode>#,##0;\-#,##0</c:formatCode>
                <c:ptCount val="3"/>
                <c:pt idx="0">
                  <c:v>204.17400000002229</c:v>
                </c:pt>
                <c:pt idx="1">
                  <c:v>217.835000000024</c:v>
                </c:pt>
                <c:pt idx="2">
                  <c:v>231.3930000000264</c:v>
                </c:pt>
              </c:numCache>
            </c:numRef>
          </c:val>
          <c:extLst>
            <c:ext xmlns:c16="http://schemas.microsoft.com/office/drawing/2014/chart" uri="{C3380CC4-5D6E-409C-BE32-E72D297353CC}">
              <c16:uniqueId val="{00000008-BC4F-48D1-AFD9-FBCDE507C081}"/>
            </c:ext>
          </c:extLst>
        </c:ser>
        <c:ser>
          <c:idx val="3"/>
          <c:order val="3"/>
          <c:tx>
            <c:strRef>
              <c:f>Sheet1!$A$5</c:f>
              <c:strCache>
                <c:ptCount val="1"/>
              </c:strCache>
            </c:strRef>
          </c:tx>
          <c:spPr>
            <a:noFill/>
            <a:ln w="25395">
              <a:noFill/>
            </a:ln>
          </c:spPr>
          <c:invertIfNegative val="0"/>
          <c:dLbls>
            <c:dLbl>
              <c:idx val="2"/>
              <c:spPr>
                <a:noFill/>
                <a:ln w="25395">
                  <a:noFill/>
                </a:ln>
              </c:spPr>
              <c:txPr>
                <a:bodyPr/>
                <a:lstStyle/>
                <a:p>
                  <a:pPr>
                    <a:defRPr sz="1600" b="0" i="0" u="none" strike="noStrike" baseline="0">
                      <a:solidFill>
                        <a:srgbClr val="FFFFFF"/>
                      </a:solidFill>
                      <a:latin typeface="Arial Narrow"/>
                      <a:ea typeface="Arial Narrow"/>
                      <a:cs typeface="Arial Narrow"/>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3-5A12-47CF-8740-D595E4F8DFE3}"/>
                </c:ext>
              </c:extLst>
            </c:dLbl>
            <c:spPr>
              <a:noFill/>
              <a:ln w="25395">
                <a:noFill/>
              </a:ln>
            </c:spPr>
            <c:txPr>
              <a:bodyPr wrap="square" lIns="38100" tIns="19050" rIns="38100" bIns="19050" anchor="ctr">
                <a:spAutoFit/>
              </a:bodyPr>
              <a:lstStyle/>
              <a:p>
                <a:pPr>
                  <a:defRPr sz="1600" b="0" i="0" u="none" strike="noStrike" baseline="0">
                    <a:solidFill>
                      <a:srgbClr val="FFFFFF"/>
                    </a:solidFill>
                    <a:latin typeface="Arial Narrow"/>
                    <a:ea typeface="Arial Narrow"/>
                    <a:cs typeface="Arial Narrow"/>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Sheet1!$B$1:$D$1</c:f>
              <c:numCache>
                <c:formatCode>General</c:formatCode>
                <c:ptCount val="3"/>
              </c:numCache>
            </c:numRef>
          </c:cat>
          <c:val>
            <c:numRef>
              <c:f>Sheet1!$B$5:$D$5</c:f>
              <c:numCache>
                <c:formatCode>General</c:formatCode>
                <c:ptCount val="3"/>
              </c:numCache>
            </c:numRef>
          </c:val>
          <c:extLst>
            <c:ext xmlns:c16="http://schemas.microsoft.com/office/drawing/2014/chart" uri="{C3380CC4-5D6E-409C-BE32-E72D297353CC}">
              <c16:uniqueId val="{0000000A-BC4F-48D1-AFD9-FBCDE507C081}"/>
            </c:ext>
          </c:extLst>
        </c:ser>
        <c:ser>
          <c:idx val="4"/>
          <c:order val="4"/>
          <c:tx>
            <c:strRef>
              <c:f>Sheet1!$A$6</c:f>
              <c:strCache>
                <c:ptCount val="1"/>
              </c:strCache>
            </c:strRef>
          </c:tx>
          <c:spPr>
            <a:noFill/>
            <a:ln w="25395">
              <a:noFill/>
            </a:ln>
          </c:spPr>
          <c:invertIfNegative val="0"/>
          <c:dLbls>
            <c:spPr>
              <a:noFill/>
              <a:ln w="25395">
                <a:noFill/>
              </a:ln>
            </c:spPr>
            <c:txPr>
              <a:bodyPr wrap="square" lIns="38100" tIns="19050" rIns="38100" bIns="19050" anchor="ctr">
                <a:spAutoFit/>
              </a:bodyPr>
              <a:lstStyle/>
              <a:p>
                <a:pPr>
                  <a:defRPr sz="1600" b="0" i="0" u="none" strike="noStrike" baseline="0">
                    <a:solidFill>
                      <a:schemeClr val="tx1"/>
                    </a:solidFill>
                    <a:latin typeface="Arial Narrow"/>
                    <a:ea typeface="Arial Narrow"/>
                    <a:cs typeface="Arial Narrow"/>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Sheet1!$B$1:$D$1</c:f>
              <c:numCache>
                <c:formatCode>General</c:formatCode>
                <c:ptCount val="3"/>
              </c:numCache>
            </c:numRef>
          </c:cat>
          <c:val>
            <c:numRef>
              <c:f>Sheet1!$B$6:$D$6</c:f>
              <c:numCache>
                <c:formatCode>General</c:formatCode>
                <c:ptCount val="3"/>
              </c:numCache>
            </c:numRef>
          </c:val>
          <c:extLst>
            <c:ext xmlns:c16="http://schemas.microsoft.com/office/drawing/2014/chart" uri="{C3380CC4-5D6E-409C-BE32-E72D297353CC}">
              <c16:uniqueId val="{0000000B-BC4F-48D1-AFD9-FBCDE507C081}"/>
            </c:ext>
          </c:extLst>
        </c:ser>
        <c:ser>
          <c:idx val="5"/>
          <c:order val="5"/>
          <c:tx>
            <c:strRef>
              <c:f>Sheet1!$A$7</c:f>
              <c:strCache>
                <c:ptCount val="1"/>
              </c:strCache>
            </c:strRef>
          </c:tx>
          <c:spPr>
            <a:solidFill>
              <a:schemeClr val="accent2"/>
            </a:solidFill>
            <a:ln w="25395">
              <a:noFill/>
            </a:ln>
          </c:spPr>
          <c:invertIfNegative val="0"/>
          <c:dLbls>
            <c:dLbl>
              <c:idx val="0"/>
              <c:spPr>
                <a:noFill/>
                <a:ln w="25395">
                  <a:noFill/>
                </a:ln>
              </c:spPr>
              <c:txPr>
                <a:bodyPr/>
                <a:lstStyle/>
                <a:p>
                  <a:pPr>
                    <a:defRPr sz="1600" b="0" i="0" u="none" strike="noStrike" baseline="0">
                      <a:solidFill>
                        <a:srgbClr val="FFFFFF"/>
                      </a:solidFill>
                      <a:latin typeface="Arial Narrow"/>
                      <a:ea typeface="Arial Narrow"/>
                      <a:cs typeface="Arial Narrow"/>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4-5A12-47CF-8740-D595E4F8DFE3}"/>
                </c:ext>
              </c:extLst>
            </c:dLbl>
            <c:dLbl>
              <c:idx val="1"/>
              <c:spPr>
                <a:noFill/>
                <a:ln w="25395">
                  <a:noFill/>
                </a:ln>
              </c:spPr>
              <c:txPr>
                <a:bodyPr/>
                <a:lstStyle/>
                <a:p>
                  <a:pPr>
                    <a:defRPr sz="1600" b="0" i="0" u="none" strike="noStrike" baseline="0">
                      <a:solidFill>
                        <a:srgbClr val="FFFFFF"/>
                      </a:solidFill>
                      <a:latin typeface="Arial Narrow"/>
                      <a:ea typeface="Arial Narrow"/>
                      <a:cs typeface="Arial Narrow"/>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5-5A12-47CF-8740-D595E4F8DFE3}"/>
                </c:ext>
              </c:extLst>
            </c:dLbl>
            <c:dLbl>
              <c:idx val="2"/>
              <c:spPr>
                <a:noFill/>
                <a:ln w="25395">
                  <a:noFill/>
                </a:ln>
              </c:spPr>
              <c:txPr>
                <a:bodyPr/>
                <a:lstStyle/>
                <a:p>
                  <a:pPr>
                    <a:defRPr sz="1600" b="0" i="0" u="none" strike="noStrike" baseline="0">
                      <a:solidFill>
                        <a:srgbClr val="FFFFFF"/>
                      </a:solidFill>
                      <a:latin typeface="Arial Narrow"/>
                      <a:ea typeface="Arial Narrow"/>
                      <a:cs typeface="Arial Narrow"/>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6-5A12-47CF-8740-D595E4F8DFE3}"/>
                </c:ext>
              </c:extLst>
            </c:dLbl>
            <c:spPr>
              <a:noFill/>
              <a:ln w="25395">
                <a:noFill/>
              </a:ln>
            </c:spPr>
            <c:txPr>
              <a:bodyPr wrap="square" lIns="38100" tIns="19050" rIns="38100" bIns="19050" anchor="ctr">
                <a:spAutoFit/>
              </a:bodyPr>
              <a:lstStyle/>
              <a:p>
                <a:pPr>
                  <a:defRPr sz="1600" b="0" i="0" u="none" strike="noStrike" baseline="0">
                    <a:solidFill>
                      <a:srgbClr val="FFFFFF"/>
                    </a:solidFill>
                    <a:latin typeface="Arial Narrow"/>
                    <a:ea typeface="Arial Narrow"/>
                    <a:cs typeface="Arial Narrow"/>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Sheet1!$B$1:$D$1</c:f>
              <c:numCache>
                <c:formatCode>General</c:formatCode>
                <c:ptCount val="3"/>
              </c:numCache>
            </c:numRef>
          </c:cat>
          <c:val>
            <c:numRef>
              <c:f>Sheet1!$B$7:$D$7</c:f>
              <c:numCache>
                <c:formatCode>#,##0;\-#,##0</c:formatCode>
                <c:ptCount val="3"/>
                <c:pt idx="0">
                  <c:v>4218.7767355642163</c:v>
                </c:pt>
                <c:pt idx="1">
                  <c:v>4729.9601077885482</c:v>
                </c:pt>
                <c:pt idx="2">
                  <c:v>6015.2000257441578</c:v>
                </c:pt>
              </c:numCache>
            </c:numRef>
          </c:val>
          <c:extLst>
            <c:ext xmlns:c16="http://schemas.microsoft.com/office/drawing/2014/chart" uri="{C3380CC4-5D6E-409C-BE32-E72D297353CC}">
              <c16:uniqueId val="{0000000F-BC4F-48D1-AFD9-FBCDE507C081}"/>
            </c:ext>
          </c:extLst>
        </c:ser>
        <c:ser>
          <c:idx val="6"/>
          <c:order val="6"/>
          <c:tx>
            <c:strRef>
              <c:f>Sheet1!$A$8</c:f>
              <c:strCache>
                <c:ptCount val="1"/>
              </c:strCache>
            </c:strRef>
          </c:tx>
          <c:spPr>
            <a:solidFill>
              <a:schemeClr val="accent6"/>
            </a:solidFill>
            <a:ln w="25395">
              <a:noFill/>
            </a:ln>
          </c:spPr>
          <c:invertIfNegative val="0"/>
          <c:dLbls>
            <c:dLbl>
              <c:idx val="0"/>
              <c:layout>
                <c:manualLayout>
                  <c:x val="0.13735668279466701"/>
                  <c:y val="-8.7828795366186596E-3"/>
                </c:manualLayout>
              </c:layout>
              <c:tx>
                <c:rich>
                  <a:bodyPr/>
                  <a:lstStyle/>
                  <a:p>
                    <a:pPr>
                      <a:defRPr sz="1600" b="0" i="0" u="none" strike="noStrike" baseline="0">
                        <a:solidFill>
                          <a:schemeClr val="tx1"/>
                        </a:solidFill>
                        <a:latin typeface="Arial Narrow"/>
                        <a:ea typeface="Arial Narrow"/>
                        <a:cs typeface="Arial Narrow"/>
                      </a:defRPr>
                    </a:pPr>
                    <a:r>
                      <a:rPr lang="en-US" dirty="0"/>
                      <a:t>99</a:t>
                    </a:r>
                  </a:p>
                </c:rich>
              </c:tx>
              <c:spPr>
                <a:noFill/>
                <a:ln w="25395">
                  <a:noFill/>
                </a:ln>
              </c:spPr>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2-BC4F-48D1-AFD9-FBCDE507C081}"/>
                </c:ext>
              </c:extLst>
            </c:dLbl>
            <c:dLbl>
              <c:idx val="1"/>
              <c:layout>
                <c:manualLayout>
                  <c:x val="0.134531644423729"/>
                  <c:y val="-1.21518192959593E-2"/>
                </c:manualLayout>
              </c:layout>
              <c:spPr>
                <a:noFill/>
                <a:ln w="25395">
                  <a:noFill/>
                </a:ln>
              </c:spPr>
              <c:txPr>
                <a:bodyPr/>
                <a:lstStyle/>
                <a:p>
                  <a:pPr>
                    <a:defRPr sz="1600" b="0" i="0" u="none" strike="noStrike" baseline="0">
                      <a:solidFill>
                        <a:schemeClr val="tx1"/>
                      </a:solidFill>
                      <a:latin typeface="Arial Narrow"/>
                      <a:ea typeface="Arial Narrow"/>
                      <a:cs typeface="Arial Narrow"/>
                    </a:defRPr>
                  </a:pPr>
                  <a:endParaRPr lang="en-US"/>
                </a:p>
              </c:txPr>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BC4F-48D1-AFD9-FBCDE507C081}"/>
                </c:ext>
              </c:extLst>
            </c:dLbl>
            <c:dLbl>
              <c:idx val="2"/>
              <c:layout>
                <c:manualLayout>
                  <c:x val="0.137356620685196"/>
                  <c:y val="-1.04083711883683E-2"/>
                </c:manualLayout>
              </c:layout>
              <c:spPr>
                <a:noFill/>
                <a:ln w="25395">
                  <a:noFill/>
                </a:ln>
              </c:spPr>
              <c:txPr>
                <a:bodyPr/>
                <a:lstStyle/>
                <a:p>
                  <a:pPr>
                    <a:defRPr sz="1600" b="0" i="0" u="none" strike="noStrike" baseline="0">
                      <a:solidFill>
                        <a:schemeClr val="tx1"/>
                      </a:solidFill>
                      <a:latin typeface="Arial Narrow"/>
                      <a:ea typeface="Arial Narrow"/>
                      <a:cs typeface="Arial Narrow"/>
                    </a:defRPr>
                  </a:pPr>
                  <a:endParaRPr lang="en-US"/>
                </a:p>
              </c:txPr>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BC4F-48D1-AFD9-FBCDE507C081}"/>
                </c:ext>
              </c:extLst>
            </c:dLbl>
            <c:spPr>
              <a:noFill/>
              <a:ln w="25395">
                <a:noFill/>
              </a:ln>
            </c:spPr>
            <c:txPr>
              <a:bodyPr wrap="square" lIns="38100" tIns="19050" rIns="38100" bIns="19050" anchor="ctr">
                <a:spAutoFit/>
              </a:bodyPr>
              <a:lstStyle/>
              <a:p>
                <a:pPr>
                  <a:defRPr sz="1600" b="0" i="0" u="none" strike="noStrike" baseline="0">
                    <a:solidFill>
                      <a:schemeClr val="tx1"/>
                    </a:solidFill>
                    <a:latin typeface="Arial Narrow"/>
                    <a:ea typeface="Arial Narrow"/>
                    <a:cs typeface="Arial Narrow"/>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Sheet1!$B$1:$D$1</c:f>
              <c:numCache>
                <c:formatCode>General</c:formatCode>
                <c:ptCount val="3"/>
              </c:numCache>
            </c:numRef>
          </c:cat>
          <c:val>
            <c:numRef>
              <c:f>Sheet1!$B$8:$D$8</c:f>
              <c:numCache>
                <c:formatCode>#,##0;\-#,##0</c:formatCode>
                <c:ptCount val="3"/>
                <c:pt idx="0">
                  <c:v>126.7200000000156</c:v>
                </c:pt>
                <c:pt idx="1">
                  <c:v>151.440000000016</c:v>
                </c:pt>
                <c:pt idx="2">
                  <c:v>176.5200000000205</c:v>
                </c:pt>
              </c:numCache>
            </c:numRef>
          </c:val>
          <c:extLst>
            <c:ext xmlns:c16="http://schemas.microsoft.com/office/drawing/2014/chart" uri="{C3380CC4-5D6E-409C-BE32-E72D297353CC}">
              <c16:uniqueId val="{00000013-BC4F-48D1-AFD9-FBCDE507C081}"/>
            </c:ext>
          </c:extLst>
        </c:ser>
        <c:ser>
          <c:idx val="7"/>
          <c:order val="7"/>
          <c:tx>
            <c:strRef>
              <c:f>Sheet1!$A$9</c:f>
              <c:strCache>
                <c:ptCount val="1"/>
              </c:strCache>
            </c:strRef>
          </c:tx>
          <c:spPr>
            <a:solidFill>
              <a:srgbClr val="DFE5EF"/>
            </a:solidFill>
            <a:ln w="25395">
              <a:noFill/>
            </a:ln>
          </c:spPr>
          <c:invertIfNegative val="0"/>
          <c:cat>
            <c:numRef>
              <c:f>Sheet1!$B$1:$D$1</c:f>
              <c:numCache>
                <c:formatCode>General</c:formatCode>
                <c:ptCount val="3"/>
              </c:numCache>
            </c:numRef>
          </c:cat>
          <c:val>
            <c:numRef>
              <c:f>Sheet1!$B$9:$D$9</c:f>
              <c:numCache>
                <c:formatCode>General</c:formatCode>
                <c:ptCount val="3"/>
                <c:pt idx="0">
                  <c:v>865.25949294963004</c:v>
                </c:pt>
                <c:pt idx="1">
                  <c:v>1532.796656907318</c:v>
                </c:pt>
                <c:pt idx="2">
                  <c:v>806.49262320789126</c:v>
                </c:pt>
              </c:numCache>
            </c:numRef>
          </c:val>
          <c:extLst>
            <c:ext xmlns:c16="http://schemas.microsoft.com/office/drawing/2014/chart" uri="{C3380CC4-5D6E-409C-BE32-E72D297353CC}">
              <c16:uniqueId val="{00000015-BC4F-48D1-AFD9-FBCDE507C081}"/>
            </c:ext>
          </c:extLst>
        </c:ser>
        <c:dLbls>
          <c:showLegendKey val="0"/>
          <c:showVal val="0"/>
          <c:showCatName val="0"/>
          <c:showSerName val="0"/>
          <c:showPercent val="0"/>
          <c:showBubbleSize val="0"/>
        </c:dLbls>
        <c:gapWidth val="80"/>
        <c:overlap val="100"/>
        <c:axId val="2135181608"/>
        <c:axId val="2135175768"/>
      </c:barChart>
      <c:catAx>
        <c:axId val="2135181608"/>
        <c:scaling>
          <c:orientation val="minMax"/>
        </c:scaling>
        <c:delete val="0"/>
        <c:axPos val="b"/>
        <c:numFmt formatCode="General" sourceLinked="1"/>
        <c:majorTickMark val="none"/>
        <c:minorTickMark val="none"/>
        <c:tickLblPos val="none"/>
        <c:spPr>
          <a:ln w="12698">
            <a:solidFill>
              <a:schemeClr val="tx1"/>
            </a:solidFill>
            <a:prstDash val="solid"/>
          </a:ln>
        </c:spPr>
        <c:crossAx val="2135175768"/>
        <c:crossesAt val="0"/>
        <c:auto val="1"/>
        <c:lblAlgn val="ctr"/>
        <c:lblOffset val="100"/>
        <c:tickLblSkip val="1"/>
        <c:tickMarkSkip val="1"/>
        <c:noMultiLvlLbl val="0"/>
      </c:catAx>
      <c:valAx>
        <c:axId val="2135175768"/>
        <c:scaling>
          <c:orientation val="minMax"/>
          <c:max val="28768.21208385098"/>
          <c:min val="0"/>
        </c:scaling>
        <c:delete val="0"/>
        <c:axPos val="l"/>
        <c:numFmt formatCode="#,##0;\-#,##0" sourceLinked="1"/>
        <c:majorTickMark val="none"/>
        <c:minorTickMark val="none"/>
        <c:tickLblPos val="none"/>
        <c:spPr>
          <a:ln w="6349">
            <a:noFill/>
          </a:ln>
        </c:spPr>
        <c:crossAx val="2135181608"/>
        <c:crosses val="autoZero"/>
        <c:crossBetween val="between"/>
        <c:majorUnit val="5000"/>
      </c:valAx>
      <c:spPr>
        <a:noFill/>
        <a:ln w="25395">
          <a:noFill/>
        </a:ln>
      </c:spPr>
    </c:plotArea>
    <c:plotVisOnly val="1"/>
    <c:dispBlanksAs val="gap"/>
    <c:showDLblsOverMax val="0"/>
  </c:chart>
  <c:spPr>
    <a:noFill/>
    <a:ln>
      <a:noFill/>
    </a:ln>
  </c:spPr>
  <c:txPr>
    <a:bodyPr/>
    <a:lstStyle/>
    <a:p>
      <a:pPr>
        <a:defRPr sz="1200" b="1" i="0" u="none" strike="noStrike" baseline="0">
          <a:solidFill>
            <a:schemeClr val="tx1"/>
          </a:solidFill>
          <a:latin typeface="Calibri"/>
          <a:ea typeface="Calibri"/>
          <a:cs typeface="Calibri"/>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564102564102564E-2"/>
          <c:y val="2.2667829119442023E-2"/>
          <c:w val="0.93934911242603547"/>
          <c:h val="0.95466434176111592"/>
        </c:manualLayout>
      </c:layout>
      <c:barChart>
        <c:barDir val="col"/>
        <c:grouping val="stacked"/>
        <c:varyColors val="0"/>
        <c:ser>
          <c:idx val="0"/>
          <c:order val="0"/>
          <c:spPr>
            <a:solidFill>
              <a:schemeClr val="accent1"/>
            </a:solidFill>
            <a:ln>
              <a:noFill/>
            </a:ln>
          </c:spPr>
          <c:invertIfNegative val="0"/>
          <c:val>
            <c:numRef>
              <c:f>Sheet1!$A$1:$C$1</c:f>
              <c:numCache>
                <c:formatCode>General</c:formatCode>
                <c:ptCount val="3"/>
                <c:pt idx="0">
                  <c:v>76.936847948911804</c:v>
                </c:pt>
                <c:pt idx="1">
                  <c:v>75.14802227073838</c:v>
                </c:pt>
                <c:pt idx="2">
                  <c:v>75.712640030163129</c:v>
                </c:pt>
              </c:numCache>
            </c:numRef>
          </c:val>
          <c:extLst>
            <c:ext xmlns:c16="http://schemas.microsoft.com/office/drawing/2014/chart" uri="{C3380CC4-5D6E-409C-BE32-E72D297353CC}">
              <c16:uniqueId val="{00000000-BC79-4735-B13E-A65B0C7DF0DE}"/>
            </c:ext>
          </c:extLst>
        </c:ser>
        <c:ser>
          <c:idx val="1"/>
          <c:order val="1"/>
          <c:spPr>
            <a:solidFill>
              <a:srgbClr val="8216A5"/>
            </a:solidFill>
            <a:ln>
              <a:noFill/>
            </a:ln>
          </c:spPr>
          <c:invertIfNegative val="0"/>
          <c:val>
            <c:numRef>
              <c:f>Sheet1!$A$2:$C$2</c:f>
              <c:numCache>
                <c:formatCode>General</c:formatCode>
                <c:ptCount val="3"/>
                <c:pt idx="0">
                  <c:v>7.7346161162395566</c:v>
                </c:pt>
                <c:pt idx="1">
                  <c:v>8.6335299641833512</c:v>
                </c:pt>
                <c:pt idx="2">
                  <c:v>8.574812113345109</c:v>
                </c:pt>
              </c:numCache>
            </c:numRef>
          </c:val>
          <c:extLst>
            <c:ext xmlns:c16="http://schemas.microsoft.com/office/drawing/2014/chart" uri="{C3380CC4-5D6E-409C-BE32-E72D297353CC}">
              <c16:uniqueId val="{00000001-BC79-4735-B13E-A65B0C7DF0DE}"/>
            </c:ext>
          </c:extLst>
        </c:ser>
        <c:ser>
          <c:idx val="2"/>
          <c:order val="2"/>
          <c:spPr>
            <a:solidFill>
              <a:srgbClr val="14F320"/>
            </a:solidFill>
            <a:ln>
              <a:noFill/>
            </a:ln>
          </c:spPr>
          <c:invertIfNegative val="0"/>
          <c:dLbls>
            <c:dLbl>
              <c:idx val="0"/>
              <c:layout>
                <c:manualLayout>
                  <c:x val="0.14003944773175542"/>
                  <c:y val="0"/>
                </c:manualLayout>
              </c:layout>
              <c:numFmt formatCode="#,##0&quot;%&quot;;&quot;-&quot;#,##0&quot;%&quot;" sourceLinked="0"/>
              <c:spPr>
                <a:noFill/>
                <a:ln>
                  <a:noFill/>
                </a:ln>
              </c:spPr>
              <c:txPr>
                <a:bodyPr wrap="none"/>
                <a:lstStyle/>
                <a:p>
                  <a:pPr>
                    <a:defRPr sz="1600">
                      <a:solidFill>
                        <a:schemeClr val="tx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ext>
                <c:ext xmlns:c16="http://schemas.microsoft.com/office/drawing/2014/chart" uri="{C3380CC4-5D6E-409C-BE32-E72D297353CC}">
                  <c16:uniqueId val="{00000002-BC79-4735-B13E-A65B0C7DF0DE}"/>
                </c:ext>
              </c:extLst>
            </c:dLbl>
            <c:dLbl>
              <c:idx val="1"/>
              <c:layout>
                <c:manualLayout>
                  <c:x val="0.14003944773175542"/>
                  <c:y val="0"/>
                </c:manualLayout>
              </c:layout>
              <c:numFmt formatCode="#,##0&quot;%&quot;;&quot;-&quot;#,##0&quot;%&quot;" sourceLinked="0"/>
              <c:spPr>
                <a:noFill/>
                <a:ln>
                  <a:noFill/>
                </a:ln>
              </c:spPr>
              <c:txPr>
                <a:bodyPr wrap="none"/>
                <a:lstStyle/>
                <a:p>
                  <a:pPr>
                    <a:defRPr sz="1600">
                      <a:solidFill>
                        <a:schemeClr val="tx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ext>
                <c:ext xmlns:c16="http://schemas.microsoft.com/office/drawing/2014/chart" uri="{C3380CC4-5D6E-409C-BE32-E72D297353CC}">
                  <c16:uniqueId val="{00000003-BC79-4735-B13E-A65B0C7DF0DE}"/>
                </c:ext>
              </c:extLst>
            </c:dLbl>
            <c:dLbl>
              <c:idx val="2"/>
              <c:layout>
                <c:manualLayout>
                  <c:x val="0.14003944773175542"/>
                  <c:y val="0"/>
                </c:manualLayout>
              </c:layout>
              <c:numFmt formatCode="#,##0&quot;%&quot;;&quot;-&quot;#,##0&quot;%&quot;" sourceLinked="0"/>
              <c:spPr>
                <a:noFill/>
                <a:ln>
                  <a:noFill/>
                </a:ln>
              </c:spPr>
              <c:txPr>
                <a:bodyPr wrap="none"/>
                <a:lstStyle/>
                <a:p>
                  <a:pPr>
                    <a:defRPr sz="1600">
                      <a:solidFill>
                        <a:schemeClr val="tx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ext>
                <c:ext xmlns:c16="http://schemas.microsoft.com/office/drawing/2014/chart" uri="{C3380CC4-5D6E-409C-BE32-E72D297353CC}">
                  <c16:uniqueId val="{00000004-BC79-4735-B13E-A65B0C7DF0DE}"/>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val>
            <c:numRef>
              <c:f>Sheet1!$A$3:$C$3</c:f>
              <c:numCache>
                <c:formatCode>General</c:formatCode>
                <c:ptCount val="3"/>
                <c:pt idx="0">
                  <c:v>0.90856493329835031</c:v>
                </c:pt>
                <c:pt idx="1">
                  <c:v>0.84400756123530485</c:v>
                </c:pt>
                <c:pt idx="2">
                  <c:v>0.80305148863154541</c:v>
                </c:pt>
              </c:numCache>
            </c:numRef>
          </c:val>
          <c:extLst>
            <c:ext xmlns:c16="http://schemas.microsoft.com/office/drawing/2014/chart" uri="{C3380CC4-5D6E-409C-BE32-E72D297353CC}">
              <c16:uniqueId val="{00000005-BC79-4735-B13E-A65B0C7DF0DE}"/>
            </c:ext>
          </c:extLst>
        </c:ser>
        <c:ser>
          <c:idx val="3"/>
          <c:order val="3"/>
          <c:spPr>
            <a:solidFill>
              <a:schemeClr val="accent6"/>
            </a:solidFill>
            <a:ln>
              <a:noFill/>
            </a:ln>
          </c:spPr>
          <c:invertIfNegative val="0"/>
          <c:val>
            <c:numRef>
              <c:f>Sheet1!$A$4:$C$4</c:f>
              <c:numCache>
                <c:formatCode>General</c:formatCode>
                <c:ptCount val="3"/>
                <c:pt idx="0">
                  <c:v>19.212787002171826</c:v>
                </c:pt>
                <c:pt idx="1">
                  <c:v>18.913115892248211</c:v>
                </c:pt>
                <c:pt idx="2">
                  <c:v>21.488420063973745</c:v>
                </c:pt>
              </c:numCache>
            </c:numRef>
          </c:val>
          <c:extLst>
            <c:ext xmlns:c16="http://schemas.microsoft.com/office/drawing/2014/chart" uri="{C3380CC4-5D6E-409C-BE32-E72D297353CC}">
              <c16:uniqueId val="{00000006-BC79-4735-B13E-A65B0C7DF0DE}"/>
            </c:ext>
          </c:extLst>
        </c:ser>
        <c:ser>
          <c:idx val="4"/>
          <c:order val="4"/>
          <c:spPr>
            <a:solidFill>
              <a:schemeClr val="accent3"/>
            </a:solidFill>
            <a:ln>
              <a:noFill/>
            </a:ln>
          </c:spPr>
          <c:invertIfNegative val="0"/>
          <c:val>
            <c:numRef>
              <c:f>Sheet1!$A$5:$C$5</c:f>
              <c:numCache>
                <c:formatCode>General</c:formatCode>
                <c:ptCount val="3"/>
                <c:pt idx="0">
                  <c:v>3.8503650489163821</c:v>
                </c:pt>
                <c:pt idx="1">
                  <c:v>5.9388618370134205</c:v>
                </c:pt>
                <c:pt idx="2">
                  <c:v>2.7989399058631292</c:v>
                </c:pt>
              </c:numCache>
            </c:numRef>
          </c:val>
          <c:extLst>
            <c:ext xmlns:c16="http://schemas.microsoft.com/office/drawing/2014/chart" uri="{C3380CC4-5D6E-409C-BE32-E72D297353CC}">
              <c16:uniqueId val="{00000007-BC79-4735-B13E-A65B0C7DF0DE}"/>
            </c:ext>
          </c:extLst>
        </c:ser>
        <c:dLbls>
          <c:showLegendKey val="0"/>
          <c:showVal val="0"/>
          <c:showCatName val="0"/>
          <c:showSerName val="0"/>
          <c:showPercent val="0"/>
          <c:showBubbleSize val="0"/>
        </c:dLbls>
        <c:gapWidth val="80"/>
        <c:overlap val="100"/>
        <c:axId val="666678200"/>
        <c:axId val="1"/>
      </c:barChart>
      <c:catAx>
        <c:axId val="666678200"/>
        <c:scaling>
          <c:orientation val="minMax"/>
        </c:scaling>
        <c:delete val="0"/>
        <c:axPos val="b"/>
        <c:majorGridlines>
          <c:spPr>
            <a:ln>
              <a:noFill/>
            </a:ln>
          </c:spPr>
        </c:majorGridlines>
        <c:majorTickMark val="none"/>
        <c:minorTickMark val="none"/>
        <c:tickLblPos val="none"/>
        <c:spPr>
          <a:ln w="9525">
            <a:solidFill>
              <a:schemeClr val="tx1"/>
            </a:solidFill>
            <a:prstDash val="solid"/>
          </a:ln>
        </c:spPr>
        <c:crossAx val="1"/>
        <c:crosses val="min"/>
        <c:auto val="0"/>
        <c:lblAlgn val="ctr"/>
        <c:lblOffset val="100"/>
        <c:noMultiLvlLbl val="0"/>
      </c:catAx>
      <c:valAx>
        <c:axId val="1"/>
        <c:scaling>
          <c:orientation val="minMax"/>
          <c:max val="109.47753752541867"/>
          <c:min val="0"/>
        </c:scaling>
        <c:delete val="1"/>
        <c:axPos val="l"/>
        <c:numFmt formatCode="General" sourceLinked="1"/>
        <c:majorTickMark val="out"/>
        <c:minorTickMark val="none"/>
        <c:tickLblPos val="nextTo"/>
        <c:crossAx val="666678200"/>
        <c:crosses val="min"/>
        <c:crossBetween val="between"/>
      </c:valAx>
    </c:plotArea>
    <c:plotVisOnly val="0"/>
    <c:dispBlanksAs val="gap"/>
    <c:showDLblsOverMax val="1"/>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2697512003491925E-2"/>
          <c:y val="2.2667829119442023E-2"/>
          <c:w val="0.95460497599301619"/>
          <c:h val="0.95466434176111592"/>
        </c:manualLayout>
      </c:layout>
      <c:barChart>
        <c:barDir val="col"/>
        <c:grouping val="stacked"/>
        <c:varyColors val="0"/>
        <c:ser>
          <c:idx val="0"/>
          <c:order val="0"/>
          <c:spPr>
            <a:solidFill>
              <a:srgbClr val="808080"/>
            </a:solidFill>
            <a:ln>
              <a:noFill/>
            </a:ln>
          </c:spPr>
          <c:invertIfNegative val="0"/>
          <c:dLbls>
            <c:dLbl>
              <c:idx val="0"/>
              <c:layout>
                <c:manualLayout>
                  <c:x val="0"/>
                  <c:y val="0"/>
                </c:manualLayout>
              </c:layout>
              <c:numFmt formatCode="#,##0&quot;%&quot;;&quot;-&quot;#,##0&quot;%&quot;" sourceLinked="0"/>
              <c:spPr>
                <a:noFill/>
                <a:ln>
                  <a:noFill/>
                </a:ln>
              </c:spPr>
              <c:txPr>
                <a:bodyPr wrap="none"/>
                <a:lstStyle/>
                <a:p>
                  <a:pPr>
                    <a:defRPr sz="1600">
                      <a:solidFill>
                        <a:schemeClr val="bg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ext>
                <c:ext xmlns:c16="http://schemas.microsoft.com/office/drawing/2014/chart" uri="{C3380CC4-5D6E-409C-BE32-E72D297353CC}">
                  <c16:uniqueId val="{00000000-F62E-4550-BEAE-6D0BECD65D1A}"/>
                </c:ext>
              </c:extLst>
            </c:dLbl>
            <c:dLbl>
              <c:idx val="1"/>
              <c:layout>
                <c:manualLayout>
                  <c:x val="0"/>
                  <c:y val="0"/>
                </c:manualLayout>
              </c:layout>
              <c:numFmt formatCode="#,##0&quot;%&quot;;&quot;-&quot;#,##0&quot;%&quot;" sourceLinked="0"/>
              <c:spPr>
                <a:noFill/>
                <a:ln>
                  <a:noFill/>
                </a:ln>
              </c:spPr>
              <c:txPr>
                <a:bodyPr wrap="none"/>
                <a:lstStyle/>
                <a:p>
                  <a:pPr>
                    <a:defRPr sz="1600">
                      <a:solidFill>
                        <a:schemeClr val="bg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ext>
                <c:ext xmlns:c16="http://schemas.microsoft.com/office/drawing/2014/chart" uri="{C3380CC4-5D6E-409C-BE32-E72D297353CC}">
                  <c16:uniqueId val="{00000001-F62E-4550-BEAE-6D0BECD65D1A}"/>
                </c:ext>
              </c:extLst>
            </c:dLbl>
            <c:dLbl>
              <c:idx val="2"/>
              <c:layout>
                <c:manualLayout>
                  <c:x val="0"/>
                  <c:y val="0"/>
                </c:manualLayout>
              </c:layout>
              <c:numFmt formatCode="#,##0&quot;%&quot;;&quot;-&quot;#,##0&quot;%&quot;" sourceLinked="0"/>
              <c:spPr>
                <a:noFill/>
                <a:ln>
                  <a:noFill/>
                </a:ln>
              </c:spPr>
              <c:txPr>
                <a:bodyPr wrap="none"/>
                <a:lstStyle/>
                <a:p>
                  <a:pPr>
                    <a:defRPr sz="1600">
                      <a:solidFill>
                        <a:schemeClr val="bg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ext>
                <c:ext xmlns:c16="http://schemas.microsoft.com/office/drawing/2014/chart" uri="{C3380CC4-5D6E-409C-BE32-E72D297353CC}">
                  <c16:uniqueId val="{00000002-F62E-4550-BEAE-6D0BECD65D1A}"/>
                </c:ext>
              </c:extLst>
            </c:dLbl>
            <c:dLbl>
              <c:idx val="3"/>
              <c:layout>
                <c:manualLayout>
                  <c:x val="0"/>
                  <c:y val="0"/>
                </c:manualLayout>
              </c:layout>
              <c:numFmt formatCode="#,##0&quot;%&quot;;&quot;-&quot;#,##0&quot;%&quot;" sourceLinked="0"/>
              <c:spPr>
                <a:noFill/>
                <a:ln>
                  <a:noFill/>
                </a:ln>
              </c:spPr>
              <c:txPr>
                <a:bodyPr wrap="none"/>
                <a:lstStyle/>
                <a:p>
                  <a:pPr>
                    <a:defRPr sz="1600">
                      <a:solidFill>
                        <a:schemeClr val="bg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ext>
                <c:ext xmlns:c16="http://schemas.microsoft.com/office/drawing/2014/chart" uri="{C3380CC4-5D6E-409C-BE32-E72D297353CC}">
                  <c16:uniqueId val="{00000003-F62E-4550-BEAE-6D0BECD65D1A}"/>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val>
            <c:numRef>
              <c:f>Sheet1!$A$1:$D$1</c:f>
              <c:numCache>
                <c:formatCode>General</c:formatCode>
                <c:ptCount val="4"/>
                <c:pt idx="0">
                  <c:v>83.291903603664835</c:v>
                </c:pt>
                <c:pt idx="1">
                  <c:v>53.728788646647374</c:v>
                </c:pt>
                <c:pt idx="2">
                  <c:v>53.783590681284053</c:v>
                </c:pt>
                <c:pt idx="3">
                  <c:v>67.127148275873267</c:v>
                </c:pt>
              </c:numCache>
            </c:numRef>
          </c:val>
          <c:extLst>
            <c:ext xmlns:c16="http://schemas.microsoft.com/office/drawing/2014/chart" uri="{C3380CC4-5D6E-409C-BE32-E72D297353CC}">
              <c16:uniqueId val="{00000004-F62E-4550-BEAE-6D0BECD65D1A}"/>
            </c:ext>
          </c:extLst>
        </c:ser>
        <c:ser>
          <c:idx val="1"/>
          <c:order val="1"/>
          <c:spPr>
            <a:solidFill>
              <a:schemeClr val="accent2"/>
            </a:solidFill>
            <a:ln>
              <a:noFill/>
            </a:ln>
          </c:spPr>
          <c:invertIfNegative val="0"/>
          <c:dLbls>
            <c:dLbl>
              <c:idx val="0"/>
              <c:layout>
                <c:manualLayout>
                  <c:x val="0"/>
                  <c:y val="0"/>
                </c:manualLayout>
              </c:layout>
              <c:numFmt formatCode="#,##0&quot;%&quot;;&quot;-&quot;#,##0&quot;%&quot;" sourceLinked="0"/>
              <c:spPr>
                <a:noFill/>
                <a:ln>
                  <a:noFill/>
                </a:ln>
              </c:spPr>
              <c:txPr>
                <a:bodyPr wrap="none"/>
                <a:lstStyle/>
                <a:p>
                  <a:pPr>
                    <a:defRPr sz="1600">
                      <a:solidFill>
                        <a:schemeClr val="bg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ext>
                <c:ext xmlns:c16="http://schemas.microsoft.com/office/drawing/2014/chart" uri="{C3380CC4-5D6E-409C-BE32-E72D297353CC}">
                  <c16:uniqueId val="{00000005-F62E-4550-BEAE-6D0BECD65D1A}"/>
                </c:ext>
              </c:extLst>
            </c:dLbl>
            <c:dLbl>
              <c:idx val="1"/>
              <c:layout>
                <c:manualLayout>
                  <c:x val="0"/>
                  <c:y val="0"/>
                </c:manualLayout>
              </c:layout>
              <c:numFmt formatCode="#,##0&quot;%&quot;;&quot;-&quot;#,##0&quot;%&quot;" sourceLinked="0"/>
              <c:spPr>
                <a:noFill/>
                <a:ln>
                  <a:noFill/>
                </a:ln>
              </c:spPr>
              <c:txPr>
                <a:bodyPr wrap="none"/>
                <a:lstStyle/>
                <a:p>
                  <a:pPr>
                    <a:defRPr sz="1600">
                      <a:solidFill>
                        <a:schemeClr val="bg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ext>
                <c:ext xmlns:c16="http://schemas.microsoft.com/office/drawing/2014/chart" uri="{C3380CC4-5D6E-409C-BE32-E72D297353CC}">
                  <c16:uniqueId val="{00000006-F62E-4550-BEAE-6D0BECD65D1A}"/>
                </c:ext>
              </c:extLst>
            </c:dLbl>
            <c:dLbl>
              <c:idx val="2"/>
              <c:layout>
                <c:manualLayout>
                  <c:x val="0"/>
                  <c:y val="0"/>
                </c:manualLayout>
              </c:layout>
              <c:numFmt formatCode="#,##0&quot;%&quot;;&quot;-&quot;#,##0&quot;%&quot;" sourceLinked="0"/>
              <c:spPr>
                <a:noFill/>
                <a:ln>
                  <a:noFill/>
                </a:ln>
              </c:spPr>
              <c:txPr>
                <a:bodyPr wrap="none"/>
                <a:lstStyle/>
                <a:p>
                  <a:pPr>
                    <a:defRPr sz="1600">
                      <a:solidFill>
                        <a:schemeClr val="bg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ext>
                <c:ext xmlns:c16="http://schemas.microsoft.com/office/drawing/2014/chart" uri="{C3380CC4-5D6E-409C-BE32-E72D297353CC}">
                  <c16:uniqueId val="{00000007-F62E-4550-BEAE-6D0BECD65D1A}"/>
                </c:ext>
              </c:extLst>
            </c:dLbl>
            <c:dLbl>
              <c:idx val="3"/>
              <c:layout>
                <c:manualLayout>
                  <c:x val="0"/>
                  <c:y val="0"/>
                </c:manualLayout>
              </c:layout>
              <c:numFmt formatCode="#,##0&quot;%&quot;;&quot;-&quot;#,##0&quot;%&quot;" sourceLinked="0"/>
              <c:spPr>
                <a:noFill/>
                <a:ln>
                  <a:noFill/>
                </a:ln>
              </c:spPr>
              <c:txPr>
                <a:bodyPr wrap="none"/>
                <a:lstStyle/>
                <a:p>
                  <a:pPr>
                    <a:defRPr sz="1600">
                      <a:solidFill>
                        <a:schemeClr val="bg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ext>
                <c:ext xmlns:c16="http://schemas.microsoft.com/office/drawing/2014/chart" uri="{C3380CC4-5D6E-409C-BE32-E72D297353CC}">
                  <c16:uniqueId val="{00000008-F62E-4550-BEAE-6D0BECD65D1A}"/>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val>
            <c:numRef>
              <c:f>Sheet1!$A$2:$D$2</c:f>
              <c:numCache>
                <c:formatCode>General</c:formatCode>
                <c:ptCount val="4"/>
                <c:pt idx="0">
                  <c:v>14.934730711281109</c:v>
                </c:pt>
                <c:pt idx="1">
                  <c:v>40.635927779595825</c:v>
                </c:pt>
                <c:pt idx="2">
                  <c:v>11.954262562262564</c:v>
                </c:pt>
                <c:pt idx="3">
                  <c:v>32.872851724126726</c:v>
                </c:pt>
              </c:numCache>
            </c:numRef>
          </c:val>
          <c:extLst>
            <c:ext xmlns:c16="http://schemas.microsoft.com/office/drawing/2014/chart" uri="{C3380CC4-5D6E-409C-BE32-E72D297353CC}">
              <c16:uniqueId val="{00000009-F62E-4550-BEAE-6D0BECD65D1A}"/>
            </c:ext>
          </c:extLst>
        </c:ser>
        <c:ser>
          <c:idx val="2"/>
          <c:order val="2"/>
          <c:spPr>
            <a:solidFill>
              <a:srgbClr val="C3CFE1"/>
            </a:solidFill>
            <a:ln>
              <a:noFill/>
            </a:ln>
          </c:spPr>
          <c:invertIfNegative val="0"/>
          <c:dLbls>
            <c:dLbl>
              <c:idx val="1"/>
              <c:layout>
                <c:manualLayout>
                  <c:x val="0"/>
                  <c:y val="0"/>
                </c:manualLayout>
              </c:layout>
              <c:numFmt formatCode="#,##0&quot;%&quot;;&quot;-&quot;#,##0&quot;%&quot;" sourceLinked="0"/>
              <c:spPr>
                <a:noFill/>
                <a:ln>
                  <a:noFill/>
                </a:ln>
              </c:spPr>
              <c:txPr>
                <a:bodyPr wrap="none"/>
                <a:lstStyle/>
                <a:p>
                  <a:pPr>
                    <a:defRPr sz="1600">
                      <a:solidFill>
                        <a:schemeClr val="tx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ext>
                <c:ext xmlns:c16="http://schemas.microsoft.com/office/drawing/2014/chart" uri="{C3380CC4-5D6E-409C-BE32-E72D297353CC}">
                  <c16:uniqueId val="{0000000A-F62E-4550-BEAE-6D0BECD65D1A}"/>
                </c:ext>
              </c:extLst>
            </c:dLbl>
            <c:dLbl>
              <c:idx val="2"/>
              <c:layout>
                <c:manualLayout>
                  <c:x val="0"/>
                  <c:y val="0"/>
                </c:manualLayout>
              </c:layout>
              <c:numFmt formatCode="#,##0&quot;%&quot;;&quot;-&quot;#,##0&quot;%&quot;" sourceLinked="0"/>
              <c:spPr>
                <a:noFill/>
                <a:ln>
                  <a:noFill/>
                </a:ln>
              </c:spPr>
              <c:txPr>
                <a:bodyPr wrap="none"/>
                <a:lstStyle/>
                <a:p>
                  <a:pPr>
                    <a:defRPr sz="1600">
                      <a:solidFill>
                        <a:schemeClr val="tx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ext>
                <c:ext xmlns:c16="http://schemas.microsoft.com/office/drawing/2014/chart" uri="{C3380CC4-5D6E-409C-BE32-E72D297353CC}">
                  <c16:uniqueId val="{0000000B-F62E-4550-BEAE-6D0BECD65D1A}"/>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val>
            <c:numRef>
              <c:f>Sheet1!$A$3:$D$3</c:f>
              <c:numCache>
                <c:formatCode>General</c:formatCode>
                <c:ptCount val="4"/>
                <c:pt idx="0">
                  <c:v>1.7733656850540624</c:v>
                </c:pt>
                <c:pt idx="1">
                  <c:v>5.6352835737567997</c:v>
                </c:pt>
                <c:pt idx="2">
                  <c:v>34.262146756453383</c:v>
                </c:pt>
                <c:pt idx="3">
                  <c:v>0</c:v>
                </c:pt>
              </c:numCache>
            </c:numRef>
          </c:val>
          <c:extLst>
            <c:ext xmlns:c16="http://schemas.microsoft.com/office/drawing/2014/chart" uri="{C3380CC4-5D6E-409C-BE32-E72D297353CC}">
              <c16:uniqueId val="{0000000C-F62E-4550-BEAE-6D0BECD65D1A}"/>
            </c:ext>
          </c:extLst>
        </c:ser>
        <c:dLbls>
          <c:showLegendKey val="0"/>
          <c:showVal val="0"/>
          <c:showCatName val="0"/>
          <c:showSerName val="0"/>
          <c:showPercent val="0"/>
          <c:showBubbleSize val="0"/>
        </c:dLbls>
        <c:gapWidth val="80"/>
        <c:overlap val="100"/>
        <c:axId val="647621056"/>
        <c:axId val="1"/>
      </c:barChart>
      <c:catAx>
        <c:axId val="647621056"/>
        <c:scaling>
          <c:orientation val="minMax"/>
        </c:scaling>
        <c:delete val="0"/>
        <c:axPos val="b"/>
        <c:majorGridlines>
          <c:spPr>
            <a:ln>
              <a:noFill/>
            </a:ln>
          </c:spPr>
        </c:majorGridlines>
        <c:majorTickMark val="none"/>
        <c:minorTickMark val="none"/>
        <c:tickLblPos val="none"/>
        <c:spPr>
          <a:ln w="9525">
            <a:solidFill>
              <a:schemeClr val="tx1"/>
            </a:solidFill>
            <a:prstDash val="solid"/>
          </a:ln>
        </c:spPr>
        <c:crossAx val="1"/>
        <c:crosses val="min"/>
        <c:auto val="0"/>
        <c:lblAlgn val="ctr"/>
        <c:lblOffset val="100"/>
        <c:noMultiLvlLbl val="0"/>
      </c:catAx>
      <c:valAx>
        <c:axId val="1"/>
        <c:scaling>
          <c:orientation val="minMax"/>
          <c:max val="100"/>
          <c:min val="0"/>
        </c:scaling>
        <c:delete val="1"/>
        <c:axPos val="l"/>
        <c:numFmt formatCode="General" sourceLinked="1"/>
        <c:majorTickMark val="out"/>
        <c:minorTickMark val="none"/>
        <c:tickLblPos val="nextTo"/>
        <c:crossAx val="647621056"/>
        <c:crosses val="min"/>
        <c:crossBetween val="between"/>
      </c:valAx>
    </c:plotArea>
    <c:plotVisOnly val="0"/>
    <c:dispBlanksAs val="gap"/>
    <c:showDLblsOverMax val="1"/>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dk1"/>
                </a:solidFill>
                <a:latin typeface="+mn-lt"/>
                <a:ea typeface="+mn-ea"/>
                <a:cs typeface="+mn-cs"/>
              </a:defRPr>
            </a:pPr>
            <a:r>
              <a:rPr lang="en-US"/>
              <a:t>Treatment</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dk1"/>
              </a:solidFill>
              <a:latin typeface="+mn-lt"/>
              <a:ea typeface="+mn-ea"/>
              <a:cs typeface="+mn-cs"/>
            </a:defRPr>
          </a:pPr>
          <a:endParaRPr lang="en-US"/>
        </a:p>
      </c:txPr>
    </c:title>
    <c:autoTitleDeleted val="0"/>
    <c:plotArea>
      <c:layout>
        <c:manualLayout>
          <c:layoutTarget val="inner"/>
          <c:xMode val="edge"/>
          <c:yMode val="edge"/>
          <c:x val="0.332996142702981"/>
          <c:y val="0.13411292551299001"/>
          <c:w val="0.60568681998839602"/>
          <c:h val="0.66874153593545005"/>
        </c:manualLayout>
      </c:layout>
      <c:barChart>
        <c:barDir val="bar"/>
        <c:grouping val="percentStacked"/>
        <c:varyColors val="0"/>
        <c:ser>
          <c:idx val="0"/>
          <c:order val="0"/>
          <c:tx>
            <c:strRef>
              <c:f>'HIV PA by Funder 16'!$D$69</c:f>
              <c:strCache>
                <c:ptCount val="1"/>
                <c:pt idx="0">
                  <c:v> SAG </c:v>
                </c:pt>
              </c:strCache>
            </c:strRef>
          </c:tx>
          <c:spPr>
            <a:solidFill>
              <a:schemeClr val="bg1">
                <a:lumMod val="50000"/>
              </a:schemeClr>
            </a:solidFill>
            <a:ln>
              <a:noFill/>
            </a:ln>
            <a:effectLst/>
          </c:spPr>
          <c:invertIfNegative val="0"/>
          <c:cat>
            <c:strRef>
              <c:f>'HIV PA by Funder 16'!$A$70:$A$77</c:f>
              <c:strCache>
                <c:ptCount val="8"/>
                <c:pt idx="0">
                  <c:v> Palliative / hospice care </c:v>
                </c:pt>
                <c:pt idx="1">
                  <c:v> SDC </c:v>
                </c:pt>
                <c:pt idx="2">
                  <c:v> HIV Treatment ND </c:v>
                </c:pt>
                <c:pt idx="3">
                  <c:v> ART  </c:v>
                </c:pt>
                <c:pt idx="4">
                  <c:v> HBC </c:v>
                </c:pt>
                <c:pt idx="5">
                  <c:v> TB/HIV </c:v>
                </c:pt>
                <c:pt idx="6">
                  <c:v> HTS </c:v>
                </c:pt>
                <c:pt idx="7">
                  <c:v> Adherence (non-BAS) </c:v>
                </c:pt>
              </c:strCache>
            </c:strRef>
          </c:cat>
          <c:val>
            <c:numRef>
              <c:f>'HIV PA by Funder 16'!$D$70:$D$77</c:f>
              <c:numCache>
                <c:formatCode>_(* #,##0_);_(* \(#,##0\);_(* "-"??_);_(@_)</c:formatCode>
                <c:ptCount val="8"/>
                <c:pt idx="0">
                  <c:v>10871892.67</c:v>
                </c:pt>
                <c:pt idx="1">
                  <c:v>58790496.529999994</c:v>
                </c:pt>
                <c:pt idx="2">
                  <c:v>24724572.249999996</c:v>
                </c:pt>
                <c:pt idx="3">
                  <c:v>11332638341.289974</c:v>
                </c:pt>
                <c:pt idx="4">
                  <c:v>2115951270.9600029</c:v>
                </c:pt>
                <c:pt idx="5">
                  <c:v>594589816.43000019</c:v>
                </c:pt>
                <c:pt idx="6">
                  <c:v>823680530.15999663</c:v>
                </c:pt>
                <c:pt idx="7">
                  <c:v>0</c:v>
                </c:pt>
              </c:numCache>
            </c:numRef>
          </c:val>
          <c:extLst>
            <c:ext xmlns:c16="http://schemas.microsoft.com/office/drawing/2014/chart" uri="{C3380CC4-5D6E-409C-BE32-E72D297353CC}">
              <c16:uniqueId val="{00000000-D428-4087-AF71-07CC1F077D5F}"/>
            </c:ext>
          </c:extLst>
        </c:ser>
        <c:ser>
          <c:idx val="2"/>
          <c:order val="1"/>
          <c:tx>
            <c:strRef>
              <c:f>'HIV PA by Funder 16'!$C$69</c:f>
              <c:strCache>
                <c:ptCount val="1"/>
                <c:pt idx="0">
                  <c:v> USG </c:v>
                </c:pt>
              </c:strCache>
            </c:strRef>
          </c:tx>
          <c:spPr>
            <a:solidFill>
              <a:schemeClr val="accent2"/>
            </a:solidFill>
            <a:ln>
              <a:noFill/>
            </a:ln>
            <a:effectLst/>
          </c:spPr>
          <c:invertIfNegative val="0"/>
          <c:cat>
            <c:strRef>
              <c:f>'HIV PA by Funder 16'!$A$70:$A$77</c:f>
              <c:strCache>
                <c:ptCount val="8"/>
                <c:pt idx="0">
                  <c:v> Palliative / hospice care </c:v>
                </c:pt>
                <c:pt idx="1">
                  <c:v> SDC </c:v>
                </c:pt>
                <c:pt idx="2">
                  <c:v> HIV Treatment ND </c:v>
                </c:pt>
                <c:pt idx="3">
                  <c:v> ART  </c:v>
                </c:pt>
                <c:pt idx="4">
                  <c:v> HBC </c:v>
                </c:pt>
                <c:pt idx="5">
                  <c:v> TB/HIV </c:v>
                </c:pt>
                <c:pt idx="6">
                  <c:v> HTS </c:v>
                </c:pt>
                <c:pt idx="7">
                  <c:v> Adherence (non-BAS) </c:v>
                </c:pt>
              </c:strCache>
            </c:strRef>
          </c:cat>
          <c:val>
            <c:numRef>
              <c:f>'HIV PA by Funder 16'!$C$70:$C$77</c:f>
              <c:numCache>
                <c:formatCode>_(* #,##0_);_(* \(#,##0\);_(* "-"??_);_(@_)</c:formatCode>
                <c:ptCount val="8"/>
                <c:pt idx="0">
                  <c:v>0</c:v>
                </c:pt>
                <c:pt idx="1">
                  <c:v>0</c:v>
                </c:pt>
                <c:pt idx="2">
                  <c:v>0</c:v>
                </c:pt>
                <c:pt idx="3">
                  <c:v>1375377758.6991994</c:v>
                </c:pt>
                <c:pt idx="4">
                  <c:v>341241365.18490291</c:v>
                </c:pt>
                <c:pt idx="5">
                  <c:v>0</c:v>
                </c:pt>
                <c:pt idx="6">
                  <c:v>966020895.03944981</c:v>
                </c:pt>
                <c:pt idx="7">
                  <c:v>0</c:v>
                </c:pt>
              </c:numCache>
            </c:numRef>
          </c:val>
          <c:extLst>
            <c:ext xmlns:c16="http://schemas.microsoft.com/office/drawing/2014/chart" uri="{C3380CC4-5D6E-409C-BE32-E72D297353CC}">
              <c16:uniqueId val="{00000001-D428-4087-AF71-07CC1F077D5F}"/>
            </c:ext>
          </c:extLst>
        </c:ser>
        <c:ser>
          <c:idx val="1"/>
          <c:order val="2"/>
          <c:tx>
            <c:strRef>
              <c:f>'HIV PA by Funder 16'!$B$69</c:f>
              <c:strCache>
                <c:ptCount val="1"/>
                <c:pt idx="0">
                  <c:v> Global Fund </c:v>
                </c:pt>
              </c:strCache>
            </c:strRef>
          </c:tx>
          <c:spPr>
            <a:solidFill>
              <a:schemeClr val="accent3"/>
            </a:solidFill>
            <a:ln>
              <a:noFill/>
            </a:ln>
            <a:effectLst/>
          </c:spPr>
          <c:invertIfNegative val="0"/>
          <c:cat>
            <c:strRef>
              <c:f>'HIV PA by Funder 16'!$A$70:$A$77</c:f>
              <c:strCache>
                <c:ptCount val="8"/>
                <c:pt idx="0">
                  <c:v> Palliative / hospice care </c:v>
                </c:pt>
                <c:pt idx="1">
                  <c:v> SDC </c:v>
                </c:pt>
                <c:pt idx="2">
                  <c:v> HIV Treatment ND </c:v>
                </c:pt>
                <c:pt idx="3">
                  <c:v> ART  </c:v>
                </c:pt>
                <c:pt idx="4">
                  <c:v> HBC </c:v>
                </c:pt>
                <c:pt idx="5">
                  <c:v> TB/HIV </c:v>
                </c:pt>
                <c:pt idx="6">
                  <c:v> HTS </c:v>
                </c:pt>
                <c:pt idx="7">
                  <c:v> Adherence (non-BAS) </c:v>
                </c:pt>
              </c:strCache>
            </c:strRef>
          </c:cat>
          <c:val>
            <c:numRef>
              <c:f>'HIV PA by Funder 16'!$B$70:$B$77</c:f>
              <c:numCache>
                <c:formatCode>_(* #,##0_);_(* \(#,##0\);_(* "-"??_);_(@_)</c:formatCode>
                <c:ptCount val="8"/>
                <c:pt idx="0">
                  <c:v>0</c:v>
                </c:pt>
                <c:pt idx="1">
                  <c:v>0</c:v>
                </c:pt>
                <c:pt idx="2">
                  <c:v>2162656.3434847947</c:v>
                </c:pt>
                <c:pt idx="3">
                  <c:v>155384037.26752317</c:v>
                </c:pt>
                <c:pt idx="4">
                  <c:v>0</c:v>
                </c:pt>
                <c:pt idx="5">
                  <c:v>118502136.34210847</c:v>
                </c:pt>
                <c:pt idx="6">
                  <c:v>0</c:v>
                </c:pt>
                <c:pt idx="7">
                  <c:v>42490676.843504518</c:v>
                </c:pt>
              </c:numCache>
            </c:numRef>
          </c:val>
          <c:extLst>
            <c:ext xmlns:c16="http://schemas.microsoft.com/office/drawing/2014/chart" uri="{C3380CC4-5D6E-409C-BE32-E72D297353CC}">
              <c16:uniqueId val="{00000002-D428-4087-AF71-07CC1F077D5F}"/>
            </c:ext>
          </c:extLst>
        </c:ser>
        <c:dLbls>
          <c:showLegendKey val="0"/>
          <c:showVal val="0"/>
          <c:showCatName val="0"/>
          <c:showSerName val="0"/>
          <c:showPercent val="0"/>
          <c:showBubbleSize val="0"/>
        </c:dLbls>
        <c:gapWidth val="75"/>
        <c:overlap val="100"/>
        <c:axId val="-2141933992"/>
        <c:axId val="-2141941432"/>
      </c:barChart>
      <c:catAx>
        <c:axId val="-214193399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crossAx val="-2141941432"/>
        <c:crosses val="autoZero"/>
        <c:auto val="1"/>
        <c:lblAlgn val="ctr"/>
        <c:lblOffset val="100"/>
        <c:noMultiLvlLbl val="0"/>
      </c:catAx>
      <c:valAx>
        <c:axId val="-2141941432"/>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crossAx val="-2141933992"/>
        <c:crosses val="autoZero"/>
        <c:crossBetween val="between"/>
      </c:valAx>
      <c:spPr>
        <a:noFill/>
        <a:ln>
          <a:noFill/>
        </a:ln>
        <a:effectLst/>
      </c:spPr>
    </c:plotArea>
    <c:legend>
      <c:legendPos val="b"/>
      <c:layout>
        <c:manualLayout>
          <c:xMode val="edge"/>
          <c:yMode val="edge"/>
          <c:x val="0.29909879858710697"/>
          <c:y val="0.91720554375460395"/>
          <c:w val="0.401802402825787"/>
          <c:h val="8.2794456245395706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legend>
    <c:plotVisOnly val="1"/>
    <c:dispBlanksAs val="gap"/>
    <c:showDLblsOverMax val="0"/>
  </c:chart>
  <c:spPr>
    <a:solidFill>
      <a:schemeClr val="lt1"/>
    </a:solidFill>
    <a:ln w="3175" cap="flat" cmpd="sng" algn="ctr">
      <a:solidFill>
        <a:schemeClr val="dk1"/>
      </a:solidFill>
      <a:prstDash val="solid"/>
    </a:ln>
    <a:effectLst/>
  </c:spPr>
  <c:txPr>
    <a:bodyPr/>
    <a:lstStyle/>
    <a:p>
      <a:pPr>
        <a:defRPr>
          <a:solidFill>
            <a:schemeClr val="dk1"/>
          </a:solidFill>
          <a:latin typeface="+mn-lt"/>
          <a:ea typeface="+mn-ea"/>
          <a:cs typeface="+mn-cs"/>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dk1"/>
                </a:solidFill>
                <a:latin typeface="+mn-lt"/>
                <a:ea typeface="+mn-ea"/>
                <a:cs typeface="+mn-cs"/>
              </a:defRPr>
            </a:pPr>
            <a:r>
              <a:rPr lang="en-US"/>
              <a:t>Prevention</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dk1"/>
              </a:solidFill>
              <a:latin typeface="+mn-lt"/>
              <a:ea typeface="+mn-ea"/>
              <a:cs typeface="+mn-cs"/>
            </a:defRPr>
          </a:pPr>
          <a:endParaRPr lang="en-US"/>
        </a:p>
      </c:txPr>
    </c:title>
    <c:autoTitleDeleted val="0"/>
    <c:plotArea>
      <c:layout>
        <c:manualLayout>
          <c:layoutTarget val="inner"/>
          <c:xMode val="edge"/>
          <c:yMode val="edge"/>
          <c:x val="0.33370691368060501"/>
          <c:y val="9.8348917698867305E-2"/>
          <c:w val="0.61160328337723402"/>
          <c:h val="0.74061432372706004"/>
        </c:manualLayout>
      </c:layout>
      <c:barChart>
        <c:barDir val="bar"/>
        <c:grouping val="percentStacked"/>
        <c:varyColors val="0"/>
        <c:ser>
          <c:idx val="0"/>
          <c:order val="0"/>
          <c:tx>
            <c:strRef>
              <c:f>'HIV PA by Funder 16'!$D$82</c:f>
              <c:strCache>
                <c:ptCount val="1"/>
                <c:pt idx="0">
                  <c:v> SAG </c:v>
                </c:pt>
              </c:strCache>
            </c:strRef>
          </c:tx>
          <c:spPr>
            <a:solidFill>
              <a:schemeClr val="accent1"/>
            </a:solidFill>
            <a:ln>
              <a:noFill/>
            </a:ln>
            <a:effectLst/>
          </c:spPr>
          <c:invertIfNegative val="0"/>
          <c:cat>
            <c:strRef>
              <c:f>'HIV PA by Funder 16'!$A$83:$A$94</c:f>
              <c:strCache>
                <c:ptCount val="12"/>
                <c:pt idx="0">
                  <c:v> STI </c:v>
                </c:pt>
                <c:pt idx="1">
                  <c:v> Workplace prevention </c:v>
                </c:pt>
                <c:pt idx="2">
                  <c:v> HPV </c:v>
                </c:pt>
                <c:pt idx="3">
                  <c:v> Condoms </c:v>
                </c:pt>
                <c:pt idx="4">
                  <c:v> Youth </c:v>
                </c:pt>
                <c:pt idx="5">
                  <c:v> HTA / SW </c:v>
                </c:pt>
                <c:pt idx="6">
                  <c:v> PEP </c:v>
                </c:pt>
                <c:pt idx="7">
                  <c:v> PMTCT </c:v>
                </c:pt>
                <c:pt idx="8">
                  <c:v> MMC </c:v>
                </c:pt>
                <c:pt idx="9">
                  <c:v> HIV Prevention ND </c:v>
                </c:pt>
                <c:pt idx="10">
                  <c:v> Blood Bank spending (non-BAS) </c:v>
                </c:pt>
                <c:pt idx="11">
                  <c:v> Key Pop (non-BAS) </c:v>
                </c:pt>
              </c:strCache>
            </c:strRef>
          </c:cat>
          <c:val>
            <c:numRef>
              <c:f>'HIV PA by Funder 16'!$D$83:$D$94</c:f>
              <c:numCache>
                <c:formatCode>_(* #,##0_);_(* \(#,##0\);_(* "-"??_);_(@_)</c:formatCode>
                <c:ptCount val="12"/>
                <c:pt idx="0">
                  <c:v>4408717.87</c:v>
                </c:pt>
                <c:pt idx="1">
                  <c:v>1563109</c:v>
                </c:pt>
                <c:pt idx="2">
                  <c:v>195823479.00999999</c:v>
                </c:pt>
                <c:pt idx="3">
                  <c:v>503274918.16999799</c:v>
                </c:pt>
                <c:pt idx="4">
                  <c:v>373160075.89999998</c:v>
                </c:pt>
                <c:pt idx="5">
                  <c:v>79363065.079999998</c:v>
                </c:pt>
                <c:pt idx="6">
                  <c:v>9430650.1600000001</c:v>
                </c:pt>
                <c:pt idx="7">
                  <c:v>274637229.280002</c:v>
                </c:pt>
                <c:pt idx="8">
                  <c:v>303163487.23000002</c:v>
                </c:pt>
                <c:pt idx="9">
                  <c:v>459617.14</c:v>
                </c:pt>
                <c:pt idx="10">
                  <c:v>0</c:v>
                </c:pt>
                <c:pt idx="11">
                  <c:v>0</c:v>
                </c:pt>
              </c:numCache>
            </c:numRef>
          </c:val>
          <c:extLst>
            <c:ext xmlns:c16="http://schemas.microsoft.com/office/drawing/2014/chart" uri="{C3380CC4-5D6E-409C-BE32-E72D297353CC}">
              <c16:uniqueId val="{00000000-58DC-4573-9569-E1E32138851C}"/>
            </c:ext>
          </c:extLst>
        </c:ser>
        <c:ser>
          <c:idx val="2"/>
          <c:order val="1"/>
          <c:tx>
            <c:strRef>
              <c:f>'HIV PA by Funder 16'!$C$82</c:f>
              <c:strCache>
                <c:ptCount val="1"/>
                <c:pt idx="0">
                  <c:v> USG </c:v>
                </c:pt>
              </c:strCache>
            </c:strRef>
          </c:tx>
          <c:spPr>
            <a:solidFill>
              <a:schemeClr val="accent2"/>
            </a:solidFill>
            <a:ln>
              <a:noFill/>
            </a:ln>
            <a:effectLst/>
          </c:spPr>
          <c:invertIfNegative val="0"/>
          <c:cat>
            <c:strRef>
              <c:f>'HIV PA by Funder 16'!$A$83:$A$94</c:f>
              <c:strCache>
                <c:ptCount val="12"/>
                <c:pt idx="0">
                  <c:v> STI </c:v>
                </c:pt>
                <c:pt idx="1">
                  <c:v> Workplace prevention </c:v>
                </c:pt>
                <c:pt idx="2">
                  <c:v> HPV </c:v>
                </c:pt>
                <c:pt idx="3">
                  <c:v> Condoms </c:v>
                </c:pt>
                <c:pt idx="4">
                  <c:v> Youth </c:v>
                </c:pt>
                <c:pt idx="5">
                  <c:v> HTA / SW </c:v>
                </c:pt>
                <c:pt idx="6">
                  <c:v> PEP </c:v>
                </c:pt>
                <c:pt idx="7">
                  <c:v> PMTCT </c:v>
                </c:pt>
                <c:pt idx="8">
                  <c:v> MMC </c:v>
                </c:pt>
                <c:pt idx="9">
                  <c:v> HIV Prevention ND </c:v>
                </c:pt>
                <c:pt idx="10">
                  <c:v> Blood Bank spending (non-BAS) </c:v>
                </c:pt>
                <c:pt idx="11">
                  <c:v> Key Pop (non-BAS) </c:v>
                </c:pt>
              </c:strCache>
            </c:strRef>
          </c:cat>
          <c:val>
            <c:numRef>
              <c:f>'HIV PA by Funder 16'!$C$83:$C$94</c:f>
              <c:numCache>
                <c:formatCode>_(* #,##0_);_(* \(#,##0\);_(* "-"??_);_(@_)</c:formatCode>
                <c:ptCount val="12"/>
                <c:pt idx="0">
                  <c:v>0</c:v>
                </c:pt>
                <c:pt idx="1">
                  <c:v>0</c:v>
                </c:pt>
                <c:pt idx="2">
                  <c:v>0</c:v>
                </c:pt>
                <c:pt idx="3">
                  <c:v>5194910.05</c:v>
                </c:pt>
                <c:pt idx="4">
                  <c:v>0</c:v>
                </c:pt>
                <c:pt idx="5">
                  <c:v>31345515.243349999</c:v>
                </c:pt>
                <c:pt idx="6">
                  <c:v>10011525.824929399</c:v>
                </c:pt>
                <c:pt idx="7">
                  <c:v>290834632.73502201</c:v>
                </c:pt>
                <c:pt idx="8">
                  <c:v>758121217.70795095</c:v>
                </c:pt>
                <c:pt idx="9">
                  <c:v>367608906.90455103</c:v>
                </c:pt>
                <c:pt idx="10">
                  <c:v>11757925.59172</c:v>
                </c:pt>
                <c:pt idx="11">
                  <c:v>66008608.585307002</c:v>
                </c:pt>
              </c:numCache>
            </c:numRef>
          </c:val>
          <c:extLst>
            <c:ext xmlns:c16="http://schemas.microsoft.com/office/drawing/2014/chart" uri="{C3380CC4-5D6E-409C-BE32-E72D297353CC}">
              <c16:uniqueId val="{00000001-58DC-4573-9569-E1E32138851C}"/>
            </c:ext>
          </c:extLst>
        </c:ser>
        <c:ser>
          <c:idx val="1"/>
          <c:order val="2"/>
          <c:tx>
            <c:strRef>
              <c:f>'HIV PA by Funder 16'!$B$82</c:f>
              <c:strCache>
                <c:ptCount val="1"/>
                <c:pt idx="0">
                  <c:v> Global Fund </c:v>
                </c:pt>
              </c:strCache>
            </c:strRef>
          </c:tx>
          <c:spPr>
            <a:solidFill>
              <a:schemeClr val="accent5">
                <a:lumMod val="20000"/>
                <a:lumOff val="80000"/>
              </a:schemeClr>
            </a:solidFill>
            <a:ln>
              <a:noFill/>
            </a:ln>
            <a:effectLst/>
          </c:spPr>
          <c:invertIfNegative val="0"/>
          <c:cat>
            <c:strRef>
              <c:f>'HIV PA by Funder 16'!$A$83:$A$94</c:f>
              <c:strCache>
                <c:ptCount val="12"/>
                <c:pt idx="0">
                  <c:v> STI </c:v>
                </c:pt>
                <c:pt idx="1">
                  <c:v> Workplace prevention </c:v>
                </c:pt>
                <c:pt idx="2">
                  <c:v> HPV </c:v>
                </c:pt>
                <c:pt idx="3">
                  <c:v> Condoms </c:v>
                </c:pt>
                <c:pt idx="4">
                  <c:v> Youth </c:v>
                </c:pt>
                <c:pt idx="5">
                  <c:v> HTA / SW </c:v>
                </c:pt>
                <c:pt idx="6">
                  <c:v> PEP </c:v>
                </c:pt>
                <c:pt idx="7">
                  <c:v> PMTCT </c:v>
                </c:pt>
                <c:pt idx="8">
                  <c:v> MMC </c:v>
                </c:pt>
                <c:pt idx="9">
                  <c:v> HIV Prevention ND </c:v>
                </c:pt>
                <c:pt idx="10">
                  <c:v> Blood Bank spending (non-BAS) </c:v>
                </c:pt>
                <c:pt idx="11">
                  <c:v> Key Pop (non-BAS) </c:v>
                </c:pt>
              </c:strCache>
            </c:strRef>
          </c:cat>
          <c:val>
            <c:numRef>
              <c:f>'HIV PA by Funder 16'!$B$83:$B$94</c:f>
              <c:numCache>
                <c:formatCode>_(* #,##0_);_(* \(#,##0\);_(* "-"??_);_(@_)</c:formatCode>
                <c:ptCount val="12"/>
                <c:pt idx="0">
                  <c:v>0</c:v>
                </c:pt>
                <c:pt idx="1">
                  <c:v>0</c:v>
                </c:pt>
                <c:pt idx="2">
                  <c:v>0</c:v>
                </c:pt>
                <c:pt idx="3">
                  <c:v>0</c:v>
                </c:pt>
                <c:pt idx="4">
                  <c:v>88315993.301211193</c:v>
                </c:pt>
                <c:pt idx="5">
                  <c:v>43511991.508197598</c:v>
                </c:pt>
                <c:pt idx="6">
                  <c:v>0</c:v>
                </c:pt>
                <c:pt idx="7">
                  <c:v>0</c:v>
                </c:pt>
                <c:pt idx="8">
                  <c:v>0</c:v>
                </c:pt>
                <c:pt idx="9">
                  <c:v>0</c:v>
                </c:pt>
                <c:pt idx="10">
                  <c:v>0</c:v>
                </c:pt>
                <c:pt idx="11">
                  <c:v>71159010.362162501</c:v>
                </c:pt>
              </c:numCache>
            </c:numRef>
          </c:val>
          <c:extLst>
            <c:ext xmlns:c16="http://schemas.microsoft.com/office/drawing/2014/chart" uri="{C3380CC4-5D6E-409C-BE32-E72D297353CC}">
              <c16:uniqueId val="{00000002-58DC-4573-9569-E1E32138851C}"/>
            </c:ext>
          </c:extLst>
        </c:ser>
        <c:dLbls>
          <c:showLegendKey val="0"/>
          <c:showVal val="0"/>
          <c:showCatName val="0"/>
          <c:showSerName val="0"/>
          <c:showPercent val="0"/>
          <c:showBubbleSize val="0"/>
        </c:dLbls>
        <c:gapWidth val="150"/>
        <c:overlap val="100"/>
        <c:axId val="-2142023960"/>
        <c:axId val="-2142029720"/>
      </c:barChart>
      <c:catAx>
        <c:axId val="-21420239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crossAx val="-2142029720"/>
        <c:crosses val="autoZero"/>
        <c:auto val="1"/>
        <c:lblAlgn val="ctr"/>
        <c:lblOffset val="100"/>
        <c:noMultiLvlLbl val="0"/>
      </c:catAx>
      <c:valAx>
        <c:axId val="-2142029720"/>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crossAx val="-214202396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legend>
    <c:plotVisOnly val="1"/>
    <c:dispBlanksAs val="gap"/>
    <c:showDLblsOverMax val="0"/>
  </c:chart>
  <c:spPr>
    <a:solidFill>
      <a:schemeClr val="lt1"/>
    </a:solidFill>
    <a:ln w="3175" cap="flat" cmpd="sng" algn="ctr">
      <a:solidFill>
        <a:schemeClr val="dk1"/>
      </a:solidFill>
      <a:prstDash val="solid"/>
    </a:ln>
    <a:effectLst/>
  </c:spPr>
  <c:txPr>
    <a:bodyPr/>
    <a:lstStyle/>
    <a:p>
      <a:pPr>
        <a:defRPr>
          <a:solidFill>
            <a:schemeClr val="dk1"/>
          </a:solidFill>
          <a:latin typeface="+mn-lt"/>
          <a:ea typeface="+mn-ea"/>
          <a:cs typeface="+mn-cs"/>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dk1"/>
                </a:solidFill>
                <a:latin typeface="+mn-lt"/>
                <a:ea typeface="+mn-ea"/>
                <a:cs typeface="+mn-cs"/>
              </a:defRPr>
            </a:pPr>
            <a:r>
              <a:rPr lang="en-US"/>
              <a:t>HIV C&amp;S</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dk1"/>
              </a:solidFill>
              <a:latin typeface="+mn-lt"/>
              <a:ea typeface="+mn-ea"/>
              <a:cs typeface="+mn-cs"/>
            </a:defRPr>
          </a:pPr>
          <a:endParaRPr lang="en-US"/>
        </a:p>
      </c:txPr>
    </c:title>
    <c:autoTitleDeleted val="0"/>
    <c:plotArea>
      <c:layout>
        <c:manualLayout>
          <c:layoutTarget val="inner"/>
          <c:xMode val="edge"/>
          <c:yMode val="edge"/>
          <c:x val="0.32500793386189097"/>
          <c:y val="0.15736366599940199"/>
          <c:w val="0.63359536016354601"/>
          <c:h val="0.552840545959149"/>
        </c:manualLayout>
      </c:layout>
      <c:barChart>
        <c:barDir val="bar"/>
        <c:grouping val="percentStacked"/>
        <c:varyColors val="0"/>
        <c:ser>
          <c:idx val="2"/>
          <c:order val="0"/>
          <c:tx>
            <c:strRef>
              <c:f>'HIV PA by Funder 16'!$D$115</c:f>
              <c:strCache>
                <c:ptCount val="1"/>
                <c:pt idx="0">
                  <c:v> SAG </c:v>
                </c:pt>
              </c:strCache>
            </c:strRef>
          </c:tx>
          <c:spPr>
            <a:solidFill>
              <a:schemeClr val="bg1">
                <a:lumMod val="50000"/>
              </a:schemeClr>
            </a:solidFill>
            <a:ln>
              <a:noFill/>
            </a:ln>
            <a:effectLst/>
          </c:spPr>
          <c:invertIfNegative val="0"/>
          <c:cat>
            <c:strRef>
              <c:f>'HIV PA by Funder 16'!$A$116:$A$118</c:f>
              <c:strCache>
                <c:ptCount val="3"/>
                <c:pt idx="0">
                  <c:v> C&amp;S </c:v>
                </c:pt>
                <c:pt idx="1">
                  <c:v> infrast /upgrade / mainten. </c:v>
                </c:pt>
                <c:pt idx="2">
                  <c:v> OVC </c:v>
                </c:pt>
              </c:strCache>
            </c:strRef>
          </c:cat>
          <c:val>
            <c:numRef>
              <c:f>'HIV PA by Funder 16'!$D$116:$D$118</c:f>
              <c:numCache>
                <c:formatCode>_(* #,##0_);_(* \(#,##0\);_(* "-"??_);_(@_)</c:formatCode>
                <c:ptCount val="3"/>
                <c:pt idx="0">
                  <c:v>156985405.43000001</c:v>
                </c:pt>
                <c:pt idx="1">
                  <c:v>8779.8599999999951</c:v>
                </c:pt>
                <c:pt idx="2">
                  <c:v>1139078709.2</c:v>
                </c:pt>
              </c:numCache>
            </c:numRef>
          </c:val>
          <c:extLst>
            <c:ext xmlns:c16="http://schemas.microsoft.com/office/drawing/2014/chart" uri="{C3380CC4-5D6E-409C-BE32-E72D297353CC}">
              <c16:uniqueId val="{00000000-48D7-48EE-A86B-359B7F310172}"/>
            </c:ext>
          </c:extLst>
        </c:ser>
        <c:ser>
          <c:idx val="0"/>
          <c:order val="1"/>
          <c:tx>
            <c:strRef>
              <c:f>'HIV PA by Funder 16'!$C$115</c:f>
              <c:strCache>
                <c:ptCount val="1"/>
                <c:pt idx="0">
                  <c:v> USG </c:v>
                </c:pt>
              </c:strCache>
            </c:strRef>
          </c:tx>
          <c:spPr>
            <a:solidFill>
              <a:schemeClr val="tx2"/>
            </a:solidFill>
            <a:ln>
              <a:noFill/>
            </a:ln>
            <a:effectLst/>
          </c:spPr>
          <c:invertIfNegative val="0"/>
          <c:cat>
            <c:strRef>
              <c:f>'HIV PA by Funder 16'!$A$116:$A$118</c:f>
              <c:strCache>
                <c:ptCount val="3"/>
                <c:pt idx="0">
                  <c:v> C&amp;S </c:v>
                </c:pt>
                <c:pt idx="1">
                  <c:v> infrast /upgrade / mainten. </c:v>
                </c:pt>
                <c:pt idx="2">
                  <c:v> OVC </c:v>
                </c:pt>
              </c:strCache>
            </c:strRef>
          </c:cat>
          <c:val>
            <c:numRef>
              <c:f>'HIV PA by Funder 16'!$C$116:$C$118</c:f>
              <c:numCache>
                <c:formatCode>_(* #,##0_);_(* \(#,##0\);_(* "-"??_);_(@_)</c:formatCode>
                <c:ptCount val="3"/>
                <c:pt idx="0">
                  <c:v>0</c:v>
                </c:pt>
                <c:pt idx="1">
                  <c:v>0</c:v>
                </c:pt>
                <c:pt idx="2">
                  <c:v>634695865.37622595</c:v>
                </c:pt>
              </c:numCache>
            </c:numRef>
          </c:val>
          <c:extLst>
            <c:ext xmlns:c16="http://schemas.microsoft.com/office/drawing/2014/chart" uri="{C3380CC4-5D6E-409C-BE32-E72D297353CC}">
              <c16:uniqueId val="{00000001-48D7-48EE-A86B-359B7F310172}"/>
            </c:ext>
          </c:extLst>
        </c:ser>
        <c:ser>
          <c:idx val="1"/>
          <c:order val="2"/>
          <c:tx>
            <c:strRef>
              <c:f>'HIV PA by Funder 16'!$B$115</c:f>
              <c:strCache>
                <c:ptCount val="1"/>
                <c:pt idx="0">
                  <c:v> Global Fund </c:v>
                </c:pt>
              </c:strCache>
            </c:strRef>
          </c:tx>
          <c:spPr>
            <a:solidFill>
              <a:schemeClr val="accent3"/>
            </a:solidFill>
            <a:ln>
              <a:noFill/>
            </a:ln>
            <a:effectLst/>
          </c:spPr>
          <c:invertIfNegative val="0"/>
          <c:cat>
            <c:strRef>
              <c:f>'HIV PA by Funder 16'!$A$116:$A$118</c:f>
              <c:strCache>
                <c:ptCount val="3"/>
                <c:pt idx="0">
                  <c:v> C&amp;S </c:v>
                </c:pt>
                <c:pt idx="1">
                  <c:v> infrast /upgrade / mainten. </c:v>
                </c:pt>
                <c:pt idx="2">
                  <c:v> OVC </c:v>
                </c:pt>
              </c:strCache>
            </c:strRef>
          </c:cat>
          <c:val>
            <c:numRef>
              <c:f>'HIV PA by Funder 16'!$B$116:$B$118</c:f>
              <c:numCache>
                <c:formatCode>_(* #,##0_);_(* \(#,##0\);_(* "-"??_);_(@_)</c:formatCode>
                <c:ptCount val="3"/>
                <c:pt idx="0">
                  <c:v>0</c:v>
                </c:pt>
                <c:pt idx="1">
                  <c:v>0</c:v>
                </c:pt>
                <c:pt idx="2">
                  <c:v>0</c:v>
                </c:pt>
              </c:numCache>
            </c:numRef>
          </c:val>
          <c:extLst>
            <c:ext xmlns:c16="http://schemas.microsoft.com/office/drawing/2014/chart" uri="{C3380CC4-5D6E-409C-BE32-E72D297353CC}">
              <c16:uniqueId val="{00000002-48D7-48EE-A86B-359B7F310172}"/>
            </c:ext>
          </c:extLst>
        </c:ser>
        <c:dLbls>
          <c:showLegendKey val="0"/>
          <c:showVal val="0"/>
          <c:showCatName val="0"/>
          <c:showSerName val="0"/>
          <c:showPercent val="0"/>
          <c:showBubbleSize val="0"/>
        </c:dLbls>
        <c:gapWidth val="150"/>
        <c:overlap val="100"/>
        <c:axId val="-2103980488"/>
        <c:axId val="-2104127096"/>
      </c:barChart>
      <c:catAx>
        <c:axId val="-210398048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crossAx val="-2104127096"/>
        <c:crosses val="autoZero"/>
        <c:auto val="1"/>
        <c:lblAlgn val="ctr"/>
        <c:lblOffset val="100"/>
        <c:noMultiLvlLbl val="0"/>
      </c:catAx>
      <c:valAx>
        <c:axId val="-2104127096"/>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crossAx val="-210398048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legend>
    <c:plotVisOnly val="1"/>
    <c:dispBlanksAs val="gap"/>
    <c:showDLblsOverMax val="0"/>
  </c:chart>
  <c:spPr>
    <a:solidFill>
      <a:schemeClr val="lt1"/>
    </a:solidFill>
    <a:ln w="3175" cap="flat" cmpd="sng" algn="ctr">
      <a:solidFill>
        <a:schemeClr val="dk1"/>
      </a:solidFill>
      <a:prstDash val="solid"/>
    </a:ln>
    <a:effectLst/>
  </c:spPr>
  <c:txPr>
    <a:bodyPr/>
    <a:lstStyle/>
    <a:p>
      <a:pPr>
        <a:defRPr>
          <a:solidFill>
            <a:schemeClr val="dk1"/>
          </a:solidFill>
          <a:latin typeface="+mn-lt"/>
          <a:ea typeface="+mn-ea"/>
          <a:cs typeface="+mn-cs"/>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dk1"/>
                </a:solidFill>
                <a:latin typeface="+mn-lt"/>
                <a:ea typeface="+mn-ea"/>
                <a:cs typeface="+mn-cs"/>
              </a:defRPr>
            </a:pPr>
            <a:r>
              <a:rPr lang="en-US"/>
              <a:t>Enablers</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dk1"/>
              </a:solidFill>
              <a:latin typeface="+mn-lt"/>
              <a:ea typeface="+mn-ea"/>
              <a:cs typeface="+mn-cs"/>
            </a:defRPr>
          </a:pPr>
          <a:endParaRPr lang="en-US"/>
        </a:p>
      </c:txPr>
    </c:title>
    <c:autoTitleDeleted val="0"/>
    <c:plotArea>
      <c:layout>
        <c:manualLayout>
          <c:layoutTarget val="inner"/>
          <c:xMode val="edge"/>
          <c:yMode val="edge"/>
          <c:x val="0.369163822948891"/>
          <c:y val="0.102719998063676"/>
          <c:w val="0.56951912525705595"/>
          <c:h val="0.75507680081540796"/>
        </c:manualLayout>
      </c:layout>
      <c:barChart>
        <c:barDir val="bar"/>
        <c:grouping val="percentStacked"/>
        <c:varyColors val="0"/>
        <c:ser>
          <c:idx val="2"/>
          <c:order val="0"/>
          <c:tx>
            <c:strRef>
              <c:f>'HIV PA by Funder 16'!$D$99</c:f>
              <c:strCache>
                <c:ptCount val="1"/>
                <c:pt idx="0">
                  <c:v> SAG </c:v>
                </c:pt>
              </c:strCache>
            </c:strRef>
          </c:tx>
          <c:spPr>
            <a:solidFill>
              <a:schemeClr val="bg1">
                <a:lumMod val="50000"/>
              </a:schemeClr>
            </a:solidFill>
            <a:ln>
              <a:noFill/>
            </a:ln>
            <a:effectLst/>
          </c:spPr>
          <c:invertIfNegative val="0"/>
          <c:cat>
            <c:strRef>
              <c:f>'HIV PA by Funder 16'!$A$100:$A$111</c:f>
              <c:strCache>
                <c:ptCount val="12"/>
                <c:pt idx="0">
                  <c:v> ACSM </c:v>
                </c:pt>
                <c:pt idx="1">
                  <c:v> PE: Lab (Non BAS) </c:v>
                </c:pt>
                <c:pt idx="2">
                  <c:v> PM </c:v>
                </c:pt>
                <c:pt idx="3">
                  <c:v> Policy &amp; Systems Development  </c:v>
                </c:pt>
                <c:pt idx="4">
                  <c:v> Surveillance (Non BAS) </c:v>
                </c:pt>
                <c:pt idx="5">
                  <c:v> PE: Community Capacity/ Inst. strengthening (non-BAS) </c:v>
                </c:pt>
                <c:pt idx="6">
                  <c:v> Research, surveys (non-BAS) </c:v>
                </c:pt>
                <c:pt idx="7">
                  <c:v> RTC / Training </c:v>
                </c:pt>
                <c:pt idx="8">
                  <c:v> M&amp;E / HIS </c:v>
                </c:pt>
                <c:pt idx="9">
                  <c:v> GBV / gender empowerment </c:v>
                </c:pt>
                <c:pt idx="10">
                  <c:v> Substance abuse prevention </c:v>
                </c:pt>
                <c:pt idx="11">
                  <c:v> HSS: PSM </c:v>
                </c:pt>
              </c:strCache>
            </c:strRef>
          </c:cat>
          <c:val>
            <c:numRef>
              <c:f>'HIV PA by Funder 16'!$D$100:$D$111</c:f>
              <c:numCache>
                <c:formatCode>_(* #,##0_);_(* \(#,##0\);_(* "-"??_);_(@_)</c:formatCode>
                <c:ptCount val="12"/>
                <c:pt idx="0">
                  <c:v>5096979.46</c:v>
                </c:pt>
                <c:pt idx="1">
                  <c:v>0</c:v>
                </c:pt>
                <c:pt idx="2">
                  <c:v>721941233.07000005</c:v>
                </c:pt>
                <c:pt idx="3">
                  <c:v>0</c:v>
                </c:pt>
                <c:pt idx="4">
                  <c:v>0</c:v>
                </c:pt>
                <c:pt idx="5">
                  <c:v>0</c:v>
                </c:pt>
                <c:pt idx="6">
                  <c:v>0</c:v>
                </c:pt>
                <c:pt idx="7">
                  <c:v>121424165.48999999</c:v>
                </c:pt>
                <c:pt idx="8">
                  <c:v>0</c:v>
                </c:pt>
                <c:pt idx="9">
                  <c:v>88496600</c:v>
                </c:pt>
                <c:pt idx="10">
                  <c:v>161639400</c:v>
                </c:pt>
                <c:pt idx="11">
                  <c:v>0</c:v>
                </c:pt>
              </c:numCache>
            </c:numRef>
          </c:val>
          <c:extLst>
            <c:ext xmlns:c16="http://schemas.microsoft.com/office/drawing/2014/chart" uri="{C3380CC4-5D6E-409C-BE32-E72D297353CC}">
              <c16:uniqueId val="{00000000-FF9F-4477-A7BB-21009E88525E}"/>
            </c:ext>
          </c:extLst>
        </c:ser>
        <c:ser>
          <c:idx val="0"/>
          <c:order val="1"/>
          <c:tx>
            <c:strRef>
              <c:f>'HIV PA by Funder 16'!$C$99</c:f>
              <c:strCache>
                <c:ptCount val="1"/>
                <c:pt idx="0">
                  <c:v> USG </c:v>
                </c:pt>
              </c:strCache>
            </c:strRef>
          </c:tx>
          <c:spPr>
            <a:solidFill>
              <a:schemeClr val="tx2"/>
            </a:solidFill>
            <a:ln>
              <a:noFill/>
            </a:ln>
            <a:effectLst/>
          </c:spPr>
          <c:invertIfNegative val="0"/>
          <c:cat>
            <c:strRef>
              <c:f>'HIV PA by Funder 16'!$A$100:$A$111</c:f>
              <c:strCache>
                <c:ptCount val="12"/>
                <c:pt idx="0">
                  <c:v> ACSM </c:v>
                </c:pt>
                <c:pt idx="1">
                  <c:v> PE: Lab (Non BAS) </c:v>
                </c:pt>
                <c:pt idx="2">
                  <c:v> PM </c:v>
                </c:pt>
                <c:pt idx="3">
                  <c:v> Policy &amp; Systems Development  </c:v>
                </c:pt>
                <c:pt idx="4">
                  <c:v> Surveillance (Non BAS) </c:v>
                </c:pt>
                <c:pt idx="5">
                  <c:v> PE: Community Capacity/ Inst. strengthening (non-BAS) </c:v>
                </c:pt>
                <c:pt idx="6">
                  <c:v> Research, surveys (non-BAS) </c:v>
                </c:pt>
                <c:pt idx="7">
                  <c:v> RTC / Training </c:v>
                </c:pt>
                <c:pt idx="8">
                  <c:v> M&amp;E / HIS </c:v>
                </c:pt>
                <c:pt idx="9">
                  <c:v> GBV / gender empowerment </c:v>
                </c:pt>
                <c:pt idx="10">
                  <c:v> Substance abuse prevention </c:v>
                </c:pt>
                <c:pt idx="11">
                  <c:v> HSS: PSM </c:v>
                </c:pt>
              </c:strCache>
            </c:strRef>
          </c:cat>
          <c:val>
            <c:numRef>
              <c:f>'HIV PA by Funder 16'!$C$100:$C$111</c:f>
              <c:numCache>
                <c:formatCode>_(* #,##0_);_(* \(#,##0\);_(* "-"??_);_(@_)</c:formatCode>
                <c:ptCount val="12"/>
                <c:pt idx="0">
                  <c:v>0</c:v>
                </c:pt>
                <c:pt idx="1">
                  <c:v>106098761.16910701</c:v>
                </c:pt>
                <c:pt idx="2">
                  <c:v>0</c:v>
                </c:pt>
                <c:pt idx="3">
                  <c:v>253874615.090792</c:v>
                </c:pt>
                <c:pt idx="4">
                  <c:v>131460750.23583999</c:v>
                </c:pt>
                <c:pt idx="5">
                  <c:v>0</c:v>
                </c:pt>
                <c:pt idx="6">
                  <c:v>0</c:v>
                </c:pt>
                <c:pt idx="7">
                  <c:v>0</c:v>
                </c:pt>
                <c:pt idx="8">
                  <c:v>208419475.58206201</c:v>
                </c:pt>
                <c:pt idx="9">
                  <c:v>0</c:v>
                </c:pt>
                <c:pt idx="10">
                  <c:v>0</c:v>
                </c:pt>
                <c:pt idx="11">
                  <c:v>0</c:v>
                </c:pt>
              </c:numCache>
            </c:numRef>
          </c:val>
          <c:extLst>
            <c:ext xmlns:c16="http://schemas.microsoft.com/office/drawing/2014/chart" uri="{C3380CC4-5D6E-409C-BE32-E72D297353CC}">
              <c16:uniqueId val="{00000001-FF9F-4477-A7BB-21009E88525E}"/>
            </c:ext>
          </c:extLst>
        </c:ser>
        <c:ser>
          <c:idx val="1"/>
          <c:order val="2"/>
          <c:tx>
            <c:strRef>
              <c:f>'HIV PA by Funder 16'!$B$99</c:f>
              <c:strCache>
                <c:ptCount val="1"/>
                <c:pt idx="0">
                  <c:v> Global Fund </c:v>
                </c:pt>
              </c:strCache>
            </c:strRef>
          </c:tx>
          <c:spPr>
            <a:solidFill>
              <a:schemeClr val="accent3"/>
            </a:solidFill>
            <a:ln>
              <a:noFill/>
            </a:ln>
            <a:effectLst/>
          </c:spPr>
          <c:invertIfNegative val="0"/>
          <c:cat>
            <c:strRef>
              <c:f>'HIV PA by Funder 16'!$A$100:$A$111</c:f>
              <c:strCache>
                <c:ptCount val="12"/>
                <c:pt idx="0">
                  <c:v> ACSM </c:v>
                </c:pt>
                <c:pt idx="1">
                  <c:v> PE: Lab (Non BAS) </c:v>
                </c:pt>
                <c:pt idx="2">
                  <c:v> PM </c:v>
                </c:pt>
                <c:pt idx="3">
                  <c:v> Policy &amp; Systems Development  </c:v>
                </c:pt>
                <c:pt idx="4">
                  <c:v> Surveillance (Non BAS) </c:v>
                </c:pt>
                <c:pt idx="5">
                  <c:v> PE: Community Capacity/ Inst. strengthening (non-BAS) </c:v>
                </c:pt>
                <c:pt idx="6">
                  <c:v> Research, surveys (non-BAS) </c:v>
                </c:pt>
                <c:pt idx="7">
                  <c:v> RTC / Training </c:v>
                </c:pt>
                <c:pt idx="8">
                  <c:v> M&amp;E / HIS </c:v>
                </c:pt>
                <c:pt idx="9">
                  <c:v> GBV / gender empowerment </c:v>
                </c:pt>
                <c:pt idx="10">
                  <c:v> Substance abuse prevention </c:v>
                </c:pt>
                <c:pt idx="11">
                  <c:v> HSS: PSM </c:v>
                </c:pt>
              </c:strCache>
            </c:strRef>
          </c:cat>
          <c:val>
            <c:numRef>
              <c:f>'HIV PA by Funder 16'!$B$100:$B$111</c:f>
              <c:numCache>
                <c:formatCode>_(* #,##0_);_(* \(#,##0\);_(* "-"??_);_(@_)</c:formatCode>
                <c:ptCount val="12"/>
                <c:pt idx="0">
                  <c:v>15020774.9856061</c:v>
                </c:pt>
                <c:pt idx="1">
                  <c:v>0</c:v>
                </c:pt>
                <c:pt idx="2">
                  <c:v>112322017.742898</c:v>
                </c:pt>
                <c:pt idx="3">
                  <c:v>0</c:v>
                </c:pt>
                <c:pt idx="4">
                  <c:v>0</c:v>
                </c:pt>
                <c:pt idx="5">
                  <c:v>27082218.307655301</c:v>
                </c:pt>
                <c:pt idx="6">
                  <c:v>41191722.411120802</c:v>
                </c:pt>
                <c:pt idx="7">
                  <c:v>0</c:v>
                </c:pt>
                <c:pt idx="8">
                  <c:v>15655933.683803299</c:v>
                </c:pt>
                <c:pt idx="9">
                  <c:v>0</c:v>
                </c:pt>
                <c:pt idx="10">
                  <c:v>0</c:v>
                </c:pt>
                <c:pt idx="11">
                  <c:v>32910330.9120108</c:v>
                </c:pt>
              </c:numCache>
            </c:numRef>
          </c:val>
          <c:extLst>
            <c:ext xmlns:c16="http://schemas.microsoft.com/office/drawing/2014/chart" uri="{C3380CC4-5D6E-409C-BE32-E72D297353CC}">
              <c16:uniqueId val="{00000002-FF9F-4477-A7BB-21009E88525E}"/>
            </c:ext>
          </c:extLst>
        </c:ser>
        <c:dLbls>
          <c:showLegendKey val="0"/>
          <c:showVal val="0"/>
          <c:showCatName val="0"/>
          <c:showSerName val="0"/>
          <c:showPercent val="0"/>
          <c:showBubbleSize val="0"/>
        </c:dLbls>
        <c:gapWidth val="150"/>
        <c:overlap val="100"/>
        <c:axId val="-2103614232"/>
        <c:axId val="-2103593576"/>
      </c:barChart>
      <c:catAx>
        <c:axId val="-210361423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crossAx val="-2103593576"/>
        <c:crosses val="autoZero"/>
        <c:auto val="1"/>
        <c:lblAlgn val="ctr"/>
        <c:lblOffset val="100"/>
        <c:noMultiLvlLbl val="0"/>
      </c:catAx>
      <c:valAx>
        <c:axId val="-2103593576"/>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crossAx val="-2103614232"/>
        <c:crosses val="autoZero"/>
        <c:crossBetween val="between"/>
      </c:valAx>
      <c:spPr>
        <a:noFill/>
        <a:ln>
          <a:noFill/>
        </a:ln>
        <a:effectLst/>
      </c:spPr>
    </c:plotArea>
    <c:legend>
      <c:legendPos val="b"/>
      <c:layout>
        <c:manualLayout>
          <c:xMode val="edge"/>
          <c:yMode val="edge"/>
          <c:x val="0.29909863300744299"/>
          <c:y val="0.91423729656826802"/>
          <c:w val="0.40180249774687798"/>
          <c:h val="6.0146743814855103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legend>
    <c:plotVisOnly val="1"/>
    <c:dispBlanksAs val="gap"/>
    <c:showDLblsOverMax val="0"/>
  </c:chart>
  <c:spPr>
    <a:solidFill>
      <a:schemeClr val="lt1"/>
    </a:solidFill>
    <a:ln w="3175" cap="flat" cmpd="sng" algn="ctr">
      <a:solidFill>
        <a:schemeClr val="dk1"/>
      </a:solidFill>
      <a:prstDash val="solid"/>
    </a:ln>
    <a:effectLst/>
  </c:spPr>
  <c:txPr>
    <a:bodyPr/>
    <a:lstStyle/>
    <a:p>
      <a:pPr>
        <a:defRPr>
          <a:solidFill>
            <a:schemeClr val="dk1"/>
          </a:solidFill>
          <a:latin typeface="+mn-lt"/>
          <a:ea typeface="+mn-ea"/>
          <a:cs typeface="+mn-cs"/>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4321796071094481E-2"/>
          <c:y val="2.3831347387717691E-2"/>
          <c:w val="0.94667913938260051"/>
          <c:h val="0.95233730522456461"/>
        </c:manualLayout>
      </c:layout>
      <c:barChart>
        <c:barDir val="col"/>
        <c:grouping val="stacked"/>
        <c:varyColors val="0"/>
        <c:ser>
          <c:idx val="0"/>
          <c:order val="0"/>
          <c:spPr>
            <a:solidFill>
              <a:srgbClr val="808080"/>
            </a:solidFill>
            <a:ln>
              <a:noFill/>
            </a:ln>
          </c:spPr>
          <c:invertIfNegative val="0"/>
          <c:dLbls>
            <c:dLbl>
              <c:idx val="0"/>
              <c:layout>
                <c:manualLayout>
                  <c:x val="0"/>
                  <c:y val="0"/>
                </c:manualLayout>
              </c:layout>
              <c:numFmt formatCode="#,##0;&quot;-&quot;#,##0" sourceLinked="0"/>
              <c:spPr>
                <a:noFill/>
                <a:ln>
                  <a:noFill/>
                </a:ln>
              </c:spPr>
              <c:txPr>
                <a:bodyPr wrap="none"/>
                <a:lstStyle/>
                <a:p>
                  <a:pPr>
                    <a:defRPr sz="1400">
                      <a:solidFill>
                        <a:schemeClr val="bg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ext>
                <c:ext xmlns:c16="http://schemas.microsoft.com/office/drawing/2014/chart" uri="{C3380CC4-5D6E-409C-BE32-E72D297353CC}">
                  <c16:uniqueId val="{00000000-7DE7-44E5-A6F8-C8FBED8DCEA8}"/>
                </c:ext>
              </c:extLst>
            </c:dLbl>
            <c:dLbl>
              <c:idx val="1"/>
              <c:layout>
                <c:manualLayout>
                  <c:x val="0"/>
                  <c:y val="0"/>
                </c:manualLayout>
              </c:layout>
              <c:numFmt formatCode="#,##0;&quot;-&quot;#,##0" sourceLinked="0"/>
              <c:spPr>
                <a:noFill/>
                <a:ln>
                  <a:noFill/>
                </a:ln>
              </c:spPr>
              <c:txPr>
                <a:bodyPr wrap="none"/>
                <a:lstStyle/>
                <a:p>
                  <a:pPr>
                    <a:defRPr sz="1400">
                      <a:solidFill>
                        <a:schemeClr val="bg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ext>
                <c:ext xmlns:c16="http://schemas.microsoft.com/office/drawing/2014/chart" uri="{C3380CC4-5D6E-409C-BE32-E72D297353CC}">
                  <c16:uniqueId val="{00000001-7DE7-44E5-A6F8-C8FBED8DCEA8}"/>
                </c:ext>
              </c:extLst>
            </c:dLbl>
            <c:dLbl>
              <c:idx val="2"/>
              <c:layout>
                <c:manualLayout>
                  <c:x val="0"/>
                  <c:y val="0"/>
                </c:manualLayout>
              </c:layout>
              <c:numFmt formatCode="#,##0;&quot;-&quot;#,##0" sourceLinked="0"/>
              <c:spPr>
                <a:noFill/>
                <a:ln>
                  <a:noFill/>
                </a:ln>
              </c:spPr>
              <c:txPr>
                <a:bodyPr wrap="none"/>
                <a:lstStyle/>
                <a:p>
                  <a:pPr>
                    <a:defRPr sz="1400">
                      <a:solidFill>
                        <a:schemeClr val="bg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ext>
                <c:ext xmlns:c16="http://schemas.microsoft.com/office/drawing/2014/chart" uri="{C3380CC4-5D6E-409C-BE32-E72D297353CC}">
                  <c16:uniqueId val="{00000002-7DE7-44E5-A6F8-C8FBED8DCEA8}"/>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val>
            <c:numRef>
              <c:f>Sheet1!$A$1:$C$1</c:f>
              <c:numCache>
                <c:formatCode>General</c:formatCode>
                <c:ptCount val="3"/>
                <c:pt idx="0">
                  <c:v>13346.759588609988</c:v>
                </c:pt>
                <c:pt idx="1">
                  <c:v>14717.245521019449</c:v>
                </c:pt>
                <c:pt idx="2">
                  <c:v>16902.352814229427</c:v>
                </c:pt>
              </c:numCache>
            </c:numRef>
          </c:val>
          <c:extLst>
            <c:ext xmlns:c16="http://schemas.microsoft.com/office/drawing/2014/chart" uri="{C3380CC4-5D6E-409C-BE32-E72D297353CC}">
              <c16:uniqueId val="{00000003-7DE7-44E5-A6F8-C8FBED8DCEA8}"/>
            </c:ext>
          </c:extLst>
        </c:ser>
        <c:ser>
          <c:idx val="1"/>
          <c:order val="1"/>
          <c:spPr>
            <a:solidFill>
              <a:srgbClr val="8216A5"/>
            </a:solidFill>
            <a:ln>
              <a:noFill/>
            </a:ln>
          </c:spPr>
          <c:invertIfNegative val="0"/>
          <c:dLbls>
            <c:dLbl>
              <c:idx val="0"/>
              <c:layout>
                <c:manualLayout>
                  <c:x val="0"/>
                  <c:y val="0"/>
                </c:manualLayout>
              </c:layout>
              <c:numFmt formatCode="#,##0;&quot;-&quot;#,##0" sourceLinked="0"/>
              <c:spPr>
                <a:noFill/>
                <a:ln>
                  <a:noFill/>
                </a:ln>
              </c:spPr>
              <c:txPr>
                <a:bodyPr wrap="none"/>
                <a:lstStyle/>
                <a:p>
                  <a:pPr>
                    <a:defRPr sz="1400">
                      <a:solidFill>
                        <a:schemeClr val="bg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ext>
                <c:ext xmlns:c16="http://schemas.microsoft.com/office/drawing/2014/chart" uri="{C3380CC4-5D6E-409C-BE32-E72D297353CC}">
                  <c16:uniqueId val="{00000004-7DE7-44E5-A6F8-C8FBED8DCEA8}"/>
                </c:ext>
              </c:extLst>
            </c:dLbl>
            <c:dLbl>
              <c:idx val="1"/>
              <c:layout>
                <c:manualLayout>
                  <c:x val="0"/>
                  <c:y val="0"/>
                </c:manualLayout>
              </c:layout>
              <c:numFmt formatCode="#,##0;&quot;-&quot;#,##0" sourceLinked="0"/>
              <c:spPr>
                <a:noFill/>
                <a:ln>
                  <a:noFill/>
                </a:ln>
              </c:spPr>
              <c:txPr>
                <a:bodyPr wrap="none"/>
                <a:lstStyle/>
                <a:p>
                  <a:pPr>
                    <a:defRPr sz="1400">
                      <a:solidFill>
                        <a:schemeClr val="bg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ext>
                <c:ext xmlns:c16="http://schemas.microsoft.com/office/drawing/2014/chart" uri="{C3380CC4-5D6E-409C-BE32-E72D297353CC}">
                  <c16:uniqueId val="{00000005-7DE7-44E5-A6F8-C8FBED8DCEA8}"/>
                </c:ext>
              </c:extLst>
            </c:dLbl>
            <c:dLbl>
              <c:idx val="2"/>
              <c:layout>
                <c:manualLayout>
                  <c:x val="0"/>
                  <c:y val="0"/>
                </c:manualLayout>
              </c:layout>
              <c:numFmt formatCode="#,##0;&quot;-&quot;#,##0" sourceLinked="0"/>
              <c:spPr>
                <a:noFill/>
                <a:ln>
                  <a:noFill/>
                </a:ln>
              </c:spPr>
              <c:txPr>
                <a:bodyPr wrap="none"/>
                <a:lstStyle/>
                <a:p>
                  <a:pPr>
                    <a:defRPr sz="1400">
                      <a:solidFill>
                        <a:schemeClr val="bg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ext>
                <c:ext xmlns:c16="http://schemas.microsoft.com/office/drawing/2014/chart" uri="{C3380CC4-5D6E-409C-BE32-E72D297353CC}">
                  <c16:uniqueId val="{00000006-7DE7-44E5-A6F8-C8FBED8DCEA8}"/>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val>
            <c:numRef>
              <c:f>Sheet1!$A$2:$C$2</c:f>
              <c:numCache>
                <c:formatCode>General</c:formatCode>
                <c:ptCount val="3"/>
                <c:pt idx="0">
                  <c:v>1738.1339000000007</c:v>
                </c:pt>
                <c:pt idx="1">
                  <c:v>2228.2798000000003</c:v>
                </c:pt>
                <c:pt idx="2">
                  <c:v>2470.7649850999987</c:v>
                </c:pt>
              </c:numCache>
            </c:numRef>
          </c:val>
          <c:extLst>
            <c:ext xmlns:c16="http://schemas.microsoft.com/office/drawing/2014/chart" uri="{C3380CC4-5D6E-409C-BE32-E72D297353CC}">
              <c16:uniqueId val="{00000007-7DE7-44E5-A6F8-C8FBED8DCEA8}"/>
            </c:ext>
          </c:extLst>
        </c:ser>
        <c:ser>
          <c:idx val="2"/>
          <c:order val="2"/>
          <c:spPr>
            <a:solidFill>
              <a:srgbClr val="14F320"/>
            </a:solidFill>
            <a:ln>
              <a:noFill/>
            </a:ln>
          </c:spPr>
          <c:invertIfNegative val="0"/>
          <c:dLbls>
            <c:dLbl>
              <c:idx val="0"/>
              <c:layout>
                <c:manualLayout>
                  <c:x val="0.13751169317118803"/>
                  <c:y val="0"/>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ext>
                <c:ext xmlns:c16="http://schemas.microsoft.com/office/drawing/2014/chart" uri="{C3380CC4-5D6E-409C-BE32-E72D297353CC}">
                  <c16:uniqueId val="{00000008-7DE7-44E5-A6F8-C8FBED8DCEA8}"/>
                </c:ext>
              </c:extLst>
            </c:dLbl>
            <c:dLbl>
              <c:idx val="1"/>
              <c:layout>
                <c:manualLayout>
                  <c:x val="0.13751169317118803"/>
                  <c:y val="0"/>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ext>
                <c:ext xmlns:c16="http://schemas.microsoft.com/office/drawing/2014/chart" uri="{C3380CC4-5D6E-409C-BE32-E72D297353CC}">
                  <c16:uniqueId val="{00000009-7DE7-44E5-A6F8-C8FBED8DCEA8}"/>
                </c:ext>
              </c:extLst>
            </c:dLbl>
            <c:dLbl>
              <c:idx val="2"/>
              <c:layout>
                <c:manualLayout>
                  <c:x val="0.13751169317118803"/>
                  <c:y val="0"/>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ext>
                <c:ext xmlns:c16="http://schemas.microsoft.com/office/drawing/2014/chart" uri="{C3380CC4-5D6E-409C-BE32-E72D297353CC}">
                  <c16:uniqueId val="{0000000A-7DE7-44E5-A6F8-C8FBED8DCEA8}"/>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val>
            <c:numRef>
              <c:f>Sheet1!$A$3:$C$3</c:f>
              <c:numCache>
                <c:formatCode>General</c:formatCode>
                <c:ptCount val="3"/>
                <c:pt idx="0">
                  <c:v>204.17400000000089</c:v>
                </c:pt>
                <c:pt idx="1">
                  <c:v>217.83499999999913</c:v>
                </c:pt>
                <c:pt idx="2">
                  <c:v>231.39300000000003</c:v>
                </c:pt>
              </c:numCache>
            </c:numRef>
          </c:val>
          <c:extLst>
            <c:ext xmlns:c16="http://schemas.microsoft.com/office/drawing/2014/chart" uri="{C3380CC4-5D6E-409C-BE32-E72D297353CC}">
              <c16:uniqueId val="{0000000B-7DE7-44E5-A6F8-C8FBED8DCEA8}"/>
            </c:ext>
          </c:extLst>
        </c:ser>
        <c:ser>
          <c:idx val="3"/>
          <c:order val="3"/>
          <c:spPr>
            <a:solidFill>
              <a:schemeClr val="accent6"/>
            </a:solidFill>
            <a:ln>
              <a:noFill/>
            </a:ln>
          </c:spPr>
          <c:invertIfNegative val="0"/>
          <c:dLbls>
            <c:dLbl>
              <c:idx val="0"/>
              <c:layout>
                <c:manualLayout>
                  <c:x val="0"/>
                  <c:y val="0"/>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ext>
                <c:ext xmlns:c16="http://schemas.microsoft.com/office/drawing/2014/chart" uri="{C3380CC4-5D6E-409C-BE32-E72D297353CC}">
                  <c16:uniqueId val="{0000000C-7DE7-44E5-A6F8-C8FBED8DCEA8}"/>
                </c:ext>
              </c:extLst>
            </c:dLbl>
            <c:dLbl>
              <c:idx val="1"/>
              <c:layout>
                <c:manualLayout>
                  <c:x val="0"/>
                  <c:y val="0"/>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ext>
                <c:ext xmlns:c16="http://schemas.microsoft.com/office/drawing/2014/chart" uri="{C3380CC4-5D6E-409C-BE32-E72D297353CC}">
                  <c16:uniqueId val="{0000000D-7DE7-44E5-A6F8-C8FBED8DCEA8}"/>
                </c:ext>
              </c:extLst>
            </c:dLbl>
            <c:dLbl>
              <c:idx val="2"/>
              <c:layout>
                <c:manualLayout>
                  <c:x val="0"/>
                  <c:y val="0"/>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ext>
                <c:ext xmlns:c16="http://schemas.microsoft.com/office/drawing/2014/chart" uri="{C3380CC4-5D6E-409C-BE32-E72D297353CC}">
                  <c16:uniqueId val="{0000000E-7DE7-44E5-A6F8-C8FBED8DCEA8}"/>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val>
            <c:numRef>
              <c:f>Sheet1!$A$4:$C$4</c:f>
              <c:numCache>
                <c:formatCode>General</c:formatCode>
                <c:ptCount val="3"/>
                <c:pt idx="0">
                  <c:v>3847.0325654007447</c:v>
                </c:pt>
                <c:pt idx="1">
                  <c:v>4374.6537235500218</c:v>
                </c:pt>
                <c:pt idx="2">
                  <c:v>5558.0727290204049</c:v>
                </c:pt>
              </c:numCache>
            </c:numRef>
          </c:val>
          <c:extLst>
            <c:ext xmlns:c16="http://schemas.microsoft.com/office/drawing/2014/chart" uri="{C3380CC4-5D6E-409C-BE32-E72D297353CC}">
              <c16:uniqueId val="{0000000F-7DE7-44E5-A6F8-C8FBED8DCEA8}"/>
            </c:ext>
          </c:extLst>
        </c:ser>
        <c:ser>
          <c:idx val="4"/>
          <c:order val="4"/>
          <c:spPr>
            <a:solidFill>
              <a:srgbClr val="C3CFE1"/>
            </a:solidFill>
            <a:ln>
              <a:noFill/>
            </a:ln>
          </c:spPr>
          <c:invertIfNegative val="0"/>
          <c:dLbls>
            <c:dLbl>
              <c:idx val="1"/>
              <c:layout>
                <c:manualLayout>
                  <c:x val="0"/>
                  <c:y val="0"/>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ext>
                <c:ext xmlns:c16="http://schemas.microsoft.com/office/drawing/2014/chart" uri="{C3380CC4-5D6E-409C-BE32-E72D297353CC}">
                  <c16:uniqueId val="{00000010-7DE7-44E5-A6F8-C8FBED8DCEA8}"/>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val>
            <c:numRef>
              <c:f>Sheet1!$A$5:$C$5</c:f>
              <c:numCache>
                <c:formatCode>General</c:formatCode>
                <c:ptCount val="3"/>
                <c:pt idx="0">
                  <c:v>865.2594929495317</c:v>
                </c:pt>
                <c:pt idx="1">
                  <c:v>1532.7966569071432</c:v>
                </c:pt>
                <c:pt idx="2">
                  <c:v>776.96424682392899</c:v>
                </c:pt>
              </c:numCache>
            </c:numRef>
          </c:val>
          <c:extLst>
            <c:ext xmlns:c16="http://schemas.microsoft.com/office/drawing/2014/chart" uri="{C3380CC4-5D6E-409C-BE32-E72D297353CC}">
              <c16:uniqueId val="{00000011-7DE7-44E5-A6F8-C8FBED8DCEA8}"/>
            </c:ext>
          </c:extLst>
        </c:ser>
        <c:dLbls>
          <c:showLegendKey val="0"/>
          <c:showVal val="0"/>
          <c:showCatName val="0"/>
          <c:showSerName val="0"/>
          <c:showPercent val="0"/>
          <c:showBubbleSize val="0"/>
        </c:dLbls>
        <c:gapWidth val="80"/>
        <c:overlap val="100"/>
        <c:axId val="669715800"/>
        <c:axId val="1"/>
      </c:barChart>
      <c:catAx>
        <c:axId val="669715800"/>
        <c:scaling>
          <c:orientation val="minMax"/>
        </c:scaling>
        <c:delete val="0"/>
        <c:axPos val="b"/>
        <c:majorGridlines>
          <c:spPr>
            <a:ln>
              <a:noFill/>
            </a:ln>
          </c:spPr>
        </c:majorGridlines>
        <c:majorTickMark val="none"/>
        <c:minorTickMark val="none"/>
        <c:tickLblPos val="none"/>
        <c:spPr>
          <a:ln w="9525">
            <a:solidFill>
              <a:schemeClr val="tx1"/>
            </a:solidFill>
            <a:prstDash val="solid"/>
          </a:ln>
        </c:spPr>
        <c:crossAx val="1"/>
        <c:crosses val="min"/>
        <c:auto val="0"/>
        <c:lblAlgn val="ctr"/>
        <c:lblOffset val="100"/>
        <c:noMultiLvlLbl val="0"/>
      </c:catAx>
      <c:valAx>
        <c:axId val="1"/>
        <c:scaling>
          <c:orientation val="minMax"/>
          <c:max val="30000"/>
          <c:min val="0"/>
        </c:scaling>
        <c:delete val="0"/>
        <c:axPos val="l"/>
        <c:majorGridlines>
          <c:spPr>
            <a:ln>
              <a:noFill/>
            </a:ln>
          </c:spPr>
        </c:majorGridlines>
        <c:numFmt formatCode="General" sourceLinked="1"/>
        <c:majorTickMark val="none"/>
        <c:minorTickMark val="none"/>
        <c:tickLblPos val="none"/>
        <c:spPr>
          <a:ln w="9525">
            <a:solidFill>
              <a:schemeClr val="tx1"/>
            </a:solidFill>
            <a:prstDash val="solid"/>
          </a:ln>
        </c:spPr>
        <c:crossAx val="669715800"/>
        <c:crosses val="min"/>
        <c:crossBetween val="between"/>
        <c:majorUnit val="5000"/>
      </c:valAx>
    </c:plotArea>
    <c:plotVisOnly val="0"/>
    <c:dispBlanksAs val="gap"/>
    <c:showDLblsOverMax val="1"/>
  </c:chart>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1.v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image" Target="../media/image1.emf"/></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1" y="0"/>
            <a:ext cx="2945245" cy="495649"/>
          </a:xfrm>
          <a:prstGeom prst="rect">
            <a:avLst/>
          </a:prstGeom>
          <a:noFill/>
          <a:ln w="9525">
            <a:noFill/>
            <a:miter lim="800000"/>
            <a:headEnd/>
            <a:tailEnd/>
          </a:ln>
          <a:effectLst/>
        </p:spPr>
        <p:txBody>
          <a:bodyPr vert="horz" wrap="square" lIns="93176" tIns="46588" rIns="93176" bIns="46588" numCol="1" anchor="t" anchorCtr="0" compatLnSpc="1">
            <a:prstTxWarp prst="textNoShape">
              <a:avLst/>
            </a:prstTxWarp>
          </a:bodyPr>
          <a:lstStyle>
            <a:lvl1pPr defTabSz="931871">
              <a:defRPr sz="1200"/>
            </a:lvl1pPr>
          </a:lstStyle>
          <a:p>
            <a:endParaRPr lang="en-US"/>
          </a:p>
        </p:txBody>
      </p:sp>
      <p:sp>
        <p:nvSpPr>
          <p:cNvPr id="70659" name="Rectangle 3"/>
          <p:cNvSpPr>
            <a:spLocks noGrp="1" noChangeArrowheads="1"/>
          </p:cNvSpPr>
          <p:nvPr>
            <p:ph type="dt" sz="quarter" idx="1"/>
          </p:nvPr>
        </p:nvSpPr>
        <p:spPr bwMode="auto">
          <a:xfrm>
            <a:off x="3852430" y="0"/>
            <a:ext cx="2945245" cy="495649"/>
          </a:xfrm>
          <a:prstGeom prst="rect">
            <a:avLst/>
          </a:prstGeom>
          <a:noFill/>
          <a:ln w="9525">
            <a:noFill/>
            <a:miter lim="800000"/>
            <a:headEnd/>
            <a:tailEnd/>
          </a:ln>
          <a:effectLst/>
        </p:spPr>
        <p:txBody>
          <a:bodyPr vert="horz" wrap="square" lIns="93176" tIns="46588" rIns="93176" bIns="46588" numCol="1" anchor="t" anchorCtr="0" compatLnSpc="1">
            <a:prstTxWarp prst="textNoShape">
              <a:avLst/>
            </a:prstTxWarp>
          </a:bodyPr>
          <a:lstStyle>
            <a:lvl1pPr algn="r" defTabSz="931871">
              <a:defRPr sz="1200"/>
            </a:lvl1pPr>
          </a:lstStyle>
          <a:p>
            <a:endParaRPr lang="en-US"/>
          </a:p>
        </p:txBody>
      </p:sp>
      <p:sp>
        <p:nvSpPr>
          <p:cNvPr id="70660" name="Rectangle 4"/>
          <p:cNvSpPr>
            <a:spLocks noGrp="1" noChangeArrowheads="1"/>
          </p:cNvSpPr>
          <p:nvPr>
            <p:ph type="ftr" sz="quarter" idx="2"/>
          </p:nvPr>
        </p:nvSpPr>
        <p:spPr bwMode="auto">
          <a:xfrm>
            <a:off x="1" y="9430990"/>
            <a:ext cx="2945245" cy="495649"/>
          </a:xfrm>
          <a:prstGeom prst="rect">
            <a:avLst/>
          </a:prstGeom>
          <a:noFill/>
          <a:ln w="9525">
            <a:noFill/>
            <a:miter lim="800000"/>
            <a:headEnd/>
            <a:tailEnd/>
          </a:ln>
          <a:effectLst/>
        </p:spPr>
        <p:txBody>
          <a:bodyPr vert="horz" wrap="square" lIns="93176" tIns="46588" rIns="93176" bIns="46588" numCol="1" anchor="b" anchorCtr="0" compatLnSpc="1">
            <a:prstTxWarp prst="textNoShape">
              <a:avLst/>
            </a:prstTxWarp>
          </a:bodyPr>
          <a:lstStyle>
            <a:lvl1pPr defTabSz="931871">
              <a:defRPr sz="1200"/>
            </a:lvl1pPr>
          </a:lstStyle>
          <a:p>
            <a:endParaRPr lang="en-US"/>
          </a:p>
        </p:txBody>
      </p:sp>
      <p:sp>
        <p:nvSpPr>
          <p:cNvPr id="70661" name="Rectangle 5"/>
          <p:cNvSpPr>
            <a:spLocks noGrp="1" noChangeArrowheads="1"/>
          </p:cNvSpPr>
          <p:nvPr>
            <p:ph type="sldNum" sz="quarter" idx="3"/>
          </p:nvPr>
        </p:nvSpPr>
        <p:spPr bwMode="auto">
          <a:xfrm>
            <a:off x="3852430" y="9430990"/>
            <a:ext cx="2945245" cy="495649"/>
          </a:xfrm>
          <a:prstGeom prst="rect">
            <a:avLst/>
          </a:prstGeom>
          <a:noFill/>
          <a:ln w="9525">
            <a:noFill/>
            <a:miter lim="800000"/>
            <a:headEnd/>
            <a:tailEnd/>
          </a:ln>
          <a:effectLst/>
        </p:spPr>
        <p:txBody>
          <a:bodyPr vert="horz" wrap="square" lIns="93176" tIns="46588" rIns="93176" bIns="46588" numCol="1" anchor="b" anchorCtr="0" compatLnSpc="1">
            <a:prstTxWarp prst="textNoShape">
              <a:avLst/>
            </a:prstTxWarp>
          </a:bodyPr>
          <a:lstStyle>
            <a:lvl1pPr algn="r" defTabSz="931871">
              <a:defRPr sz="1200"/>
            </a:lvl1pPr>
          </a:lstStyle>
          <a:p>
            <a:fld id="{EDFA6B74-4FCF-4E84-ADF9-E83CF2ACEA8D}" type="slidenum">
              <a:rPr lang="en-US"/>
              <a:pPr/>
              <a:t>‹#›</a:t>
            </a:fld>
            <a:endParaRPr lang="en-US"/>
          </a:p>
        </p:txBody>
      </p:sp>
    </p:spTree>
    <p:extLst>
      <p:ext uri="{BB962C8B-B14F-4D97-AF65-F5344CB8AC3E}">
        <p14:creationId xmlns:p14="http://schemas.microsoft.com/office/powerpoint/2010/main" val="23412000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1" y="0"/>
            <a:ext cx="2945245" cy="495649"/>
          </a:xfrm>
          <a:prstGeom prst="rect">
            <a:avLst/>
          </a:prstGeom>
          <a:noFill/>
          <a:ln w="9525">
            <a:noFill/>
            <a:miter lim="800000"/>
            <a:headEnd/>
            <a:tailEnd/>
          </a:ln>
          <a:effectLst/>
        </p:spPr>
        <p:txBody>
          <a:bodyPr vert="horz" wrap="square" lIns="92226" tIns="46113" rIns="92226" bIns="46113" numCol="1" anchor="t" anchorCtr="0" compatLnSpc="1">
            <a:prstTxWarp prst="textNoShape">
              <a:avLst/>
            </a:prstTxWarp>
          </a:bodyPr>
          <a:lstStyle>
            <a:lvl1pPr>
              <a:defRPr sz="1200">
                <a:latin typeface="Arial Narrow" pitchFamily="34" charset="0"/>
              </a:defRPr>
            </a:lvl1pPr>
          </a:lstStyle>
          <a:p>
            <a:endParaRPr lang="en-US"/>
          </a:p>
        </p:txBody>
      </p:sp>
      <p:sp>
        <p:nvSpPr>
          <p:cNvPr id="75779" name="Rectangle 3"/>
          <p:cNvSpPr>
            <a:spLocks noGrp="1" noChangeArrowheads="1"/>
          </p:cNvSpPr>
          <p:nvPr>
            <p:ph type="dt" idx="1"/>
          </p:nvPr>
        </p:nvSpPr>
        <p:spPr bwMode="auto">
          <a:xfrm>
            <a:off x="3850878" y="0"/>
            <a:ext cx="2945245" cy="495649"/>
          </a:xfrm>
          <a:prstGeom prst="rect">
            <a:avLst/>
          </a:prstGeom>
          <a:noFill/>
          <a:ln w="9525">
            <a:noFill/>
            <a:miter lim="800000"/>
            <a:headEnd/>
            <a:tailEnd/>
          </a:ln>
          <a:effectLst/>
        </p:spPr>
        <p:txBody>
          <a:bodyPr vert="horz" wrap="square" lIns="92226" tIns="46113" rIns="92226" bIns="46113" numCol="1" anchor="t" anchorCtr="0" compatLnSpc="1">
            <a:prstTxWarp prst="textNoShape">
              <a:avLst/>
            </a:prstTxWarp>
          </a:bodyPr>
          <a:lstStyle>
            <a:lvl1pPr algn="r">
              <a:defRPr sz="1200">
                <a:latin typeface="Arial Narrow" pitchFamily="34" charset="0"/>
              </a:defRPr>
            </a:lvl1pPr>
          </a:lstStyle>
          <a:p>
            <a:endParaRPr lang="en-US"/>
          </a:p>
        </p:txBody>
      </p:sp>
      <p:sp>
        <p:nvSpPr>
          <p:cNvPr id="75780" name="Rectangle 4"/>
          <p:cNvSpPr>
            <a:spLocks noGrp="1" noRot="1" noChangeAspect="1" noChangeArrowheads="1" noTextEdit="1"/>
          </p:cNvSpPr>
          <p:nvPr>
            <p:ph type="sldImg" idx="2"/>
          </p:nvPr>
        </p:nvSpPr>
        <p:spPr bwMode="auto">
          <a:xfrm>
            <a:off x="917575" y="746125"/>
            <a:ext cx="4962525" cy="3722688"/>
          </a:xfrm>
          <a:prstGeom prst="rect">
            <a:avLst/>
          </a:prstGeom>
          <a:noFill/>
          <a:ln w="9525">
            <a:solidFill>
              <a:srgbClr val="000000"/>
            </a:solidFill>
            <a:miter lim="800000"/>
            <a:headEnd/>
            <a:tailEnd/>
          </a:ln>
          <a:effectLst/>
        </p:spPr>
      </p:sp>
      <p:sp>
        <p:nvSpPr>
          <p:cNvPr id="75781" name="Rectangle 5"/>
          <p:cNvSpPr>
            <a:spLocks noGrp="1" noChangeArrowheads="1"/>
          </p:cNvSpPr>
          <p:nvPr>
            <p:ph type="body" sz="quarter" idx="3"/>
          </p:nvPr>
        </p:nvSpPr>
        <p:spPr bwMode="auto">
          <a:xfrm>
            <a:off x="680389" y="4715496"/>
            <a:ext cx="5436897" cy="4465961"/>
          </a:xfrm>
          <a:prstGeom prst="rect">
            <a:avLst/>
          </a:prstGeom>
          <a:noFill/>
          <a:ln w="9525">
            <a:noFill/>
            <a:miter lim="800000"/>
            <a:headEnd/>
            <a:tailEnd/>
          </a:ln>
          <a:effectLst/>
        </p:spPr>
        <p:txBody>
          <a:bodyPr vert="horz" wrap="square" lIns="92226" tIns="46113" rIns="92226" bIns="4611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5782" name="Rectangle 6"/>
          <p:cNvSpPr>
            <a:spLocks noGrp="1" noChangeArrowheads="1"/>
          </p:cNvSpPr>
          <p:nvPr>
            <p:ph type="ftr" sz="quarter" idx="4"/>
          </p:nvPr>
        </p:nvSpPr>
        <p:spPr bwMode="auto">
          <a:xfrm>
            <a:off x="1" y="9429282"/>
            <a:ext cx="2945245" cy="495649"/>
          </a:xfrm>
          <a:prstGeom prst="rect">
            <a:avLst/>
          </a:prstGeom>
          <a:noFill/>
          <a:ln w="9525">
            <a:noFill/>
            <a:miter lim="800000"/>
            <a:headEnd/>
            <a:tailEnd/>
          </a:ln>
          <a:effectLst/>
        </p:spPr>
        <p:txBody>
          <a:bodyPr vert="horz" wrap="square" lIns="92226" tIns="46113" rIns="92226" bIns="46113" numCol="1" anchor="b" anchorCtr="0" compatLnSpc="1">
            <a:prstTxWarp prst="textNoShape">
              <a:avLst/>
            </a:prstTxWarp>
          </a:bodyPr>
          <a:lstStyle>
            <a:lvl1pPr>
              <a:defRPr sz="1200">
                <a:latin typeface="Arial Narrow" pitchFamily="34" charset="0"/>
              </a:defRPr>
            </a:lvl1pPr>
          </a:lstStyle>
          <a:p>
            <a:endParaRPr lang="en-US"/>
          </a:p>
        </p:txBody>
      </p:sp>
      <p:sp>
        <p:nvSpPr>
          <p:cNvPr id="75783" name="Rectangle 7"/>
          <p:cNvSpPr>
            <a:spLocks noGrp="1" noChangeArrowheads="1"/>
          </p:cNvSpPr>
          <p:nvPr>
            <p:ph type="sldNum" sz="quarter" idx="5"/>
          </p:nvPr>
        </p:nvSpPr>
        <p:spPr bwMode="auto">
          <a:xfrm>
            <a:off x="3850878" y="9429282"/>
            <a:ext cx="2945245" cy="495649"/>
          </a:xfrm>
          <a:prstGeom prst="rect">
            <a:avLst/>
          </a:prstGeom>
          <a:noFill/>
          <a:ln w="9525">
            <a:noFill/>
            <a:miter lim="800000"/>
            <a:headEnd/>
            <a:tailEnd/>
          </a:ln>
          <a:effectLst/>
        </p:spPr>
        <p:txBody>
          <a:bodyPr vert="horz" wrap="square" lIns="92226" tIns="46113" rIns="92226" bIns="46113" numCol="1" anchor="b" anchorCtr="0" compatLnSpc="1">
            <a:prstTxWarp prst="textNoShape">
              <a:avLst/>
            </a:prstTxWarp>
          </a:bodyPr>
          <a:lstStyle>
            <a:lvl1pPr algn="r">
              <a:defRPr sz="1200">
                <a:latin typeface="Arial Narrow" pitchFamily="34" charset="0"/>
              </a:defRPr>
            </a:lvl1pPr>
          </a:lstStyle>
          <a:p>
            <a:fld id="{B3A00364-8148-489C-886A-3F6B9D4A6ED6}" type="slidenum">
              <a:rPr lang="en-US"/>
              <a:pPr/>
              <a:t>‹#›</a:t>
            </a:fld>
            <a:endParaRPr lang="en-US"/>
          </a:p>
        </p:txBody>
      </p:sp>
    </p:spTree>
    <p:extLst>
      <p:ext uri="{BB962C8B-B14F-4D97-AF65-F5344CB8AC3E}">
        <p14:creationId xmlns:p14="http://schemas.microsoft.com/office/powerpoint/2010/main" val="39983950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Narrow" pitchFamily="34" charset="0"/>
        <a:ea typeface="+mn-ea"/>
        <a:cs typeface="Times New Roman" pitchFamily="18" charset="0"/>
      </a:defRPr>
    </a:lvl1pPr>
    <a:lvl2pPr marL="457200" algn="l" rtl="0" fontAlgn="base">
      <a:spcBef>
        <a:spcPct val="30000"/>
      </a:spcBef>
      <a:spcAft>
        <a:spcPct val="0"/>
      </a:spcAft>
      <a:defRPr kumimoji="1" sz="1200" kern="1200">
        <a:solidFill>
          <a:schemeClr val="tx1"/>
        </a:solidFill>
        <a:latin typeface="Arial Narrow" pitchFamily="34" charset="0"/>
        <a:ea typeface="+mn-ea"/>
        <a:cs typeface="Times New Roman" pitchFamily="18" charset="0"/>
      </a:defRPr>
    </a:lvl2pPr>
    <a:lvl3pPr marL="914400" algn="l" rtl="0" fontAlgn="base">
      <a:spcBef>
        <a:spcPct val="30000"/>
      </a:spcBef>
      <a:spcAft>
        <a:spcPct val="0"/>
      </a:spcAft>
      <a:defRPr kumimoji="1" sz="1200" kern="1200">
        <a:solidFill>
          <a:schemeClr val="tx1"/>
        </a:solidFill>
        <a:latin typeface="Arial Narrow" pitchFamily="34" charset="0"/>
        <a:ea typeface="+mn-ea"/>
        <a:cs typeface="Times New Roman" pitchFamily="18" charset="0"/>
      </a:defRPr>
    </a:lvl3pPr>
    <a:lvl4pPr marL="1371600" algn="l" rtl="0" fontAlgn="base">
      <a:spcBef>
        <a:spcPct val="30000"/>
      </a:spcBef>
      <a:spcAft>
        <a:spcPct val="0"/>
      </a:spcAft>
      <a:defRPr kumimoji="1" sz="1200" kern="1200">
        <a:solidFill>
          <a:schemeClr val="tx1"/>
        </a:solidFill>
        <a:latin typeface="Arial Narrow" pitchFamily="34" charset="0"/>
        <a:ea typeface="+mn-ea"/>
        <a:cs typeface="Times New Roman" pitchFamily="18" charset="0"/>
      </a:defRPr>
    </a:lvl4pPr>
    <a:lvl5pPr marL="1828800" algn="l" rtl="0" fontAlgn="base">
      <a:spcBef>
        <a:spcPct val="30000"/>
      </a:spcBef>
      <a:spcAft>
        <a:spcPct val="0"/>
      </a:spcAft>
      <a:defRPr kumimoji="1" sz="1200" kern="1200">
        <a:solidFill>
          <a:schemeClr val="tx1"/>
        </a:solidFill>
        <a:latin typeface="Arial Narrow" pitchFamily="34"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33B6CF-3805-48F0-BCB7-C1C746F88176}" type="slidenum">
              <a:rPr lang="en-US"/>
              <a:pPr/>
              <a:t>1</a:t>
            </a:fld>
            <a:endParaRPr lang="en-US"/>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3778989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For Q&amp;A:</a:t>
            </a:r>
          </a:p>
          <a:p>
            <a:r>
              <a:rPr lang="en-US" dirty="0"/>
              <a:t>NW- DRM:</a:t>
            </a:r>
          </a:p>
          <a:p>
            <a:pPr marL="171450" indent="-171450">
              <a:buFont typeface="Arial" panose="020B0604020202020204" pitchFamily="34" charset="0"/>
              <a:buChar char="•"/>
            </a:pPr>
            <a:r>
              <a:rPr lang="en-US" dirty="0"/>
              <a:t>HTS, PMTCT, MMC and HIV Prevention ND driving the fall in spending (31 million approx.)</a:t>
            </a:r>
          </a:p>
          <a:p>
            <a:pPr marL="171450" indent="-171450">
              <a:buFont typeface="Arial" panose="020B0604020202020204" pitchFamily="34" charset="0"/>
              <a:buChar char="•"/>
            </a:pPr>
            <a:r>
              <a:rPr lang="en-US" dirty="0"/>
              <a:t>ART, </a:t>
            </a:r>
            <a:r>
              <a:rPr lang="en-US" dirty="0" err="1"/>
              <a:t>Survelliance</a:t>
            </a:r>
            <a:r>
              <a:rPr lang="en-US" dirty="0"/>
              <a:t>, HBC, OVC also contributing (11 million reduction)</a:t>
            </a:r>
          </a:p>
          <a:p>
            <a:endParaRPr lang="en-US" dirty="0"/>
          </a:p>
          <a:p>
            <a:r>
              <a:rPr lang="en-US" dirty="0"/>
              <a:t>LP – Vhembe:</a:t>
            </a:r>
          </a:p>
          <a:p>
            <a:pPr marL="171450" indent="-171450">
              <a:buFont typeface="Arial" panose="020B0604020202020204" pitchFamily="34" charset="0"/>
              <a:buChar char="•"/>
            </a:pPr>
            <a:r>
              <a:rPr lang="en-US" dirty="0"/>
              <a:t>The largest falls in PEPFAR spending (</a:t>
            </a:r>
            <a:r>
              <a:rPr lang="en-US" dirty="0" err="1"/>
              <a:t>approx</a:t>
            </a:r>
            <a:r>
              <a:rPr lang="en-US" dirty="0"/>
              <a:t> 36 million) were in ART, HBC, HIV prevention ND &amp; HTS (combined)</a:t>
            </a:r>
          </a:p>
          <a:p>
            <a:pPr marL="171450" indent="-171450">
              <a:buFont typeface="Arial" panose="020B0604020202020204" pitchFamily="34" charset="0"/>
              <a:buChar char="•"/>
            </a:pPr>
            <a:r>
              <a:rPr lang="en-US" dirty="0"/>
              <a:t>Next was 12 million fall in MMC, OVC, PMTCT and Surveillance (combined)</a:t>
            </a:r>
          </a:p>
          <a:p>
            <a:pPr marL="171450" indent="-171450">
              <a:buFont typeface="Arial" panose="020B0604020202020204" pitchFamily="34" charset="0"/>
              <a:buChar char="•"/>
            </a:pPr>
            <a:r>
              <a:rPr lang="en-US" dirty="0"/>
              <a:t>Smaller decrease (600k) for </a:t>
            </a:r>
            <a:r>
              <a:rPr lang="en-US" dirty="0" err="1"/>
              <a:t>PE:Lab</a:t>
            </a:r>
            <a:r>
              <a:rPr lang="en-US" dirty="0"/>
              <a:t> and PEP and no spending in 2016/17 for PMTCT (4 million previously), </a:t>
            </a:r>
            <a:r>
              <a:rPr lang="en-US" dirty="0" err="1"/>
              <a:t>Surv</a:t>
            </a:r>
            <a:r>
              <a:rPr lang="en-US" dirty="0"/>
              <a:t> (1 mill previously) Blood bank, condom, HTA, policy &amp; sys dev (all under 1 million previously)</a:t>
            </a:r>
          </a:p>
        </p:txBody>
      </p:sp>
      <p:sp>
        <p:nvSpPr>
          <p:cNvPr id="4" name="Slide Number Placeholder 3"/>
          <p:cNvSpPr>
            <a:spLocks noGrp="1"/>
          </p:cNvSpPr>
          <p:nvPr>
            <p:ph type="sldNum" sz="quarter" idx="10"/>
          </p:nvPr>
        </p:nvSpPr>
        <p:spPr/>
        <p:txBody>
          <a:bodyPr/>
          <a:lstStyle/>
          <a:p>
            <a:fld id="{B3A00364-8148-489C-886A-3F6B9D4A6ED6}" type="slidenum">
              <a:rPr lang="en-US" smtClean="0"/>
              <a:pPr/>
              <a:t>12</a:t>
            </a:fld>
            <a:endParaRPr lang="en-US"/>
          </a:p>
        </p:txBody>
      </p:sp>
    </p:spTree>
    <p:extLst>
      <p:ext uri="{BB962C8B-B14F-4D97-AF65-F5344CB8AC3E}">
        <p14:creationId xmlns:p14="http://schemas.microsoft.com/office/powerpoint/2010/main" val="23748147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Notes for narrative</a:t>
            </a:r>
            <a:endParaRPr lang="en-US" b="0" dirty="0"/>
          </a:p>
          <a:p>
            <a:pPr marL="171450" indent="-171450">
              <a:buFont typeface="Arial" panose="020B0604020202020204" pitchFamily="34" charset="0"/>
              <a:buChar char="•"/>
            </a:pPr>
            <a:r>
              <a:rPr lang="en-US" b="0" dirty="0"/>
              <a:t>SAG TB spending fairly stable over last couple of years; donor contributions grew</a:t>
            </a:r>
          </a:p>
          <a:p>
            <a:pPr marL="171450" indent="-171450">
              <a:buFont typeface="Arial" panose="020B0604020202020204" pitchFamily="34" charset="0"/>
              <a:buChar char="•"/>
            </a:pPr>
            <a:r>
              <a:rPr lang="en-US" b="0" dirty="0"/>
              <a:t>Distribution of TB spending across provinces aligns somewhat to burden, but there are clear question marks: for example, Limpopo and Mpumalanga had comparable case loads, but it looks like MP spent considerably more</a:t>
            </a:r>
          </a:p>
          <a:p>
            <a:pPr marL="171450" indent="-171450">
              <a:buFont typeface="Arial" panose="020B0604020202020204" pitchFamily="34" charset="0"/>
              <a:buChar char="•"/>
            </a:pPr>
            <a:r>
              <a:rPr lang="en-US" b="0" dirty="0"/>
              <a:t>HOWEVER: the TB spending data are less complete than HIV data because so much is embedded in PHC and hospital spending that doesn’t have disease-specific labeling. We don’t yet have a good way of estimating how much of the spending we might be missing.</a:t>
            </a:r>
          </a:p>
        </p:txBody>
      </p:sp>
      <p:sp>
        <p:nvSpPr>
          <p:cNvPr id="4" name="Slide Number Placeholder 3"/>
          <p:cNvSpPr>
            <a:spLocks noGrp="1"/>
          </p:cNvSpPr>
          <p:nvPr>
            <p:ph type="sldNum" sz="quarter" idx="10"/>
          </p:nvPr>
        </p:nvSpPr>
        <p:spPr/>
        <p:txBody>
          <a:bodyPr/>
          <a:lstStyle/>
          <a:p>
            <a:fld id="{B3A00364-8148-489C-886A-3F6B9D4A6ED6}" type="slidenum">
              <a:rPr lang="en-US" smtClean="0"/>
              <a:pPr/>
              <a:t>13</a:t>
            </a:fld>
            <a:endParaRPr lang="en-US"/>
          </a:p>
        </p:txBody>
      </p:sp>
    </p:spTree>
    <p:extLst>
      <p:ext uri="{BB962C8B-B14F-4D97-AF65-F5344CB8AC3E}">
        <p14:creationId xmlns:p14="http://schemas.microsoft.com/office/powerpoint/2010/main" val="18757099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1" lang="en-US" sz="1200" b="1" kern="1200" dirty="0">
                <a:solidFill>
                  <a:schemeClr val="tx1"/>
                </a:solidFill>
                <a:effectLst/>
                <a:latin typeface="Arial Narrow" pitchFamily="34" charset="0"/>
                <a:ea typeface="+mn-ea"/>
                <a:cs typeface="Times New Roman" pitchFamily="18" charset="0"/>
              </a:rPr>
              <a:t>Notes for narrative:</a:t>
            </a:r>
          </a:p>
          <a:p>
            <a:pPr marL="171450" indent="-171450">
              <a:buFont typeface="Arial" panose="020B0604020202020204" pitchFamily="34" charset="0"/>
              <a:buChar char="•"/>
            </a:pPr>
            <a:r>
              <a:rPr kumimoji="1" lang="en-US" sz="1200" kern="1200" dirty="0">
                <a:solidFill>
                  <a:schemeClr val="tx1"/>
                </a:solidFill>
                <a:effectLst/>
                <a:latin typeface="Arial Narrow" pitchFamily="34" charset="0"/>
                <a:ea typeface="+mn-ea"/>
                <a:cs typeface="Times New Roman" pitchFamily="18" charset="0"/>
              </a:rPr>
              <a:t>&gt;90% of spending in 2016/17 aligned to one of the NSP Goals, which are crafted</a:t>
            </a:r>
          </a:p>
          <a:p>
            <a:pPr marL="171450" indent="-171450">
              <a:buFont typeface="Arial" panose="020B0604020202020204" pitchFamily="34" charset="0"/>
              <a:buChar char="•"/>
            </a:pPr>
            <a:r>
              <a:rPr kumimoji="1" lang="en-US" sz="1200" kern="1200" dirty="0">
                <a:solidFill>
                  <a:schemeClr val="tx1"/>
                </a:solidFill>
                <a:effectLst/>
                <a:latin typeface="Arial Narrow" pitchFamily="34" charset="0"/>
                <a:ea typeface="+mn-ea"/>
                <a:cs typeface="Times New Roman" pitchFamily="18" charset="0"/>
              </a:rPr>
              <a:t>The nearly 10% labeled here as ‘Other’ was mostly gov’t spending on HBC, which isn’t a priority in the new NSP. Now there is major emphasis on adherence-related activities, which may have been part of HBC in 2016/17. More recently providers have been transitioning away from </a:t>
            </a:r>
            <a:r>
              <a:rPr kumimoji="1" lang="en-US" sz="1200" kern="1200" dirty="0" err="1">
                <a:solidFill>
                  <a:schemeClr val="tx1"/>
                </a:solidFill>
                <a:effectLst/>
                <a:latin typeface="Arial Narrow" pitchFamily="34" charset="0"/>
                <a:ea typeface="+mn-ea"/>
                <a:cs typeface="Times New Roman" pitchFamily="18" charset="0"/>
              </a:rPr>
              <a:t>tranditional</a:t>
            </a:r>
            <a:r>
              <a:rPr kumimoji="1" lang="en-US" sz="1200" kern="1200" dirty="0">
                <a:solidFill>
                  <a:schemeClr val="tx1"/>
                </a:solidFill>
                <a:effectLst/>
                <a:latin typeface="Arial Narrow" pitchFamily="34" charset="0"/>
                <a:ea typeface="+mn-ea"/>
                <a:cs typeface="Times New Roman" pitchFamily="18" charset="0"/>
              </a:rPr>
              <a:t> HBC approaches to more adherence-oriented support, reflecting how evidence on inefficient spending in one intervention area has informed re-prioritization</a:t>
            </a:r>
          </a:p>
          <a:p>
            <a:pPr marL="171450" indent="-171450">
              <a:buFont typeface="Arial" panose="020B0604020202020204" pitchFamily="34" charset="0"/>
              <a:buChar char="•"/>
            </a:pPr>
            <a:r>
              <a:rPr kumimoji="1" lang="en-US" sz="1200" kern="1200" dirty="0">
                <a:solidFill>
                  <a:schemeClr val="tx1"/>
                </a:solidFill>
                <a:effectLst/>
                <a:latin typeface="Arial Narrow" pitchFamily="34" charset="0"/>
                <a:ea typeface="+mn-ea"/>
                <a:cs typeface="Times New Roman" pitchFamily="18" charset="0"/>
              </a:rPr>
              <a:t>Alignment the proportions are roughly aligned, which should contribute to the allocative efficiency of the response.</a:t>
            </a:r>
          </a:p>
          <a:p>
            <a:pPr marL="171450" indent="-171450">
              <a:buFont typeface="Arial" panose="020B0604020202020204" pitchFamily="34" charset="0"/>
              <a:buChar char="•"/>
            </a:pPr>
            <a:r>
              <a:rPr kumimoji="1" lang="en-US" sz="1200" kern="1200" dirty="0">
                <a:solidFill>
                  <a:schemeClr val="tx1"/>
                </a:solidFill>
                <a:effectLst/>
                <a:latin typeface="Arial Narrow" pitchFamily="34" charset="0"/>
                <a:ea typeface="+mn-ea"/>
                <a:cs typeface="Times New Roman" pitchFamily="18" charset="0"/>
              </a:rPr>
              <a:t>However, there may be signs of slight underinvestment in Key Pops (Goal 3) and Social &amp; Structural Drivers (Goal 4)</a:t>
            </a:r>
          </a:p>
          <a:p>
            <a:pPr marL="171450" indent="-171450">
              <a:buFont typeface="Arial" panose="020B0604020202020204" pitchFamily="34" charset="0"/>
              <a:buChar char="•"/>
            </a:pPr>
            <a:r>
              <a:rPr kumimoji="1" lang="en-US" sz="1200" i="1" kern="1200" dirty="0">
                <a:solidFill>
                  <a:schemeClr val="tx1"/>
                </a:solidFill>
                <a:effectLst/>
                <a:latin typeface="Arial Narrow" pitchFamily="34" charset="0"/>
                <a:ea typeface="+mn-ea"/>
                <a:cs typeface="Times New Roman" pitchFamily="18" charset="0"/>
              </a:rPr>
              <a:t>If there’s time</a:t>
            </a:r>
            <a:r>
              <a:rPr kumimoji="1" lang="en-US" sz="1200" i="0" kern="1200" dirty="0">
                <a:solidFill>
                  <a:schemeClr val="tx1"/>
                </a:solidFill>
                <a:effectLst/>
                <a:latin typeface="Arial Narrow" pitchFamily="34" charset="0"/>
                <a:ea typeface="+mn-ea"/>
                <a:cs typeface="Times New Roman" pitchFamily="18" charset="0"/>
              </a:rPr>
              <a:t>: these prospective allocations can change over time. When we compared spending to the previous NSP, we noticed lower levels than projected on ART. This was not evidence of under-investment, but rather of technical efficiency gains from reduced costs of ARVs and HTS</a:t>
            </a:r>
            <a:endParaRPr lang="en-US" i="1" dirty="0"/>
          </a:p>
        </p:txBody>
      </p:sp>
      <p:sp>
        <p:nvSpPr>
          <p:cNvPr id="4" name="Slide Number Placeholder 3"/>
          <p:cNvSpPr>
            <a:spLocks noGrp="1"/>
          </p:cNvSpPr>
          <p:nvPr>
            <p:ph type="sldNum" sz="quarter" idx="10"/>
          </p:nvPr>
        </p:nvSpPr>
        <p:spPr/>
        <p:txBody>
          <a:bodyPr/>
          <a:lstStyle/>
          <a:p>
            <a:fld id="{B3A00364-8148-489C-886A-3F6B9D4A6ED6}" type="slidenum">
              <a:rPr lang="en-US" smtClean="0"/>
              <a:pPr/>
              <a:t>14</a:t>
            </a:fld>
            <a:endParaRPr lang="en-US"/>
          </a:p>
        </p:txBody>
      </p:sp>
    </p:spTree>
    <p:extLst>
      <p:ext uri="{BB962C8B-B14F-4D97-AF65-F5344CB8AC3E}">
        <p14:creationId xmlns:p14="http://schemas.microsoft.com/office/powerpoint/2010/main" val="7510925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A00364-8148-489C-886A-3F6B9D4A6ED6}" type="slidenum">
              <a:rPr lang="en-US" smtClean="0"/>
              <a:pPr/>
              <a:t>15</a:t>
            </a:fld>
            <a:endParaRPr lang="en-US"/>
          </a:p>
        </p:txBody>
      </p:sp>
    </p:spTree>
    <p:extLst>
      <p:ext uri="{BB962C8B-B14F-4D97-AF65-F5344CB8AC3E}">
        <p14:creationId xmlns:p14="http://schemas.microsoft.com/office/powerpoint/2010/main" val="31313077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Notes for narrative:</a:t>
            </a:r>
            <a:endParaRPr lang="en-US" b="0" dirty="0"/>
          </a:p>
          <a:p>
            <a:r>
              <a:rPr lang="en-US" b="0" i="1" dirty="0"/>
              <a:t>If possible, add an anecdote to illustrate one or both of these points</a:t>
            </a:r>
            <a:endParaRPr lang="en-US" b="1" i="1" dirty="0"/>
          </a:p>
        </p:txBody>
      </p:sp>
      <p:sp>
        <p:nvSpPr>
          <p:cNvPr id="4" name="Slide Number Placeholder 3"/>
          <p:cNvSpPr>
            <a:spLocks noGrp="1"/>
          </p:cNvSpPr>
          <p:nvPr>
            <p:ph type="sldNum" sz="quarter" idx="10"/>
          </p:nvPr>
        </p:nvSpPr>
        <p:spPr/>
        <p:txBody>
          <a:bodyPr/>
          <a:lstStyle/>
          <a:p>
            <a:fld id="{B3A00364-8148-489C-886A-3F6B9D4A6ED6}" type="slidenum">
              <a:rPr lang="en-US" smtClean="0"/>
              <a:pPr/>
              <a:t>16</a:t>
            </a:fld>
            <a:endParaRPr lang="en-US"/>
          </a:p>
        </p:txBody>
      </p:sp>
    </p:spTree>
    <p:extLst>
      <p:ext uri="{BB962C8B-B14F-4D97-AF65-F5344CB8AC3E}">
        <p14:creationId xmlns:p14="http://schemas.microsoft.com/office/powerpoint/2010/main" val="18426293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A00364-8148-489C-886A-3F6B9D4A6ED6}" type="slidenum">
              <a:rPr lang="en-US" smtClean="0"/>
              <a:pPr/>
              <a:t>17</a:t>
            </a:fld>
            <a:endParaRPr lang="en-US"/>
          </a:p>
        </p:txBody>
      </p:sp>
    </p:spTree>
    <p:extLst>
      <p:ext uri="{BB962C8B-B14F-4D97-AF65-F5344CB8AC3E}">
        <p14:creationId xmlns:p14="http://schemas.microsoft.com/office/powerpoint/2010/main" val="32775741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A00364-8148-489C-886A-3F6B9D4A6ED6}" type="slidenum">
              <a:rPr lang="en-US" smtClean="0"/>
              <a:pPr/>
              <a:t>18</a:t>
            </a:fld>
            <a:endParaRPr lang="en-US"/>
          </a:p>
        </p:txBody>
      </p:sp>
    </p:spTree>
    <p:extLst>
      <p:ext uri="{BB962C8B-B14F-4D97-AF65-F5344CB8AC3E}">
        <p14:creationId xmlns:p14="http://schemas.microsoft.com/office/powerpoint/2010/main" val="13980288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Possible message:</a:t>
            </a:r>
          </a:p>
          <a:p>
            <a:r>
              <a:rPr lang="en-US" dirty="0"/>
              <a:t>We’re getting close to having the data to answer these questions, but the limitations noted on the previous slide, plus variations across districts in the cost of reaching PLHIV, make it hard to confidently draw conclusions at this stage</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3A00364-8148-489C-886A-3F6B9D4A6ED6}" type="slidenum">
              <a:rPr kumimoji="0" lang="en-US" sz="1200" b="0" i="0" u="none" strike="noStrike" kern="1200" cap="none" spc="0" normalizeH="0" baseline="0" noProof="0" smtClean="0">
                <a:ln>
                  <a:noFill/>
                </a:ln>
                <a:solidFill>
                  <a:srgbClr val="000000"/>
                </a:solidFill>
                <a:effectLst/>
                <a:uLnTx/>
                <a:uFillTx/>
                <a:latin typeface="Arial Narrow" pitchFamily="34" charset="0"/>
                <a:ea typeface="+mn-ea"/>
                <a:cs typeface="Times New Roman"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Narrow" pitchFamily="34" charset="0"/>
              <a:ea typeface="+mn-ea"/>
              <a:cs typeface="Times New Roman" pitchFamily="18" charset="0"/>
            </a:endParaRPr>
          </a:p>
        </p:txBody>
      </p:sp>
    </p:spTree>
    <p:extLst>
      <p:ext uri="{BB962C8B-B14F-4D97-AF65-F5344CB8AC3E}">
        <p14:creationId xmlns:p14="http://schemas.microsoft.com/office/powerpoint/2010/main" val="22205684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caveats:</a:t>
            </a:r>
          </a:p>
          <a:p>
            <a:pPr marL="171450" indent="-171450">
              <a:buFont typeface="Arial" panose="020B0604020202020204" pitchFamily="34" charset="0"/>
              <a:buChar char="•"/>
            </a:pPr>
            <a:r>
              <a:rPr kumimoji="1" lang="en-US" sz="1200" kern="1200" dirty="0">
                <a:solidFill>
                  <a:schemeClr val="tx1"/>
                </a:solidFill>
                <a:effectLst/>
                <a:latin typeface="Arial Narrow" pitchFamily="34" charset="0"/>
                <a:ea typeface="+mn-ea"/>
                <a:cs typeface="Times New Roman" pitchFamily="18" charset="0"/>
              </a:rPr>
              <a:t>Govt's TB spending is not well disaggregated by activity in BAS, and hence its not easy to extract the case-finding, screening and diagnosis from clinic and hospital TB spending</a:t>
            </a:r>
          </a:p>
          <a:p>
            <a:pPr marL="171450" indent="-171450">
              <a:buFont typeface="Arial" panose="020B0604020202020204" pitchFamily="34" charset="0"/>
              <a:buChar char="•"/>
            </a:pPr>
            <a:r>
              <a:rPr kumimoji="1" lang="en-US" sz="1200" kern="1200" dirty="0">
                <a:solidFill>
                  <a:schemeClr val="tx1"/>
                </a:solidFill>
                <a:effectLst/>
                <a:latin typeface="Arial Narrow" pitchFamily="34" charset="0"/>
                <a:ea typeface="+mn-ea"/>
                <a:cs typeface="Times New Roman" pitchFamily="18" charset="0"/>
              </a:rPr>
              <a:t>Therefore it may look like govt is not contributing to certain activities, but it may be they are embedded in the PHC spending. </a:t>
            </a:r>
          </a:p>
          <a:p>
            <a:pPr marL="171450" indent="-171450">
              <a:buFont typeface="Arial" panose="020B0604020202020204" pitchFamily="34" charset="0"/>
              <a:buChar char="•"/>
            </a:pPr>
            <a:r>
              <a:rPr kumimoji="1" lang="en-US" sz="1200" kern="1200" dirty="0">
                <a:solidFill>
                  <a:schemeClr val="tx1"/>
                </a:solidFill>
                <a:effectLst/>
                <a:latin typeface="Arial Narrow" pitchFamily="34" charset="0"/>
                <a:ea typeface="+mn-ea"/>
                <a:cs typeface="Times New Roman" pitchFamily="18" charset="0"/>
              </a:rPr>
              <a:t>Hopefully with the increasing CG amounts to TB, the labeling will improve.</a:t>
            </a:r>
          </a:p>
          <a:p>
            <a:pPr marL="171450" indent="-171450">
              <a:buFont typeface="Arial" panose="020B0604020202020204" pitchFamily="34" charset="0"/>
              <a:buChar char="•"/>
            </a:pPr>
            <a:r>
              <a:rPr kumimoji="1" lang="en-US" sz="1200" kern="1200" dirty="0">
                <a:solidFill>
                  <a:schemeClr val="tx1"/>
                </a:solidFill>
                <a:effectLst/>
                <a:latin typeface="Arial Narrow" pitchFamily="34" charset="0"/>
                <a:ea typeface="+mn-ea"/>
                <a:cs typeface="Times New Roman" pitchFamily="18" charset="0"/>
              </a:rPr>
              <a:t>Also note that slide shows the PEPFAR spending on TB/HIV, while the govt's TB/HIV spending was captured under the HIV section.</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3A00364-8148-489C-886A-3F6B9D4A6ED6}" type="slidenum">
              <a:rPr kumimoji="0" lang="en-US" sz="1200" b="0" i="0" u="none" strike="noStrike" kern="1200" cap="none" spc="0" normalizeH="0" baseline="0" noProof="0" smtClean="0">
                <a:ln>
                  <a:noFill/>
                </a:ln>
                <a:solidFill>
                  <a:srgbClr val="000000"/>
                </a:solidFill>
                <a:effectLst/>
                <a:uLnTx/>
                <a:uFillTx/>
                <a:latin typeface="Arial Narrow" pitchFamily="34" charset="0"/>
                <a:ea typeface="+mn-ea"/>
                <a:cs typeface="Times New Roman"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Narrow" pitchFamily="34" charset="0"/>
              <a:ea typeface="+mn-ea"/>
              <a:cs typeface="Times New Roman" pitchFamily="18" charset="0"/>
            </a:endParaRPr>
          </a:p>
        </p:txBody>
      </p:sp>
    </p:spTree>
    <p:extLst>
      <p:ext uri="{BB962C8B-B14F-4D97-AF65-F5344CB8AC3E}">
        <p14:creationId xmlns:p14="http://schemas.microsoft.com/office/powerpoint/2010/main" val="26935013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Pose question: does this reflect utilization? Or are major hospitals acting as cost centers for lower-level hospitals/facilities? Is it more a reflection of poor district level coding</a:t>
            </a:r>
            <a:r>
              <a:rPr lang="en-US" baseline="0" dirty="0"/>
              <a:t>?</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3A00364-8148-489C-886A-3F6B9D4A6ED6}" type="slidenum">
              <a:rPr kumimoji="0" lang="en-US" sz="1200" b="0" i="0" u="none" strike="noStrike" kern="1200" cap="none" spc="0" normalizeH="0" baseline="0" noProof="0" smtClean="0">
                <a:ln>
                  <a:noFill/>
                </a:ln>
                <a:solidFill>
                  <a:srgbClr val="000000"/>
                </a:solidFill>
                <a:effectLst/>
                <a:uLnTx/>
                <a:uFillTx/>
                <a:latin typeface="Arial Narrow" pitchFamily="34" charset="0"/>
                <a:ea typeface="+mn-ea"/>
                <a:cs typeface="Times New Roman"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Narrow" pitchFamily="34" charset="0"/>
              <a:ea typeface="+mn-ea"/>
              <a:cs typeface="Times New Roman" pitchFamily="18" charset="0"/>
            </a:endParaRPr>
          </a:p>
        </p:txBody>
      </p:sp>
    </p:spTree>
    <p:extLst>
      <p:ext uri="{BB962C8B-B14F-4D97-AF65-F5344CB8AC3E}">
        <p14:creationId xmlns:p14="http://schemas.microsoft.com/office/powerpoint/2010/main" val="24490211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A00364-8148-489C-886A-3F6B9D4A6ED6}" type="slidenum">
              <a:rPr lang="en-US" smtClean="0"/>
              <a:pPr/>
              <a:t>2</a:t>
            </a:fld>
            <a:endParaRPr lang="en-US"/>
          </a:p>
        </p:txBody>
      </p:sp>
    </p:spTree>
    <p:extLst>
      <p:ext uri="{BB962C8B-B14F-4D97-AF65-F5344CB8AC3E}">
        <p14:creationId xmlns:p14="http://schemas.microsoft.com/office/powerpoint/2010/main" val="40808365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Reduced ARV</a:t>
            </a:r>
            <a:r>
              <a:rPr lang="en-US" baseline="0" dirty="0"/>
              <a:t> prices. Reduced HTS costs. ‘Remaining’ = all the other interventions with smaller costs/spend (not the main cost drivers of the old NSP).</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3A00364-8148-489C-886A-3F6B9D4A6ED6}" type="slidenum">
              <a:rPr kumimoji="0" lang="en-US" sz="1200" b="0" i="0" u="none" strike="noStrike" kern="1200" cap="none" spc="0" normalizeH="0" baseline="0" noProof="0" smtClean="0">
                <a:ln>
                  <a:noFill/>
                </a:ln>
                <a:solidFill>
                  <a:srgbClr val="000000"/>
                </a:solidFill>
                <a:effectLst/>
                <a:uLnTx/>
                <a:uFillTx/>
                <a:latin typeface="Arial Narrow" pitchFamily="34" charset="0"/>
                <a:ea typeface="+mn-ea"/>
                <a:cs typeface="Times New Roman"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Narrow" pitchFamily="34" charset="0"/>
              <a:ea typeface="+mn-ea"/>
              <a:cs typeface="Times New Roman" pitchFamily="18" charset="0"/>
            </a:endParaRPr>
          </a:p>
        </p:txBody>
      </p:sp>
    </p:spTree>
    <p:extLst>
      <p:ext uri="{BB962C8B-B14F-4D97-AF65-F5344CB8AC3E}">
        <p14:creationId xmlns:p14="http://schemas.microsoft.com/office/powerpoint/2010/main" val="7172506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Notes for narrative</a:t>
            </a:r>
          </a:p>
          <a:p>
            <a:r>
              <a:rPr lang="en-US" dirty="0"/>
              <a:t>Why are we asking these questions?</a:t>
            </a:r>
          </a:p>
          <a:p>
            <a:pPr marL="171450" indent="-171450">
              <a:buFont typeface="Arial" panose="020B0604020202020204" pitchFamily="34" charset="0"/>
              <a:buChar char="•"/>
            </a:pPr>
            <a:r>
              <a:rPr lang="en-US" sz="1200" dirty="0">
                <a:solidFill>
                  <a:schemeClr val="accent2"/>
                </a:solidFill>
                <a:cs typeface="Arial" panose="020B0604020202020204" pitchFamily="34" charset="0"/>
              </a:rPr>
              <a:t>to routinely track expenditures and provide inputs for effective planning </a:t>
            </a:r>
          </a:p>
          <a:p>
            <a:pPr marL="171450" indent="-171450">
              <a:buFont typeface="Arial" panose="020B0604020202020204" pitchFamily="34" charset="0"/>
              <a:buChar char="•"/>
            </a:pPr>
            <a:r>
              <a:rPr lang="en-US" sz="1200" dirty="0">
                <a:solidFill>
                  <a:schemeClr val="accent2"/>
                </a:solidFill>
                <a:cs typeface="Arial" panose="020B0604020202020204" pitchFamily="34" charset="0"/>
              </a:rPr>
              <a:t>to examine distribution of funds across interventions (allocative efficiency?), geographies (allocative efficiency and equity?), and funding source (areas of donor reliance?)</a:t>
            </a:r>
          </a:p>
          <a:p>
            <a:pPr marL="171450" indent="-171450">
              <a:buFont typeface="Arial" panose="020B0604020202020204" pitchFamily="34" charset="0"/>
              <a:buChar char="•"/>
            </a:pPr>
            <a:r>
              <a:rPr lang="en-US" sz="1200" dirty="0">
                <a:solidFill>
                  <a:schemeClr val="accent2"/>
                </a:solidFill>
                <a:cs typeface="Arial" panose="020B0604020202020204" pitchFamily="34" charset="0"/>
              </a:rPr>
              <a:t>identify what needs to be improved in the monitoring system (e.g., to ensure that geographical targeting (hotspots) has the intended impact)</a:t>
            </a:r>
            <a:endParaRPr lang="en-US" dirty="0"/>
          </a:p>
        </p:txBody>
      </p:sp>
      <p:sp>
        <p:nvSpPr>
          <p:cNvPr id="4" name="Slide Number Placeholder 3"/>
          <p:cNvSpPr>
            <a:spLocks noGrp="1"/>
          </p:cNvSpPr>
          <p:nvPr>
            <p:ph type="sldNum" sz="quarter" idx="10"/>
          </p:nvPr>
        </p:nvSpPr>
        <p:spPr/>
        <p:txBody>
          <a:bodyPr/>
          <a:lstStyle/>
          <a:p>
            <a:fld id="{B3A00364-8148-489C-886A-3F6B9D4A6ED6}" type="slidenum">
              <a:rPr lang="en-US" smtClean="0"/>
              <a:pPr/>
              <a:t>4</a:t>
            </a:fld>
            <a:endParaRPr lang="en-US"/>
          </a:p>
        </p:txBody>
      </p:sp>
    </p:spTree>
    <p:extLst>
      <p:ext uri="{BB962C8B-B14F-4D97-AF65-F5344CB8AC3E}">
        <p14:creationId xmlns:p14="http://schemas.microsoft.com/office/powerpoint/2010/main" val="5578240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Notes for narrative:</a:t>
            </a:r>
          </a:p>
          <a:p>
            <a:pPr marL="171450" indent="-171450">
              <a:buFont typeface="Arial" panose="020B0604020202020204" pitchFamily="34" charset="0"/>
              <a:buChar char="•"/>
            </a:pPr>
            <a:r>
              <a:rPr lang="en-US" b="0" dirty="0"/>
              <a:t>Left side: worth taking time to explain the diversity and richness of the data sources and the extensive process of cross-walking to a common set of BAS categories</a:t>
            </a:r>
          </a:p>
          <a:p>
            <a:pPr marL="171450" indent="-171450">
              <a:buFont typeface="Arial" panose="020B0604020202020204" pitchFamily="34" charset="0"/>
              <a:buChar char="•"/>
            </a:pPr>
            <a:r>
              <a:rPr lang="en-US" b="0" dirty="0"/>
              <a:t>Right side: You can describe BASLY as a tool that will enable much more rapid extraction, consolidation, and analysis of the BAS data – now exploring extensions to donor data</a:t>
            </a:r>
          </a:p>
          <a:p>
            <a:endParaRPr lang="en-US" b="0" dirty="0"/>
          </a:p>
          <a:p>
            <a:r>
              <a:rPr lang="en-US" b="1" dirty="0"/>
              <a:t>In case it comes up in Q&amp;A:</a:t>
            </a:r>
            <a:endParaRPr lang="en-US" dirty="0"/>
          </a:p>
          <a:p>
            <a:pPr marL="171450" indent="-171450">
              <a:buFont typeface="Arial" panose="020B0604020202020204" pitchFamily="34" charset="0"/>
              <a:buChar char="•"/>
            </a:pPr>
            <a:r>
              <a:rPr lang="en-US" dirty="0"/>
              <a:t>In case it comes up: DSD spending includes their HIV program + proportions of other programs, which is why the total is fairly substantial</a:t>
            </a:r>
          </a:p>
          <a:p>
            <a:pPr marL="171450" indent="-171450">
              <a:buFont typeface="Arial" panose="020B0604020202020204" pitchFamily="34" charset="0"/>
              <a:buChar char="•"/>
            </a:pPr>
            <a:r>
              <a:rPr lang="en-US" dirty="0"/>
              <a:t>For other SAG: it’s a mix of outcomes and budget information in the more recent FYs</a:t>
            </a:r>
          </a:p>
          <a:p>
            <a:endParaRPr lang="en-US" dirty="0"/>
          </a:p>
          <a:p>
            <a:endParaRPr lang="en-US" dirty="0"/>
          </a:p>
        </p:txBody>
      </p:sp>
      <p:sp>
        <p:nvSpPr>
          <p:cNvPr id="4" name="Slide Number Placeholder 3"/>
          <p:cNvSpPr>
            <a:spLocks noGrp="1"/>
          </p:cNvSpPr>
          <p:nvPr>
            <p:ph type="sldNum" sz="quarter" idx="10"/>
          </p:nvPr>
        </p:nvSpPr>
        <p:spPr/>
        <p:txBody>
          <a:bodyPr/>
          <a:lstStyle/>
          <a:p>
            <a:fld id="{B3A00364-8148-489C-886A-3F6B9D4A6ED6}" type="slidenum">
              <a:rPr lang="en-US" smtClean="0"/>
              <a:pPr/>
              <a:t>5</a:t>
            </a:fld>
            <a:endParaRPr lang="en-US"/>
          </a:p>
        </p:txBody>
      </p:sp>
    </p:spTree>
    <p:extLst>
      <p:ext uri="{BB962C8B-B14F-4D97-AF65-F5344CB8AC3E}">
        <p14:creationId xmlns:p14="http://schemas.microsoft.com/office/powerpoint/2010/main" val="5496561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Notes for narrative</a:t>
            </a:r>
            <a:endParaRPr lang="en-US" b="0" dirty="0"/>
          </a:p>
          <a:p>
            <a:pPr marL="171450" indent="-171450">
              <a:buFont typeface="Arial" panose="020B0604020202020204" pitchFamily="34" charset="0"/>
              <a:buChar char="•"/>
            </a:pPr>
            <a:r>
              <a:rPr lang="en-US" b="0" dirty="0"/>
              <a:t>This slide shows total spending over the three years by disease focus (left panel) and funding source (right panel)</a:t>
            </a:r>
          </a:p>
          <a:p>
            <a:pPr marL="171450" indent="-171450">
              <a:buFont typeface="Arial" panose="020B0604020202020204" pitchFamily="34" charset="0"/>
              <a:buChar char="•"/>
            </a:pPr>
            <a:r>
              <a:rPr lang="en-US" b="0" dirty="0"/>
              <a:t>Growth in spending largely attributable to continued scale-up of ART</a:t>
            </a:r>
          </a:p>
          <a:p>
            <a:pPr marL="171450" indent="-171450">
              <a:buFont typeface="Arial" panose="020B0604020202020204" pitchFamily="34" charset="0"/>
              <a:buChar char="•"/>
            </a:pPr>
            <a:r>
              <a:rPr lang="en-US" b="0" dirty="0"/>
              <a:t>Notably, PEPFAR funding grew in a period before which there was some expectation of declining donor support</a:t>
            </a:r>
          </a:p>
          <a:p>
            <a:pPr marL="171450" indent="-171450">
              <a:buFont typeface="Arial" panose="020B0604020202020204" pitchFamily="34" charset="0"/>
              <a:buChar char="•"/>
            </a:pPr>
            <a:endParaRPr lang="en-US" b="0" dirty="0"/>
          </a:p>
          <a:p>
            <a:pPr marL="0" indent="0">
              <a:buFont typeface="Arial" panose="020B0604020202020204" pitchFamily="34" charset="0"/>
              <a:buNone/>
            </a:pPr>
            <a:r>
              <a:rPr lang="en-US" b="1" dirty="0"/>
              <a:t>For Q&amp;A:</a:t>
            </a:r>
          </a:p>
          <a:p>
            <a:pPr marL="171450" indent="-171450">
              <a:buFont typeface="Arial" panose="020B0604020202020204" pitchFamily="34" charset="0"/>
              <a:buChar char="•"/>
            </a:pPr>
            <a:r>
              <a:rPr lang="en-US" b="0" dirty="0"/>
              <a:t>GF spending decreased from 15/16 to 16/17 likely because the latter was the first year of a new grant – fairly common that spending would be slow. The overall commitment from GF for the three year period is greater than the previous three years</a:t>
            </a:r>
          </a:p>
          <a:p>
            <a:pPr marL="171450" indent="-171450">
              <a:buFont typeface="Arial" panose="020B0604020202020204" pitchFamily="34" charset="0"/>
              <a:buChar char="•"/>
            </a:pPr>
            <a:endParaRPr lang="en-US" b="0" dirty="0"/>
          </a:p>
          <a:p>
            <a:pPr marL="171450" indent="-171450">
              <a:buFont typeface="Arial" panose="020B0604020202020204" pitchFamily="34" charset="0"/>
              <a:buChar char="•"/>
            </a:pPr>
            <a:endParaRPr lang="en-US" b="0" dirty="0"/>
          </a:p>
          <a:p>
            <a:endParaRPr lang="en-US" b="1" dirty="0"/>
          </a:p>
        </p:txBody>
      </p:sp>
      <p:sp>
        <p:nvSpPr>
          <p:cNvPr id="4" name="Slide Number Placeholder 3"/>
          <p:cNvSpPr>
            <a:spLocks noGrp="1"/>
          </p:cNvSpPr>
          <p:nvPr>
            <p:ph type="sldNum" sz="quarter" idx="10"/>
          </p:nvPr>
        </p:nvSpPr>
        <p:spPr/>
        <p:txBody>
          <a:bodyPr/>
          <a:lstStyle/>
          <a:p>
            <a:fld id="{B3A00364-8148-489C-886A-3F6B9D4A6ED6}" type="slidenum">
              <a:rPr lang="en-US" smtClean="0"/>
              <a:pPr/>
              <a:t>6</a:t>
            </a:fld>
            <a:endParaRPr lang="en-US"/>
          </a:p>
        </p:txBody>
      </p:sp>
    </p:spTree>
    <p:extLst>
      <p:ext uri="{BB962C8B-B14F-4D97-AF65-F5344CB8AC3E}">
        <p14:creationId xmlns:p14="http://schemas.microsoft.com/office/powerpoint/2010/main" val="5352445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Notes for narrative:</a:t>
            </a:r>
          </a:p>
          <a:p>
            <a:pPr marL="171450" indent="-171450">
              <a:buFont typeface="Arial" panose="020B0604020202020204" pitchFamily="34" charset="0"/>
              <a:buChar char="•"/>
            </a:pPr>
            <a:r>
              <a:rPr lang="en-US" dirty="0"/>
              <a:t>This slide shows the share of funding coming from each source (left panel) – which shows stability. This means that, despite expectations of declining donor funding, their role remained steady and important during this three year period.</a:t>
            </a:r>
          </a:p>
          <a:p>
            <a:pPr marL="171450" indent="-171450">
              <a:buFont typeface="Arial" panose="020B0604020202020204" pitchFamily="34" charset="0"/>
              <a:buChar char="•"/>
            </a:pPr>
            <a:r>
              <a:rPr lang="en-US" dirty="0"/>
              <a:t>On the right we have sources of funds for different HIV </a:t>
            </a:r>
            <a:r>
              <a:rPr lang="en-US" dirty="0" err="1"/>
              <a:t>programme</a:t>
            </a:r>
            <a:r>
              <a:rPr lang="en-US" dirty="0"/>
              <a:t> areas. While SAG/DOH finances the vast majority of treatment, donors play major roles in prevention, </a:t>
            </a:r>
            <a:r>
              <a:rPr lang="en-US" dirty="0" err="1"/>
              <a:t>programme</a:t>
            </a:r>
            <a:r>
              <a:rPr lang="en-US" dirty="0"/>
              <a:t> enablers, and care &amp; support interventions.</a:t>
            </a:r>
          </a:p>
          <a:p>
            <a:pPr marL="171450" indent="-171450">
              <a:buFont typeface="Arial" panose="020B0604020202020204" pitchFamily="34" charset="0"/>
              <a:buChar char="•"/>
            </a:pPr>
            <a:r>
              <a:rPr lang="en-US" dirty="0"/>
              <a:t>Note that this is before the PEFPAR Surge, whereby the PEPFAR contribution to treatment is likely to increase over the next couple of years and represent an additional sustainability and transition challenge. </a:t>
            </a:r>
          </a:p>
        </p:txBody>
      </p:sp>
      <p:sp>
        <p:nvSpPr>
          <p:cNvPr id="4" name="Slide Number Placeholder 3"/>
          <p:cNvSpPr>
            <a:spLocks noGrp="1"/>
          </p:cNvSpPr>
          <p:nvPr>
            <p:ph type="sldNum" sz="quarter" idx="10"/>
          </p:nvPr>
        </p:nvSpPr>
        <p:spPr/>
        <p:txBody>
          <a:bodyPr/>
          <a:lstStyle/>
          <a:p>
            <a:fld id="{B3A00364-8148-489C-886A-3F6B9D4A6ED6}" type="slidenum">
              <a:rPr lang="en-US" smtClean="0"/>
              <a:pPr/>
              <a:t>7</a:t>
            </a:fld>
            <a:endParaRPr lang="en-US"/>
          </a:p>
        </p:txBody>
      </p:sp>
    </p:spTree>
    <p:extLst>
      <p:ext uri="{BB962C8B-B14F-4D97-AF65-F5344CB8AC3E}">
        <p14:creationId xmlns:p14="http://schemas.microsoft.com/office/powerpoint/2010/main" val="11421974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Notes for narrative</a:t>
            </a:r>
          </a:p>
          <a:p>
            <a:pPr marL="171450" indent="-171450">
              <a:buFont typeface="Arial" panose="020B0604020202020204" pitchFamily="34" charset="0"/>
              <a:buChar char="•"/>
            </a:pPr>
            <a:r>
              <a:rPr lang="en-US" dirty="0"/>
              <a:t>Here we examine the </a:t>
            </a:r>
            <a:r>
              <a:rPr lang="en-US" dirty="0" err="1"/>
              <a:t>programme</a:t>
            </a:r>
            <a:r>
              <a:rPr lang="en-US" dirty="0"/>
              <a:t> areas in further detail to understand who pays for who and to identify any areas of particular vulnerability should South Africa need to transition away from external support</a:t>
            </a:r>
          </a:p>
          <a:p>
            <a:pPr marL="171450" indent="-171450">
              <a:buFont typeface="Arial" panose="020B0604020202020204" pitchFamily="34" charset="0"/>
              <a:buChar char="•"/>
            </a:pPr>
            <a:r>
              <a:rPr lang="en-US" dirty="0"/>
              <a:t>Unsurprisingly, SAG was paying for most of treatment (pre-surge)</a:t>
            </a:r>
          </a:p>
          <a:p>
            <a:pPr marL="171450" indent="-171450">
              <a:buFont typeface="Arial" panose="020B0604020202020204" pitchFamily="34" charset="0"/>
              <a:buChar char="•"/>
            </a:pPr>
            <a:r>
              <a:rPr lang="en-US" dirty="0"/>
              <a:t>In contrast, donor financing was much more important to several prevention and </a:t>
            </a:r>
            <a:r>
              <a:rPr lang="en-US" dirty="0" err="1"/>
              <a:t>programme</a:t>
            </a:r>
            <a:r>
              <a:rPr lang="en-US" dirty="0"/>
              <a:t> enabling interventions</a:t>
            </a:r>
          </a:p>
          <a:p>
            <a:pPr marL="171450" indent="-171450">
              <a:buFont typeface="Arial" panose="020B0604020202020204" pitchFamily="34" charset="0"/>
              <a:buChar char="•"/>
            </a:pPr>
            <a:r>
              <a:rPr lang="en-US" dirty="0"/>
              <a:t>A key area for further investigation is how important the donor funding is to ensuring effectiveness of the overall response – would donor withdrawal of some of these funds threaten South Africa’s ability to achieve 90-90-90?</a:t>
            </a:r>
          </a:p>
        </p:txBody>
      </p:sp>
      <p:sp>
        <p:nvSpPr>
          <p:cNvPr id="4" name="Slide Number Placeholder 3"/>
          <p:cNvSpPr>
            <a:spLocks noGrp="1"/>
          </p:cNvSpPr>
          <p:nvPr>
            <p:ph type="sldNum" sz="quarter" idx="10"/>
          </p:nvPr>
        </p:nvSpPr>
        <p:spPr/>
        <p:txBody>
          <a:bodyPr/>
          <a:lstStyle/>
          <a:p>
            <a:fld id="{B3A00364-8148-489C-886A-3F6B9D4A6ED6}" type="slidenum">
              <a:rPr lang="en-US" smtClean="0"/>
              <a:pPr/>
              <a:t>8</a:t>
            </a:fld>
            <a:endParaRPr lang="en-US"/>
          </a:p>
        </p:txBody>
      </p:sp>
    </p:spTree>
    <p:extLst>
      <p:ext uri="{BB962C8B-B14F-4D97-AF65-F5344CB8AC3E}">
        <p14:creationId xmlns:p14="http://schemas.microsoft.com/office/powerpoint/2010/main" val="12769128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Notes for narrative</a:t>
            </a:r>
            <a:endParaRPr lang="en-US" b="0" dirty="0"/>
          </a:p>
          <a:p>
            <a:pPr marL="171450" indent="-171450">
              <a:buFont typeface="Arial" panose="020B0604020202020204" pitchFamily="34" charset="0"/>
              <a:buChar char="•"/>
            </a:pPr>
            <a:r>
              <a:rPr lang="en-US" b="0" dirty="0"/>
              <a:t>Here we look more closely at the HIV spending trends by source – the growth is clear</a:t>
            </a:r>
          </a:p>
          <a:p>
            <a:pPr marL="171450" indent="-171450">
              <a:buFont typeface="Arial" panose="020B0604020202020204" pitchFamily="34" charset="0"/>
              <a:buChar char="•"/>
            </a:pPr>
            <a:r>
              <a:rPr lang="en-US" b="0" dirty="0"/>
              <a:t>Domestically, DOH is leading the charge with DSD and DBE playing complementary roles</a:t>
            </a:r>
          </a:p>
          <a:p>
            <a:pPr marL="171450" indent="-171450">
              <a:buFont typeface="Arial" panose="020B0604020202020204" pitchFamily="34" charset="0"/>
              <a:buChar char="•"/>
            </a:pPr>
            <a:r>
              <a:rPr lang="en-US" b="0" dirty="0"/>
              <a:t>As indicated before, PEPFAR spending has grown – talk of draw-down may have been premature</a:t>
            </a:r>
            <a:endParaRPr lang="en-US" b="1" dirty="0"/>
          </a:p>
          <a:p>
            <a:r>
              <a:rPr lang="en-US" dirty="0"/>
              <a:t> </a:t>
            </a:r>
          </a:p>
          <a:p>
            <a:r>
              <a:rPr lang="en-US" b="1" dirty="0"/>
              <a:t>For Q&amp;A:</a:t>
            </a:r>
          </a:p>
          <a:p>
            <a:pPr marL="171450" indent="-171450">
              <a:buFont typeface="Arial" panose="020B0604020202020204" pitchFamily="34" charset="0"/>
              <a:buChar char="•"/>
            </a:pPr>
            <a:r>
              <a:rPr lang="en-US" dirty="0"/>
              <a:t>Note PEPFAR spending trend is partly a function of the ZAR-USD exchange rate changing a lot in this period, so the USD spend may not have followed a similar trend</a:t>
            </a:r>
          </a:p>
        </p:txBody>
      </p:sp>
      <p:sp>
        <p:nvSpPr>
          <p:cNvPr id="4" name="Slide Number Placeholder 3"/>
          <p:cNvSpPr>
            <a:spLocks noGrp="1"/>
          </p:cNvSpPr>
          <p:nvPr>
            <p:ph type="sldNum" sz="quarter" idx="10"/>
          </p:nvPr>
        </p:nvSpPr>
        <p:spPr/>
        <p:txBody>
          <a:bodyPr/>
          <a:lstStyle/>
          <a:p>
            <a:fld id="{B3A00364-8148-489C-886A-3F6B9D4A6ED6}" type="slidenum">
              <a:rPr lang="en-US" smtClean="0"/>
              <a:pPr/>
              <a:t>9</a:t>
            </a:fld>
            <a:endParaRPr lang="en-US"/>
          </a:p>
        </p:txBody>
      </p:sp>
    </p:spTree>
    <p:extLst>
      <p:ext uri="{BB962C8B-B14F-4D97-AF65-F5344CB8AC3E}">
        <p14:creationId xmlns:p14="http://schemas.microsoft.com/office/powerpoint/2010/main" val="5429614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Notes for narrative:</a:t>
            </a:r>
          </a:p>
          <a:p>
            <a:r>
              <a:rPr lang="en-US" b="0" i="1" dirty="0"/>
              <a:t>Reminder: It will help you to direct the audience with words or a laser pointer to specific sections, for instance if you want to highlight one province in particular</a:t>
            </a:r>
          </a:p>
          <a:p>
            <a:pPr marL="171450" indent="-171450">
              <a:buFont typeface="Arial" panose="020B0604020202020204" pitchFamily="34" charset="0"/>
              <a:buChar char="•"/>
            </a:pPr>
            <a:r>
              <a:rPr lang="en-US" b="0" dirty="0"/>
              <a:t>For the first time we can attempt to disaggregate SAG and PEPFAR spending by district</a:t>
            </a:r>
          </a:p>
          <a:p>
            <a:pPr marL="171450" indent="-171450">
              <a:buFont typeface="Arial" panose="020B0604020202020204" pitchFamily="34" charset="0"/>
              <a:buChar char="•"/>
            </a:pPr>
            <a:r>
              <a:rPr lang="en-US" b="0" dirty="0"/>
              <a:t>We see that in general there was decent alignment between distribution of spending and distribution of HIV burden</a:t>
            </a:r>
          </a:p>
          <a:p>
            <a:pPr marL="171450" indent="-171450">
              <a:buFont typeface="Arial" panose="020B0604020202020204" pitchFamily="34" charset="0"/>
              <a:buChar char="•"/>
            </a:pPr>
            <a:r>
              <a:rPr lang="en-US" b="0" dirty="0"/>
              <a:t>However, these findings should be interpreted cautiously because</a:t>
            </a:r>
          </a:p>
          <a:p>
            <a:pPr marL="628650" lvl="1" indent="-171450">
              <a:buFont typeface="Arial" panose="020B0604020202020204" pitchFamily="34" charset="0"/>
              <a:buChar char="•"/>
            </a:pPr>
            <a:r>
              <a:rPr lang="en-US" b="0" dirty="0"/>
              <a:t>Much of the DOH spending remains lumped at the provincial level in the data</a:t>
            </a:r>
          </a:p>
          <a:p>
            <a:pPr marL="628650" lvl="1" indent="-171450">
              <a:buFont typeface="Arial" panose="020B0604020202020204" pitchFamily="34" charset="0"/>
              <a:buChar char="•"/>
            </a:pPr>
            <a:r>
              <a:rPr lang="en-US" b="0" dirty="0"/>
              <a:t>Global Fund PRs do not report spending by district (and a good amount of PEPFAR spending is lumped at the national level)</a:t>
            </a:r>
          </a:p>
          <a:p>
            <a:pPr marL="628650" lvl="1" indent="-171450">
              <a:buFont typeface="Arial" panose="020B0604020202020204" pitchFamily="34" charset="0"/>
              <a:buChar char="•"/>
            </a:pPr>
            <a:r>
              <a:rPr lang="en-US" b="0" dirty="0"/>
              <a:t>District-level estimates of HIV burden are still uncertain</a:t>
            </a:r>
          </a:p>
        </p:txBody>
      </p:sp>
      <p:sp>
        <p:nvSpPr>
          <p:cNvPr id="4" name="Slide Number Placeholder 3"/>
          <p:cNvSpPr>
            <a:spLocks noGrp="1"/>
          </p:cNvSpPr>
          <p:nvPr>
            <p:ph type="sldNum" sz="quarter" idx="10"/>
          </p:nvPr>
        </p:nvSpPr>
        <p:spPr/>
        <p:txBody>
          <a:bodyPr/>
          <a:lstStyle/>
          <a:p>
            <a:fld id="{B3A00364-8148-489C-886A-3F6B9D4A6ED6}" type="slidenum">
              <a:rPr lang="en-US" smtClean="0"/>
              <a:pPr/>
              <a:t>10</a:t>
            </a:fld>
            <a:endParaRPr lang="en-US"/>
          </a:p>
        </p:txBody>
      </p:sp>
    </p:spTree>
    <p:extLst>
      <p:ext uri="{BB962C8B-B14F-4D97-AF65-F5344CB8AC3E}">
        <p14:creationId xmlns:p14="http://schemas.microsoft.com/office/powerpoint/2010/main" val="11073950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2.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3.emf"/><Relationship Id="rId13" Type="http://schemas.openxmlformats.org/officeDocument/2006/relationships/image" Target="../media/image10.jpeg"/><Relationship Id="rId18" Type="http://schemas.openxmlformats.org/officeDocument/2006/relationships/image" Target="../media/image15.png"/><Relationship Id="rId3" Type="http://schemas.openxmlformats.org/officeDocument/2006/relationships/tags" Target="../tags/tag9.xml"/><Relationship Id="rId7" Type="http://schemas.openxmlformats.org/officeDocument/2006/relationships/image" Target="../media/image8.emf"/><Relationship Id="rId12" Type="http://schemas.openxmlformats.org/officeDocument/2006/relationships/image" Target="../media/image5.jpeg"/><Relationship Id="rId17" Type="http://schemas.openxmlformats.org/officeDocument/2006/relationships/image" Target="../media/image14.jpeg"/><Relationship Id="rId2" Type="http://schemas.openxmlformats.org/officeDocument/2006/relationships/tags" Target="../tags/tag8.xml"/><Relationship Id="rId16" Type="http://schemas.openxmlformats.org/officeDocument/2006/relationships/image" Target="../media/image13.png"/><Relationship Id="rId1" Type="http://schemas.openxmlformats.org/officeDocument/2006/relationships/vmlDrawing" Target="../drawings/vmlDrawing6.vml"/><Relationship Id="rId6" Type="http://schemas.openxmlformats.org/officeDocument/2006/relationships/oleObject" Target="../embeddings/oleObject6.bin"/><Relationship Id="rId11" Type="http://schemas.openxmlformats.org/officeDocument/2006/relationships/image" Target="../media/image2.emf"/><Relationship Id="rId5" Type="http://schemas.openxmlformats.org/officeDocument/2006/relationships/slideMaster" Target="../slideMasters/slideMaster2.xml"/><Relationship Id="rId15" Type="http://schemas.openxmlformats.org/officeDocument/2006/relationships/image" Target="../media/image12.png"/><Relationship Id="rId10" Type="http://schemas.openxmlformats.org/officeDocument/2006/relationships/image" Target="../media/image4.png"/><Relationship Id="rId19" Type="http://schemas.openxmlformats.org/officeDocument/2006/relationships/image" Target="../media/image16.jpeg"/><Relationship Id="rId4" Type="http://schemas.openxmlformats.org/officeDocument/2006/relationships/tags" Target="../tags/tag10.xml"/><Relationship Id="rId9" Type="http://schemas.openxmlformats.org/officeDocument/2006/relationships/image" Target="../media/image9.png"/><Relationship Id="rId14" Type="http://schemas.openxmlformats.org/officeDocument/2006/relationships/image" Target="../media/image11.png"/></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1.xml"/><Relationship Id="rId1" Type="http://schemas.openxmlformats.org/officeDocument/2006/relationships/vmlDrawing" Target="../drawings/vmlDrawing7.vml"/><Relationship Id="rId5" Type="http://schemas.openxmlformats.org/officeDocument/2006/relationships/image" Target="../media/image1.emf"/><Relationship Id="rId4" Type="http://schemas.openxmlformats.org/officeDocument/2006/relationships/oleObject" Target="../embeddings/oleObject7.bin"/></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2.xml"/><Relationship Id="rId1" Type="http://schemas.openxmlformats.org/officeDocument/2006/relationships/vmlDrawing" Target="../drawings/vmlDrawing8.vml"/><Relationship Id="rId6" Type="http://schemas.openxmlformats.org/officeDocument/2006/relationships/image" Target="../media/image3.emf"/><Relationship Id="rId5" Type="http://schemas.openxmlformats.org/officeDocument/2006/relationships/image" Target="../media/image8.emf"/><Relationship Id="rId4" Type="http://schemas.openxmlformats.org/officeDocument/2006/relationships/oleObject" Target="../embeddings/oleObject8.bin"/></Relationships>
</file>

<file path=ppt/slideLayouts/_rels/slideLayout15.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3.xml"/><Relationship Id="rId1" Type="http://schemas.openxmlformats.org/officeDocument/2006/relationships/vmlDrawing" Target="../drawings/vmlDrawing9.vml"/><Relationship Id="rId5" Type="http://schemas.openxmlformats.org/officeDocument/2006/relationships/image" Target="../media/image1.emf"/><Relationship Id="rId4" Type="http://schemas.openxmlformats.org/officeDocument/2006/relationships/oleObject" Target="../embeddings/oleObject9.bin"/></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4.xml"/><Relationship Id="rId1" Type="http://schemas.openxmlformats.org/officeDocument/2006/relationships/vmlDrawing" Target="../drawings/vmlDrawing10.vml"/><Relationship Id="rId5" Type="http://schemas.openxmlformats.org/officeDocument/2006/relationships/image" Target="../media/image1.emf"/><Relationship Id="rId4" Type="http://schemas.openxmlformats.org/officeDocument/2006/relationships/oleObject" Target="../embeddings/oleObject10.bin"/></Relationships>
</file>

<file path=ppt/slideLayouts/_rels/slideLayout17.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5.xml"/><Relationship Id="rId1" Type="http://schemas.openxmlformats.org/officeDocument/2006/relationships/vmlDrawing" Target="../drawings/vmlDrawing11.vml"/><Relationship Id="rId5" Type="http://schemas.openxmlformats.org/officeDocument/2006/relationships/image" Target="../media/image1.emf"/><Relationship Id="rId4" Type="http://schemas.openxmlformats.org/officeDocument/2006/relationships/oleObject" Target="../embeddings/oleObject11.bin"/></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6.xml"/><Relationship Id="rId1" Type="http://schemas.openxmlformats.org/officeDocument/2006/relationships/vmlDrawing" Target="../drawings/vmlDrawing12.vml"/><Relationship Id="rId5" Type="http://schemas.openxmlformats.org/officeDocument/2006/relationships/image" Target="../media/image17.emf"/><Relationship Id="rId4" Type="http://schemas.openxmlformats.org/officeDocument/2006/relationships/oleObject" Target="../embeddings/oleObject12.bin"/></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3.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2.emf"/></Relationships>
</file>

<file path=ppt/slideLayouts/_rels/slideLayout25.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19.xml"/><Relationship Id="rId1" Type="http://schemas.openxmlformats.org/officeDocument/2006/relationships/vmlDrawing" Target="../drawings/vmlDrawing14.vml"/><Relationship Id="rId5" Type="http://schemas.openxmlformats.org/officeDocument/2006/relationships/image" Target="../media/image1.emf"/><Relationship Id="rId4" Type="http://schemas.openxmlformats.org/officeDocument/2006/relationships/oleObject" Target="../embeddings/oleObject14.bin"/></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20.xml"/><Relationship Id="rId1" Type="http://schemas.openxmlformats.org/officeDocument/2006/relationships/vmlDrawing" Target="../drawings/vmlDrawing15.vml"/><Relationship Id="rId5" Type="http://schemas.openxmlformats.org/officeDocument/2006/relationships/image" Target="../media/image1.emf"/><Relationship Id="rId4" Type="http://schemas.openxmlformats.org/officeDocument/2006/relationships/oleObject" Target="../embeddings/oleObject15.bin"/></Relationships>
</file>

<file path=ppt/slideLayouts/_rels/slideLayout28.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21.xml"/><Relationship Id="rId1" Type="http://schemas.openxmlformats.org/officeDocument/2006/relationships/vmlDrawing" Target="../drawings/vmlDrawing16.vml"/><Relationship Id="rId5" Type="http://schemas.openxmlformats.org/officeDocument/2006/relationships/image" Target="../media/image1.emf"/><Relationship Id="rId4" Type="http://schemas.openxmlformats.org/officeDocument/2006/relationships/oleObject" Target="../embeddings/oleObject16.bin"/></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8" Type="http://schemas.openxmlformats.org/officeDocument/2006/relationships/image" Target="../media/image3.emf"/><Relationship Id="rId13" Type="http://schemas.openxmlformats.org/officeDocument/2006/relationships/image" Target="../media/image10.jpeg"/><Relationship Id="rId18" Type="http://schemas.openxmlformats.org/officeDocument/2006/relationships/image" Target="../media/image15.png"/><Relationship Id="rId3" Type="http://schemas.openxmlformats.org/officeDocument/2006/relationships/tags" Target="../tags/tag24.xml"/><Relationship Id="rId7" Type="http://schemas.openxmlformats.org/officeDocument/2006/relationships/image" Target="../media/image8.emf"/><Relationship Id="rId12" Type="http://schemas.openxmlformats.org/officeDocument/2006/relationships/image" Target="../media/image5.jpeg"/><Relationship Id="rId17" Type="http://schemas.openxmlformats.org/officeDocument/2006/relationships/image" Target="../media/image14.jpeg"/><Relationship Id="rId2" Type="http://schemas.openxmlformats.org/officeDocument/2006/relationships/tags" Target="../tags/tag23.xml"/><Relationship Id="rId16" Type="http://schemas.openxmlformats.org/officeDocument/2006/relationships/image" Target="../media/image13.png"/><Relationship Id="rId1" Type="http://schemas.openxmlformats.org/officeDocument/2006/relationships/vmlDrawing" Target="../drawings/vmlDrawing18.vml"/><Relationship Id="rId6" Type="http://schemas.openxmlformats.org/officeDocument/2006/relationships/oleObject" Target="../embeddings/oleObject18.bin"/><Relationship Id="rId11" Type="http://schemas.openxmlformats.org/officeDocument/2006/relationships/image" Target="../media/image2.emf"/><Relationship Id="rId5" Type="http://schemas.openxmlformats.org/officeDocument/2006/relationships/slideMaster" Target="../slideMasters/slideMaster4.xml"/><Relationship Id="rId15" Type="http://schemas.openxmlformats.org/officeDocument/2006/relationships/image" Target="../media/image12.png"/><Relationship Id="rId10" Type="http://schemas.openxmlformats.org/officeDocument/2006/relationships/image" Target="../media/image4.png"/><Relationship Id="rId19" Type="http://schemas.openxmlformats.org/officeDocument/2006/relationships/image" Target="../media/image16.jpeg"/><Relationship Id="rId4" Type="http://schemas.openxmlformats.org/officeDocument/2006/relationships/tags" Target="../tags/tag25.xml"/><Relationship Id="rId9" Type="http://schemas.openxmlformats.org/officeDocument/2006/relationships/image" Target="../media/image9.png"/><Relationship Id="rId14" Type="http://schemas.openxmlformats.org/officeDocument/2006/relationships/image" Target="../media/image11.png"/></Relationships>
</file>

<file path=ppt/slideLayouts/_rels/slideLayout36.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26.xml"/><Relationship Id="rId1" Type="http://schemas.openxmlformats.org/officeDocument/2006/relationships/vmlDrawing" Target="../drawings/vmlDrawing19.vml"/><Relationship Id="rId5" Type="http://schemas.openxmlformats.org/officeDocument/2006/relationships/image" Target="../media/image1.emf"/><Relationship Id="rId4" Type="http://schemas.openxmlformats.org/officeDocument/2006/relationships/oleObject" Target="../embeddings/oleObject19.bin"/></Relationships>
</file>

<file path=ppt/slideLayouts/_rels/slideLayout37.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27.xml"/><Relationship Id="rId1" Type="http://schemas.openxmlformats.org/officeDocument/2006/relationships/vmlDrawing" Target="../drawings/vmlDrawing20.vml"/><Relationship Id="rId6" Type="http://schemas.openxmlformats.org/officeDocument/2006/relationships/image" Target="../media/image3.emf"/><Relationship Id="rId5" Type="http://schemas.openxmlformats.org/officeDocument/2006/relationships/image" Target="../media/image8.emf"/><Relationship Id="rId4" Type="http://schemas.openxmlformats.org/officeDocument/2006/relationships/oleObject" Target="../embeddings/oleObject20.bin"/></Relationships>
</file>

<file path=ppt/slideLayouts/_rels/slideLayout38.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28.xml"/><Relationship Id="rId1" Type="http://schemas.openxmlformats.org/officeDocument/2006/relationships/vmlDrawing" Target="../drawings/vmlDrawing21.vml"/><Relationship Id="rId5" Type="http://schemas.openxmlformats.org/officeDocument/2006/relationships/image" Target="../media/image1.emf"/><Relationship Id="rId4" Type="http://schemas.openxmlformats.org/officeDocument/2006/relationships/oleObject" Target="../embeddings/oleObject21.bin"/></Relationships>
</file>

<file path=ppt/slideLayouts/_rels/slideLayout39.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29.xml"/><Relationship Id="rId1" Type="http://schemas.openxmlformats.org/officeDocument/2006/relationships/vmlDrawing" Target="../drawings/vmlDrawing22.vml"/><Relationship Id="rId5" Type="http://schemas.openxmlformats.org/officeDocument/2006/relationships/image" Target="../media/image1.emf"/><Relationship Id="rId4" Type="http://schemas.openxmlformats.org/officeDocument/2006/relationships/oleObject" Target="../embeddings/oleObject22.bin"/></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vmlDrawing" Target="../drawings/vmlDrawing3.v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40.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30.xml"/><Relationship Id="rId1" Type="http://schemas.openxmlformats.org/officeDocument/2006/relationships/vmlDrawing" Target="../drawings/vmlDrawing23.vml"/><Relationship Id="rId5" Type="http://schemas.openxmlformats.org/officeDocument/2006/relationships/image" Target="../media/image1.emf"/><Relationship Id="rId4" Type="http://schemas.openxmlformats.org/officeDocument/2006/relationships/oleObject" Target="../embeddings/oleObject23.bin"/></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31.xml"/><Relationship Id="rId1" Type="http://schemas.openxmlformats.org/officeDocument/2006/relationships/vmlDrawing" Target="../drawings/vmlDrawing24.vml"/><Relationship Id="rId5" Type="http://schemas.openxmlformats.org/officeDocument/2006/relationships/image" Target="../media/image17.emf"/><Relationship Id="rId4" Type="http://schemas.openxmlformats.org/officeDocument/2006/relationships/oleObject" Target="../embeddings/oleObject24.bin"/></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xml"/><Relationship Id="rId1" Type="http://schemas.openxmlformats.org/officeDocument/2006/relationships/vmlDrawing" Target="../drawings/vmlDrawing4.vml"/><Relationship Id="rId5" Type="http://schemas.openxmlformats.org/officeDocument/2006/relationships/image" Target="../media/image1.emf"/><Relationship Id="rId4" Type="http://schemas.openxmlformats.org/officeDocument/2006/relationships/oleObject" Target="../embeddings/oleObject4.bin"/></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029" name="Picture 5"/>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23250" b="29950"/>
          <a:stretch/>
        </p:blipFill>
        <p:spPr bwMode="auto">
          <a:xfrm>
            <a:off x="5413777" y="1673884"/>
            <a:ext cx="3730223" cy="519364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36746" name="Rectangle 906"/>
          <p:cNvSpPr>
            <a:spLocks noGrp="1" noChangeArrowheads="1"/>
          </p:cNvSpPr>
          <p:nvPr>
            <p:ph type="subTitle" idx="1"/>
          </p:nvPr>
        </p:nvSpPr>
        <p:spPr>
          <a:xfrm>
            <a:off x="1820174" y="3429000"/>
            <a:ext cx="5709339" cy="1060450"/>
          </a:xfrm>
          <a:noFill/>
        </p:spPr>
        <p:txBody>
          <a:bodyPr/>
          <a:lstStyle>
            <a:lvl1pPr marL="0" indent="0">
              <a:buFont typeface="Wingdings" pitchFamily="2" charset="2"/>
              <a:buNone/>
              <a:defRPr b="1">
                <a:solidFill>
                  <a:srgbClr val="F78E1E"/>
                </a:solidFill>
              </a:defRPr>
            </a:lvl1pPr>
          </a:lstStyle>
          <a:p>
            <a:r>
              <a:rPr lang="en-US"/>
              <a:t>Click to edit Master subtitle style</a:t>
            </a:r>
            <a:endParaRPr lang="en-US" dirty="0"/>
          </a:p>
        </p:txBody>
      </p:sp>
      <p:sp>
        <p:nvSpPr>
          <p:cNvPr id="36747" name="Rectangle 907"/>
          <p:cNvSpPr>
            <a:spLocks noGrp="1" noChangeArrowheads="1"/>
          </p:cNvSpPr>
          <p:nvPr>
            <p:ph type="dt" sz="half" idx="2"/>
          </p:nvPr>
        </p:nvSpPr>
        <p:spPr>
          <a:xfrm>
            <a:off x="1825205" y="4652724"/>
            <a:ext cx="2194703" cy="457200"/>
          </a:xfrm>
          <a:noFill/>
        </p:spPr>
        <p:txBody>
          <a:bodyPr/>
          <a:lstStyle>
            <a:lvl1pPr>
              <a:defRPr sz="1400"/>
            </a:lvl1pPr>
          </a:lstStyle>
          <a:p>
            <a:endParaRPr lang="en-US" dirty="0"/>
          </a:p>
        </p:txBody>
      </p:sp>
      <p:sp>
        <p:nvSpPr>
          <p:cNvPr id="36745" name="Rectangle 905"/>
          <p:cNvSpPr>
            <a:spLocks noGrp="1" noChangeArrowheads="1"/>
          </p:cNvSpPr>
          <p:nvPr>
            <p:ph type="ctrTitle"/>
          </p:nvPr>
        </p:nvSpPr>
        <p:spPr>
          <a:xfrm>
            <a:off x="1820174" y="1619250"/>
            <a:ext cx="7187301" cy="1600200"/>
          </a:xfrm>
          <a:noFill/>
        </p:spPr>
        <p:txBody>
          <a:bodyPr/>
          <a:lstStyle>
            <a:lvl1pPr>
              <a:defRPr sz="3600">
                <a:solidFill>
                  <a:srgbClr val="002A6C"/>
                </a:solidFill>
              </a:defRPr>
            </a:lvl1pPr>
          </a:lstStyle>
          <a:p>
            <a:r>
              <a:rPr lang="en-US"/>
              <a:t>Click to edit Master title style</a:t>
            </a:r>
            <a:endParaRPr lang="en-US" dirty="0"/>
          </a:p>
        </p:txBody>
      </p:sp>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010400" y="178734"/>
            <a:ext cx="1828800" cy="668055"/>
          </a:xfrm>
          <a:prstGeom prst="rect">
            <a:avLst/>
          </a:prstGeom>
        </p:spPr>
      </p:pic>
      <p:pic>
        <p:nvPicPr>
          <p:cNvPr id="1027" name="Picture 3"/>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l="27426"/>
          <a:stretch/>
        </p:blipFill>
        <p:spPr bwMode="auto">
          <a:xfrm>
            <a:off x="-1" y="1216424"/>
            <a:ext cx="1692303" cy="401185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nvGrpSpPr>
          <p:cNvPr id="5" name="Group 4"/>
          <p:cNvGrpSpPr/>
          <p:nvPr userDrawn="1"/>
        </p:nvGrpSpPr>
        <p:grpSpPr>
          <a:xfrm>
            <a:off x="69191" y="6313527"/>
            <a:ext cx="5885839" cy="553998"/>
            <a:chOff x="69191" y="6313527"/>
            <a:chExt cx="5885839" cy="553998"/>
          </a:xfrm>
        </p:grpSpPr>
        <p:sp>
          <p:nvSpPr>
            <p:cNvPr id="17" name="Text Box 7"/>
            <p:cNvSpPr txBox="1">
              <a:spLocks noChangeArrowheads="1"/>
            </p:cNvSpPr>
            <p:nvPr/>
          </p:nvSpPr>
          <p:spPr bwMode="auto">
            <a:xfrm>
              <a:off x="483868" y="6313527"/>
              <a:ext cx="5471162" cy="553998"/>
            </a:xfrm>
            <a:prstGeom prst="rect">
              <a:avLst/>
            </a:prstGeom>
            <a:noFill/>
            <a:ln w="9525">
              <a:noFill/>
              <a:miter lim="800000"/>
              <a:headEnd/>
              <a:tailEnd/>
            </a:ln>
            <a:effectLst/>
          </p:spPr>
          <p:txBody>
            <a:bodyPr wrap="square">
              <a:spAutoFit/>
            </a:bodyPr>
            <a:lstStyle/>
            <a:p>
              <a:r>
                <a:rPr lang="en-US" sz="700" b="1" dirty="0">
                  <a:latin typeface="Arial Narrow" pitchFamily="34" charset="0"/>
                  <a:cs typeface="Arial" charset="0"/>
                </a:rPr>
                <a:t>Abt Associates </a:t>
              </a:r>
              <a:r>
                <a:rPr lang="fr-FR" sz="700" i="1" dirty="0">
                  <a:latin typeface="Arial Narrow" pitchFamily="34" charset="0"/>
                </a:rPr>
                <a:t> </a:t>
              </a:r>
              <a:endParaRPr lang="en-US" sz="700" dirty="0">
                <a:latin typeface="Arial Narrow" pitchFamily="34" charset="0"/>
              </a:endParaRPr>
            </a:p>
            <a:p>
              <a:pPr marR="0" algn="l" rtl="0"/>
              <a:r>
                <a:rPr lang="en-US" sz="700" i="1" dirty="0">
                  <a:latin typeface="Arial Narrow" pitchFamily="34" charset="0"/>
                  <a:cs typeface="Arial" charset="0"/>
                </a:rPr>
                <a:t>In collaboration with:</a:t>
              </a:r>
              <a:r>
                <a:rPr lang="en-US" sz="700" dirty="0">
                  <a:latin typeface="Arial Narrow" pitchFamily="34" charset="0"/>
                </a:rPr>
                <a:t/>
              </a:r>
              <a:br>
                <a:rPr lang="en-US" sz="700" dirty="0">
                  <a:latin typeface="Arial Narrow" pitchFamily="34" charset="0"/>
                </a:rPr>
              </a:br>
              <a:r>
                <a:rPr lang="en-US" sz="700" dirty="0">
                  <a:latin typeface="Arial Narrow" pitchFamily="34" charset="0"/>
                </a:rPr>
                <a:t>Avenir Health</a:t>
              </a:r>
              <a:r>
                <a:rPr lang="en-US" sz="800" b="0" i="0" u="none" strike="noStrike" baseline="0" dirty="0">
                  <a:solidFill>
                    <a:schemeClr val="tx1"/>
                  </a:solidFill>
                  <a:latin typeface="Arial Narrow" pitchFamily="34" charset="0"/>
                </a:rPr>
                <a:t> </a:t>
              </a:r>
              <a:r>
                <a:rPr lang="en-US" sz="800" b="0" i="0" u="none" strike="noStrike" baseline="0" dirty="0">
                  <a:solidFill>
                    <a:srgbClr val="F78E1E"/>
                  </a:solidFill>
                  <a:latin typeface="Arial Narrow" pitchFamily="34" charset="0"/>
                </a:rPr>
                <a:t>| </a:t>
              </a:r>
              <a:r>
                <a:rPr lang="en-US" sz="800" b="0" i="0" u="none" strike="noStrike" baseline="0" dirty="0">
                  <a:latin typeface="Arial Narrow" pitchFamily="34" charset="0"/>
                </a:rPr>
                <a:t>Broad Branch Associates </a:t>
              </a:r>
              <a:r>
                <a:rPr lang="en-US" sz="800" b="0" i="0" u="none" strike="noStrike" baseline="0" dirty="0">
                  <a:solidFill>
                    <a:srgbClr val="F78E1E"/>
                  </a:solidFill>
                  <a:latin typeface="Arial Narrow" pitchFamily="34" charset="0"/>
                </a:rPr>
                <a:t>| </a:t>
              </a:r>
              <a:r>
                <a:rPr lang="en-US" sz="800" b="0" i="0" u="none" strike="noStrike" baseline="0" dirty="0">
                  <a:solidFill>
                    <a:schemeClr val="tx1"/>
                  </a:solidFill>
                  <a:latin typeface="Arial Narrow" pitchFamily="34" charset="0"/>
                </a:rPr>
                <a:t>Development Alternatives Inc. (DAI) </a:t>
              </a:r>
              <a:r>
                <a:rPr lang="en-US" sz="800" b="0" i="0" u="none" strike="noStrike" baseline="0" dirty="0">
                  <a:solidFill>
                    <a:srgbClr val="F78E1E"/>
                  </a:solidFill>
                  <a:latin typeface="Arial Narrow" pitchFamily="34" charset="0"/>
                </a:rPr>
                <a:t>| </a:t>
              </a:r>
              <a:r>
                <a:rPr lang="en-US" sz="800" b="0" i="0" u="none" strike="noStrike" baseline="0" dirty="0">
                  <a:solidFill>
                    <a:schemeClr val="tx1"/>
                  </a:solidFill>
                  <a:latin typeface="Arial Narrow" pitchFamily="34" charset="0"/>
                </a:rPr>
                <a:t>Johns Hopkins Bloomberg School of Public Health (JHSPH) </a:t>
              </a:r>
              <a:r>
                <a:rPr lang="en-US" sz="800" b="0" i="0" u="none" strike="noStrike" baseline="0" dirty="0">
                  <a:solidFill>
                    <a:srgbClr val="F78E1E"/>
                  </a:solidFill>
                  <a:latin typeface="Arial Narrow" pitchFamily="34" charset="0"/>
                </a:rPr>
                <a:t>| </a:t>
              </a:r>
              <a:r>
                <a:rPr lang="en-US" sz="800" b="0" i="0" u="none" strike="noStrike" baseline="0" dirty="0">
                  <a:solidFill>
                    <a:schemeClr val="tx1"/>
                  </a:solidFill>
                  <a:latin typeface="Arial Narrow" pitchFamily="34" charset="0"/>
                </a:rPr>
                <a:t>Results for Development Institute (R4D) </a:t>
              </a:r>
              <a:r>
                <a:rPr lang="en-US" sz="800" b="0" i="0" u="none" strike="noStrike" baseline="0" dirty="0">
                  <a:solidFill>
                    <a:srgbClr val="F78E1E"/>
                  </a:solidFill>
                  <a:latin typeface="Arial Narrow" pitchFamily="34" charset="0"/>
                </a:rPr>
                <a:t>| </a:t>
              </a:r>
              <a:r>
                <a:rPr lang="en-US" sz="800" b="0" i="0" u="none" strike="noStrike" baseline="0" dirty="0">
                  <a:solidFill>
                    <a:schemeClr val="tx1"/>
                  </a:solidFill>
                  <a:latin typeface="Arial Narrow" pitchFamily="34" charset="0"/>
                </a:rPr>
                <a:t>RTI International </a:t>
              </a:r>
              <a:r>
                <a:rPr lang="en-US" sz="800" b="0" i="0" u="none" strike="noStrike" baseline="0" dirty="0">
                  <a:solidFill>
                    <a:srgbClr val="F78E1E"/>
                  </a:solidFill>
                  <a:latin typeface="Arial Narrow" pitchFamily="34" charset="0"/>
                </a:rPr>
                <a:t>| </a:t>
              </a:r>
              <a:r>
                <a:rPr lang="en-US" sz="800" b="0" i="0" u="none" strike="noStrike" baseline="0" dirty="0">
                  <a:solidFill>
                    <a:schemeClr val="tx1"/>
                  </a:solidFill>
                  <a:latin typeface="Arial Narrow" pitchFamily="34" charset="0"/>
                </a:rPr>
                <a:t>Training Resources Group, Inc. (TRG)</a:t>
              </a:r>
            </a:p>
          </p:txBody>
        </p:sp>
        <p:pic>
          <p:nvPicPr>
            <p:cNvPr id="2" name="Picture 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69191" y="6361926"/>
              <a:ext cx="457200" cy="457200"/>
            </a:xfrm>
            <a:prstGeom prst="rect">
              <a:avLst/>
            </a:prstGeom>
          </p:spPr>
        </p:pic>
      </p:grpSp>
      <p:pic>
        <p:nvPicPr>
          <p:cNvPr id="3" name="Picture 2"/>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 y="-24085"/>
            <a:ext cx="3188970" cy="1240509"/>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1E6C1D1-909D-4F05-8E41-09F7141A14C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819150" y="152400"/>
            <a:ext cx="7867650" cy="1143000"/>
          </a:xfrm>
        </p:spPr>
        <p:txBody>
          <a:bodyPr/>
          <a:lstStyle/>
          <a:p>
            <a:r>
              <a:rPr lang="en-US"/>
              <a:t>Click to edit Master title style</a:t>
            </a:r>
            <a:endParaRPr lang="en-US" dirty="0"/>
          </a:p>
        </p:txBody>
      </p:sp>
      <p:sp>
        <p:nvSpPr>
          <p:cNvPr id="4" name="Date Placeholder 3"/>
          <p:cNvSpPr>
            <a:spLocks noGrp="1"/>
          </p:cNvSpPr>
          <p:nvPr>
            <p:ph type="dt" sz="half" idx="10"/>
          </p:nvPr>
        </p:nvSpPr>
        <p:spPr>
          <a:xfrm>
            <a:off x="685800" y="6477000"/>
            <a:ext cx="2286000" cy="228600"/>
          </a:xfrm>
        </p:spPr>
        <p:txBody>
          <a:bodyPr/>
          <a:lstStyle>
            <a:lvl1pPr>
              <a:defRPr/>
            </a:lvl1pPr>
          </a:lstStyle>
          <a:p>
            <a:endParaRPr lang="en-US"/>
          </a:p>
        </p:txBody>
      </p:sp>
      <p:sp>
        <p:nvSpPr>
          <p:cNvPr id="5" name="Footer Placeholder 4"/>
          <p:cNvSpPr>
            <a:spLocks noGrp="1"/>
          </p:cNvSpPr>
          <p:nvPr>
            <p:ph type="ftr" sz="quarter" idx="11"/>
          </p:nvPr>
        </p:nvSpPr>
        <p:spPr>
          <a:xfrm>
            <a:off x="3124200" y="6477000"/>
            <a:ext cx="3475038" cy="22860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477000"/>
            <a:ext cx="2286000" cy="228600"/>
          </a:xfrm>
        </p:spPr>
        <p:txBody>
          <a:bodyPr/>
          <a:lstStyle>
            <a:lvl1pPr>
              <a:defRPr/>
            </a:lvl1pPr>
          </a:lstStyle>
          <a:p>
            <a:fld id="{5E33A689-A57B-4768-8C4A-91D42FF95C98}"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F3B19BAE-BABB-422D-B6D3-76576F3B9099}"/>
              </a:ext>
            </a:extLst>
          </p:cNvPr>
          <p:cNvGraphicFramePr>
            <a:graphicFrameLocks noChangeAspect="1"/>
          </p:cNvGraphicFramePr>
          <p:nvPr userDrawn="1">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147" name="think-cell Slide" r:id="rId6" imgW="470" imgH="469" progId="TCLayout.ActiveDocument.1">
                  <p:embed/>
                </p:oleObj>
              </mc:Choice>
              <mc:Fallback>
                <p:oleObj name="think-cell Slide" r:id="rId6" imgW="470" imgH="469" progId="TCLayout.ActiveDocument.1">
                  <p:embed/>
                  <p:pic>
                    <p:nvPicPr>
                      <p:cNvPr id="3" name="Object 2" hidden="1">
                        <a:extLst>
                          <a:ext uri="{FF2B5EF4-FFF2-40B4-BE49-F238E27FC236}">
                            <a16:creationId xmlns:a16="http://schemas.microsoft.com/office/drawing/2014/main" id="{F3B19BAE-BABB-422D-B6D3-76576F3B9099}"/>
                          </a:ext>
                        </a:extLst>
                      </p:cNvPr>
                      <p:cNvPicPr/>
                      <p:nvPr/>
                    </p:nvPicPr>
                    <p:blipFill>
                      <a:blip r:embed="rId7"/>
                      <a:stretch>
                        <a:fillRect/>
                      </a:stretch>
                    </p:blipFill>
                    <p:spPr>
                      <a:xfrm>
                        <a:off x="1588" y="1588"/>
                        <a:ext cx="1587" cy="1587"/>
                      </a:xfrm>
                      <a:prstGeom prst="rect">
                        <a:avLst/>
                      </a:prstGeom>
                    </p:spPr>
                  </p:pic>
                </p:oleObj>
              </mc:Fallback>
            </mc:AlternateContent>
          </a:graphicData>
        </a:graphic>
      </p:graphicFrame>
      <p:pic>
        <p:nvPicPr>
          <p:cNvPr id="1029" name="Picture 5"/>
          <p:cNvPicPr>
            <a:picLocks noChangeAspect="1" noChangeArrowheads="1"/>
          </p:cNvPicPr>
          <p:nvPr userDrawn="1"/>
        </p:nvPicPr>
        <p:blipFill rotWithShape="1">
          <a:blip r:embed="rId8">
            <a:extLst>
              <a:ext uri="{28A0092B-C50C-407E-A947-70E740481C1C}">
                <a14:useLocalDpi xmlns:a14="http://schemas.microsoft.com/office/drawing/2010/main" val="0"/>
              </a:ext>
            </a:extLst>
          </a:blip>
          <a:srcRect r="23250" b="29950"/>
          <a:stretch/>
        </p:blipFill>
        <p:spPr bwMode="auto">
          <a:xfrm>
            <a:off x="5413777" y="1673884"/>
            <a:ext cx="3730223" cy="519364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6" name="Picture 5"/>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978918" y="330419"/>
            <a:ext cx="1828800" cy="544684"/>
          </a:xfrm>
          <a:prstGeom prst="rect">
            <a:avLst/>
          </a:prstGeom>
        </p:spPr>
      </p:pic>
      <p:sp>
        <p:nvSpPr>
          <p:cNvPr id="36746" name="Rectangle 906"/>
          <p:cNvSpPr>
            <a:spLocks noGrp="1" noChangeArrowheads="1"/>
          </p:cNvSpPr>
          <p:nvPr>
            <p:ph type="subTitle" idx="1"/>
          </p:nvPr>
        </p:nvSpPr>
        <p:spPr>
          <a:xfrm>
            <a:off x="1820174" y="3429000"/>
            <a:ext cx="5709339" cy="1060450"/>
          </a:xfrm>
        </p:spPr>
        <p:txBody>
          <a:bodyPr/>
          <a:lstStyle>
            <a:lvl1pPr marL="0" indent="0">
              <a:buFont typeface="Wingdings" pitchFamily="2" charset="2"/>
              <a:buNone/>
              <a:defRPr b="1">
                <a:solidFill>
                  <a:srgbClr val="F78E1E"/>
                </a:solidFill>
              </a:defRPr>
            </a:lvl1pPr>
          </a:lstStyle>
          <a:p>
            <a:r>
              <a:rPr lang="en-ZA" dirty="0"/>
              <a:t>Click to edit Master subtitle style</a:t>
            </a:r>
          </a:p>
        </p:txBody>
      </p:sp>
      <p:sp>
        <p:nvSpPr>
          <p:cNvPr id="36747" name="Rectangle 907"/>
          <p:cNvSpPr>
            <a:spLocks noGrp="1" noChangeArrowheads="1"/>
          </p:cNvSpPr>
          <p:nvPr>
            <p:ph type="dt" sz="half" idx="2"/>
          </p:nvPr>
        </p:nvSpPr>
        <p:spPr>
          <a:xfrm>
            <a:off x="1825205" y="4652724"/>
            <a:ext cx="2194703" cy="457200"/>
          </a:xfrm>
        </p:spPr>
        <p:txBody>
          <a:bodyPr/>
          <a:lstStyle>
            <a:lvl1pPr>
              <a:defRPr sz="1400"/>
            </a:lvl1pPr>
          </a:lstStyle>
          <a:p>
            <a:endParaRPr lang="en-ZA" dirty="0">
              <a:solidFill>
                <a:prstClr val="black"/>
              </a:solidFill>
            </a:endParaRPr>
          </a:p>
        </p:txBody>
      </p:sp>
      <p:sp>
        <p:nvSpPr>
          <p:cNvPr id="36745" name="Rectangle 905"/>
          <p:cNvSpPr>
            <a:spLocks noGrp="1" noChangeArrowheads="1"/>
          </p:cNvSpPr>
          <p:nvPr>
            <p:ph type="ctrTitle"/>
          </p:nvPr>
        </p:nvSpPr>
        <p:spPr>
          <a:xfrm>
            <a:off x="1820174" y="1619250"/>
            <a:ext cx="7187301" cy="1600200"/>
          </a:xfrm>
          <a:solidFill>
            <a:schemeClr val="bg1"/>
          </a:solidFill>
        </p:spPr>
        <p:txBody>
          <a:bodyPr/>
          <a:lstStyle>
            <a:lvl1pPr>
              <a:defRPr sz="3600">
                <a:solidFill>
                  <a:srgbClr val="002A6C"/>
                </a:solidFill>
              </a:defRPr>
            </a:lvl1pPr>
          </a:lstStyle>
          <a:p>
            <a:r>
              <a:rPr lang="en-ZA" dirty="0"/>
              <a:t>Click to edit Master title style</a:t>
            </a:r>
          </a:p>
        </p:txBody>
      </p:sp>
      <p:pic>
        <p:nvPicPr>
          <p:cNvPr id="7" name="Picture 6"/>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7222066" y="268734"/>
            <a:ext cx="1828800" cy="668055"/>
          </a:xfrm>
          <a:prstGeom prst="rect">
            <a:avLst/>
          </a:prstGeom>
        </p:spPr>
      </p:pic>
      <p:pic>
        <p:nvPicPr>
          <p:cNvPr id="1027" name="Picture 3"/>
          <p:cNvPicPr>
            <a:picLocks noChangeAspect="1" noChangeArrowheads="1"/>
          </p:cNvPicPr>
          <p:nvPr userDrawn="1"/>
        </p:nvPicPr>
        <p:blipFill rotWithShape="1">
          <a:blip r:embed="rId11">
            <a:extLst>
              <a:ext uri="{28A0092B-C50C-407E-A947-70E740481C1C}">
                <a14:useLocalDpi xmlns:a14="http://schemas.microsoft.com/office/drawing/2010/main" val="0"/>
              </a:ext>
            </a:extLst>
          </a:blip>
          <a:srcRect l="27426"/>
          <a:stretch/>
        </p:blipFill>
        <p:spPr bwMode="auto">
          <a:xfrm>
            <a:off x="-1" y="1216424"/>
            <a:ext cx="1692303" cy="401185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nvGrpSpPr>
          <p:cNvPr id="5" name="Group 4"/>
          <p:cNvGrpSpPr/>
          <p:nvPr userDrawn="1"/>
        </p:nvGrpSpPr>
        <p:grpSpPr>
          <a:xfrm>
            <a:off x="69191" y="6313527"/>
            <a:ext cx="5885839" cy="553998"/>
            <a:chOff x="69191" y="6313527"/>
            <a:chExt cx="5885839" cy="553998"/>
          </a:xfrm>
        </p:grpSpPr>
        <p:sp>
          <p:nvSpPr>
            <p:cNvPr id="17" name="Text Box 7"/>
            <p:cNvSpPr txBox="1">
              <a:spLocks noChangeArrowheads="1"/>
            </p:cNvSpPr>
            <p:nvPr/>
          </p:nvSpPr>
          <p:spPr bwMode="auto">
            <a:xfrm>
              <a:off x="483868" y="6313527"/>
              <a:ext cx="5471162" cy="553998"/>
            </a:xfrm>
            <a:prstGeom prst="rect">
              <a:avLst/>
            </a:prstGeom>
            <a:noFill/>
            <a:ln w="9525">
              <a:noFill/>
              <a:miter lim="800000"/>
              <a:headEnd/>
              <a:tailEnd/>
            </a:ln>
            <a:effectLst/>
          </p:spPr>
          <p:txBody>
            <a:bodyPr wrap="square">
              <a:spAutoFit/>
            </a:bodyPr>
            <a:lstStyle/>
            <a:p>
              <a:pPr defTabSz="914400" fontAlgn="base">
                <a:spcBef>
                  <a:spcPct val="0"/>
                </a:spcBef>
                <a:spcAft>
                  <a:spcPct val="0"/>
                </a:spcAft>
              </a:pPr>
              <a:r>
                <a:rPr lang="en-ZA" sz="700" b="1" dirty="0" err="1">
                  <a:solidFill>
                    <a:prstClr val="black"/>
                  </a:solidFill>
                  <a:latin typeface="Arial Narrow" pitchFamily="34" charset="0"/>
                  <a:cs typeface="Arial" charset="0"/>
                </a:rPr>
                <a:t>Abt</a:t>
              </a:r>
              <a:r>
                <a:rPr lang="en-ZA" sz="700" b="1" dirty="0">
                  <a:solidFill>
                    <a:prstClr val="black"/>
                  </a:solidFill>
                  <a:latin typeface="Arial Narrow" pitchFamily="34" charset="0"/>
                  <a:cs typeface="Arial" charset="0"/>
                </a:rPr>
                <a:t> Associates Inc.</a:t>
              </a:r>
              <a:r>
                <a:rPr lang="en-ZA" sz="700" dirty="0">
                  <a:solidFill>
                    <a:prstClr val="black"/>
                  </a:solidFill>
                  <a:latin typeface="Arial Narrow" pitchFamily="34" charset="0"/>
                  <a:cs typeface="Times New Roman" pitchFamily="18" charset="0"/>
                  <a:sym typeface="Wingdings" pitchFamily="2" charset="2"/>
                </a:rPr>
                <a:t> </a:t>
              </a:r>
              <a:r>
                <a:rPr lang="en-ZA" sz="700" i="1" dirty="0">
                  <a:solidFill>
                    <a:prstClr val="black"/>
                  </a:solidFill>
                  <a:latin typeface="Arial Narrow" pitchFamily="34" charset="0"/>
                  <a:cs typeface="Times New Roman" pitchFamily="18" charset="0"/>
                </a:rPr>
                <a:t> </a:t>
              </a:r>
              <a:endParaRPr lang="en-ZA" sz="700" dirty="0">
                <a:solidFill>
                  <a:prstClr val="black"/>
                </a:solidFill>
                <a:latin typeface="Arial Narrow" pitchFamily="34" charset="0"/>
                <a:cs typeface="Times New Roman" pitchFamily="18" charset="0"/>
              </a:endParaRPr>
            </a:p>
            <a:p>
              <a:pPr defTabSz="914400" fontAlgn="base">
                <a:spcBef>
                  <a:spcPct val="0"/>
                </a:spcBef>
                <a:spcAft>
                  <a:spcPct val="0"/>
                </a:spcAft>
              </a:pPr>
              <a:r>
                <a:rPr lang="en-ZA" sz="700" i="1" dirty="0">
                  <a:solidFill>
                    <a:prstClr val="black"/>
                  </a:solidFill>
                  <a:latin typeface="Arial Narrow" pitchFamily="34" charset="0"/>
                  <a:cs typeface="Arial" charset="0"/>
                </a:rPr>
                <a:t>In collaboration with:</a:t>
              </a:r>
              <a:r>
                <a:rPr lang="en-ZA" sz="700" dirty="0">
                  <a:solidFill>
                    <a:prstClr val="black"/>
                  </a:solidFill>
                  <a:latin typeface="Arial Narrow" pitchFamily="34" charset="0"/>
                  <a:cs typeface="Times New Roman" pitchFamily="18" charset="0"/>
                </a:rPr>
                <a:t/>
              </a:r>
              <a:br>
                <a:rPr lang="en-ZA" sz="700" dirty="0">
                  <a:solidFill>
                    <a:prstClr val="black"/>
                  </a:solidFill>
                  <a:latin typeface="Arial Narrow" pitchFamily="34" charset="0"/>
                  <a:cs typeface="Times New Roman" pitchFamily="18" charset="0"/>
                </a:rPr>
              </a:br>
              <a:r>
                <a:rPr lang="en-ZA" sz="800" dirty="0">
                  <a:solidFill>
                    <a:prstClr val="black"/>
                  </a:solidFill>
                  <a:latin typeface="Arial Narrow" pitchFamily="34" charset="0"/>
                  <a:cs typeface="Times New Roman" pitchFamily="18" charset="0"/>
                </a:rPr>
                <a:t>Broad Branch Associates </a:t>
              </a:r>
              <a:r>
                <a:rPr lang="en-ZA" sz="800" dirty="0">
                  <a:solidFill>
                    <a:srgbClr val="F78E1E"/>
                  </a:solidFill>
                  <a:latin typeface="Arial Narrow" pitchFamily="34" charset="0"/>
                  <a:cs typeface="Times New Roman" pitchFamily="18" charset="0"/>
                </a:rPr>
                <a:t>| </a:t>
              </a:r>
              <a:r>
                <a:rPr lang="en-ZA" sz="800" dirty="0">
                  <a:solidFill>
                    <a:prstClr val="black"/>
                  </a:solidFill>
                  <a:latin typeface="Arial Narrow" pitchFamily="34" charset="0"/>
                  <a:cs typeface="Times New Roman" pitchFamily="18" charset="0"/>
                </a:rPr>
                <a:t>Development Alternatives Inc. (DAI) </a:t>
              </a:r>
              <a:r>
                <a:rPr lang="en-ZA" sz="800" dirty="0">
                  <a:solidFill>
                    <a:srgbClr val="F78E1E"/>
                  </a:solidFill>
                  <a:latin typeface="Arial Narrow" pitchFamily="34" charset="0"/>
                  <a:cs typeface="Times New Roman" pitchFamily="18" charset="0"/>
                </a:rPr>
                <a:t>| </a:t>
              </a:r>
              <a:r>
                <a:rPr lang="en-ZA" sz="800" dirty="0">
                  <a:solidFill>
                    <a:prstClr val="black"/>
                  </a:solidFill>
                  <a:latin typeface="Arial Narrow" pitchFamily="34" charset="0"/>
                  <a:cs typeface="Times New Roman" pitchFamily="18" charset="0"/>
                </a:rPr>
                <a:t>Futures Institute</a:t>
              </a:r>
              <a:r>
                <a:rPr lang="en-ZA" sz="800" dirty="0">
                  <a:solidFill>
                    <a:srgbClr val="F78E1E"/>
                  </a:solidFill>
                  <a:latin typeface="Arial Narrow" pitchFamily="34" charset="0"/>
                  <a:cs typeface="Times New Roman" pitchFamily="18" charset="0"/>
                </a:rPr>
                <a:t> | </a:t>
              </a:r>
              <a:r>
                <a:rPr lang="en-ZA" sz="800" dirty="0">
                  <a:solidFill>
                    <a:prstClr val="black"/>
                  </a:solidFill>
                  <a:latin typeface="Arial Narrow" pitchFamily="34" charset="0"/>
                  <a:cs typeface="Times New Roman" pitchFamily="18" charset="0"/>
                </a:rPr>
                <a:t>Johns Hopkins Bloomberg School of Public Health (JHSPH) </a:t>
              </a:r>
              <a:r>
                <a:rPr lang="en-ZA" sz="800" dirty="0">
                  <a:solidFill>
                    <a:srgbClr val="F78E1E"/>
                  </a:solidFill>
                  <a:latin typeface="Arial Narrow" pitchFamily="34" charset="0"/>
                  <a:cs typeface="Times New Roman" pitchFamily="18" charset="0"/>
                </a:rPr>
                <a:t>| </a:t>
              </a:r>
              <a:r>
                <a:rPr lang="en-ZA" sz="800" dirty="0">
                  <a:solidFill>
                    <a:prstClr val="black"/>
                  </a:solidFill>
                  <a:latin typeface="Arial Narrow" pitchFamily="34" charset="0"/>
                  <a:cs typeface="Times New Roman" pitchFamily="18" charset="0"/>
                </a:rPr>
                <a:t>Results for Development Institute (R4D) </a:t>
              </a:r>
              <a:r>
                <a:rPr lang="en-ZA" sz="800" dirty="0">
                  <a:solidFill>
                    <a:srgbClr val="F78E1E"/>
                  </a:solidFill>
                  <a:latin typeface="Arial Narrow" pitchFamily="34" charset="0"/>
                  <a:cs typeface="Times New Roman" pitchFamily="18" charset="0"/>
                </a:rPr>
                <a:t>| </a:t>
              </a:r>
              <a:r>
                <a:rPr lang="en-ZA" sz="800" dirty="0">
                  <a:solidFill>
                    <a:prstClr val="black"/>
                  </a:solidFill>
                  <a:latin typeface="Arial Narrow" pitchFamily="34" charset="0"/>
                  <a:cs typeface="Times New Roman" pitchFamily="18" charset="0"/>
                </a:rPr>
                <a:t>RTI International </a:t>
              </a:r>
              <a:r>
                <a:rPr lang="en-ZA" sz="800" dirty="0">
                  <a:solidFill>
                    <a:srgbClr val="F78E1E"/>
                  </a:solidFill>
                  <a:latin typeface="Arial Narrow" pitchFamily="34" charset="0"/>
                  <a:cs typeface="Times New Roman" pitchFamily="18" charset="0"/>
                </a:rPr>
                <a:t>| </a:t>
              </a:r>
              <a:r>
                <a:rPr lang="en-ZA" sz="800" dirty="0">
                  <a:solidFill>
                    <a:prstClr val="black"/>
                  </a:solidFill>
                  <a:latin typeface="Arial Narrow" pitchFamily="34" charset="0"/>
                  <a:cs typeface="Times New Roman" pitchFamily="18" charset="0"/>
                </a:rPr>
                <a:t>Training Resources Group, Inc. (TRG)</a:t>
              </a:r>
            </a:p>
          </p:txBody>
        </p:sp>
        <p:pic>
          <p:nvPicPr>
            <p:cNvPr id="2" name="Picture 1"/>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69191" y="6361926"/>
              <a:ext cx="457200" cy="457200"/>
            </a:xfrm>
            <a:prstGeom prst="rect">
              <a:avLst/>
            </a:prstGeom>
          </p:spPr>
        </p:pic>
      </p:grpSp>
      <p:pic>
        <p:nvPicPr>
          <p:cNvPr id="13" name="Picture 12">
            <a:extLst>
              <a:ext uri="{FF2B5EF4-FFF2-40B4-BE49-F238E27FC236}">
                <a16:creationId xmlns:a16="http://schemas.microsoft.com/office/drawing/2014/main" id="{B9D17B78-5500-4FEC-9A43-D7C643B99A15}"/>
              </a:ext>
            </a:extLst>
          </p:cNvPr>
          <p:cNvPicPr/>
          <p:nvPr userDrawn="1"/>
        </p:nvPicPr>
        <p:blipFill>
          <a:blip r:embed="rId13" cstate="print">
            <a:extLst>
              <a:ext uri="{28A0092B-C50C-407E-A947-70E740481C1C}">
                <a14:useLocalDpi xmlns:a14="http://schemas.microsoft.com/office/drawing/2010/main" val="0"/>
              </a:ext>
            </a:extLst>
          </a:blip>
          <a:stretch>
            <a:fillRect/>
          </a:stretch>
        </p:blipFill>
        <p:spPr>
          <a:xfrm>
            <a:off x="2971800" y="109040"/>
            <a:ext cx="987442" cy="987442"/>
          </a:xfrm>
          <a:prstGeom prst="rect">
            <a:avLst/>
          </a:prstGeom>
        </p:spPr>
      </p:pic>
      <p:pic>
        <p:nvPicPr>
          <p:cNvPr id="14" name="Picture 13">
            <a:extLst>
              <a:ext uri="{FF2B5EF4-FFF2-40B4-BE49-F238E27FC236}">
                <a16:creationId xmlns:a16="http://schemas.microsoft.com/office/drawing/2014/main" id="{078B4434-CF7C-4EB6-9DEA-E52AF9DB0D5B}"/>
              </a:ext>
            </a:extLst>
          </p:cNvPr>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099201" y="223285"/>
            <a:ext cx="1143000" cy="758952"/>
          </a:xfrm>
          <a:prstGeom prst="rect">
            <a:avLst/>
          </a:prstGeom>
          <a:noFill/>
          <a:ln>
            <a:noFill/>
          </a:ln>
        </p:spPr>
      </p:pic>
      <p:pic>
        <p:nvPicPr>
          <p:cNvPr id="15" name="Picture 14" descr="C:\Documents and Settings\sbrosen\My Documents\boston_univ_rgb.gif">
            <a:extLst>
              <a:ext uri="{FF2B5EF4-FFF2-40B4-BE49-F238E27FC236}">
                <a16:creationId xmlns:a16="http://schemas.microsoft.com/office/drawing/2014/main" id="{E976B5D6-DE85-4A1C-8F49-48D3307B85B4}"/>
              </a:ext>
            </a:extLst>
          </p:cNvPr>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6248400" y="77035"/>
            <a:ext cx="914400" cy="457200"/>
          </a:xfrm>
          <a:prstGeom prst="rect">
            <a:avLst/>
          </a:prstGeom>
          <a:noFill/>
          <a:ln>
            <a:noFill/>
          </a:ln>
          <a:extLst/>
        </p:spPr>
      </p:pic>
      <p:pic>
        <p:nvPicPr>
          <p:cNvPr id="16" name="Picture 15">
            <a:extLst>
              <a:ext uri="{FF2B5EF4-FFF2-40B4-BE49-F238E27FC236}">
                <a16:creationId xmlns:a16="http://schemas.microsoft.com/office/drawing/2014/main" id="{FE010E8C-1378-4D8C-8446-FDAB1C8260FA}"/>
              </a:ext>
            </a:extLst>
          </p:cNvPr>
          <p:cNvPicPr/>
          <p:nvPr userDrawn="1"/>
        </p:nvPicPr>
        <p:blipFill>
          <a:blip r:embed="rId16" cstate="email">
            <a:extLst>
              <a:ext uri="{28A0092B-C50C-407E-A947-70E740481C1C}">
                <a14:useLocalDpi xmlns:a14="http://schemas.microsoft.com/office/drawing/2010/main" val="0"/>
              </a:ext>
            </a:extLst>
          </a:blip>
          <a:stretch>
            <a:fillRect/>
          </a:stretch>
        </p:blipFill>
        <p:spPr>
          <a:xfrm>
            <a:off x="4134955" y="76200"/>
            <a:ext cx="874091" cy="1053122"/>
          </a:xfrm>
          <a:prstGeom prst="rect">
            <a:avLst/>
          </a:prstGeom>
        </p:spPr>
      </p:pic>
      <p:pic>
        <p:nvPicPr>
          <p:cNvPr id="18" name="Picture 7">
            <a:extLst>
              <a:ext uri="{FF2B5EF4-FFF2-40B4-BE49-F238E27FC236}">
                <a16:creationId xmlns:a16="http://schemas.microsoft.com/office/drawing/2014/main" id="{473D4BA6-C08D-4A64-A52C-675744D9FD02}"/>
              </a:ext>
            </a:extLst>
          </p:cNvPr>
          <p:cNvPicPr>
            <a:picLocks noChangeAspect="1" noChangeArrowheads="1"/>
          </p:cNvPicPr>
          <p:nvPr userDrawn="1">
            <p:custDataLst>
              <p:tags r:id="rId3"/>
            </p:custDataLst>
          </p:nvPr>
        </p:nvPicPr>
        <p:blipFill>
          <a:blip r:embed="rId17" cstate="print"/>
          <a:srcRect l="11801" t="8639" r="10706" b="8202"/>
          <a:stretch>
            <a:fillRect/>
          </a:stretch>
        </p:blipFill>
        <p:spPr bwMode="auto">
          <a:xfrm>
            <a:off x="118534" y="223285"/>
            <a:ext cx="765458" cy="758952"/>
          </a:xfrm>
          <a:prstGeom prst="rect">
            <a:avLst/>
          </a:prstGeom>
          <a:noFill/>
          <a:ln w="9525">
            <a:noFill/>
            <a:miter lim="800000"/>
            <a:headEnd/>
            <a:tailEnd/>
          </a:ln>
        </p:spPr>
      </p:pic>
      <p:pic>
        <p:nvPicPr>
          <p:cNvPr id="19" name="Picture 18" descr="C:\Users\CIH\Downloads\wits_logo_white.gif">
            <a:extLst>
              <a:ext uri="{FF2B5EF4-FFF2-40B4-BE49-F238E27FC236}">
                <a16:creationId xmlns:a16="http://schemas.microsoft.com/office/drawing/2014/main" id="{882677DE-FAAE-4538-B430-CD2E75718F6D}"/>
              </a:ext>
            </a:extLst>
          </p:cNvPr>
          <p:cNvPicPr>
            <a:picLocks noChangeAspect="1" noChangeArrowheads="1"/>
          </p:cNvPicPr>
          <p:nvPr userDrawn="1">
            <p:custDataLst>
              <p:tags r:id="rId4"/>
            </p:custDataLst>
          </p:nvPr>
        </p:nvPicPr>
        <p:blipFill>
          <a:blip r:embed="rId18" cstate="print"/>
          <a:srcRect/>
          <a:stretch>
            <a:fillRect/>
          </a:stretch>
        </p:blipFill>
        <p:spPr bwMode="auto">
          <a:xfrm>
            <a:off x="6270746" y="581536"/>
            <a:ext cx="822960" cy="761282"/>
          </a:xfrm>
          <a:prstGeom prst="rect">
            <a:avLst/>
          </a:prstGeom>
          <a:noFill/>
          <a:ln w="9525">
            <a:noFill/>
            <a:miter lim="800000"/>
            <a:headEnd/>
            <a:tailEnd/>
          </a:ln>
        </p:spPr>
      </p:pic>
      <p:pic>
        <p:nvPicPr>
          <p:cNvPr id="20" name="Picture 19">
            <a:extLst>
              <a:ext uri="{FF2B5EF4-FFF2-40B4-BE49-F238E27FC236}">
                <a16:creationId xmlns:a16="http://schemas.microsoft.com/office/drawing/2014/main" id="{79C5B631-C696-4A00-945C-8104FDC4F2CE}"/>
              </a:ext>
            </a:extLst>
          </p:cNvPr>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7217947" y="1016986"/>
            <a:ext cx="1861398" cy="229923"/>
          </a:xfrm>
          <a:prstGeom prst="rect">
            <a:avLst/>
          </a:prstGeom>
        </p:spPr>
      </p:pic>
    </p:spTree>
    <p:extLst>
      <p:ext uri="{BB962C8B-B14F-4D97-AF65-F5344CB8AC3E}">
        <p14:creationId xmlns:p14="http://schemas.microsoft.com/office/powerpoint/2010/main" val="37954489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2"/>
            </p:custDataLst>
            <p:extLst>
              <p:ext uri="{D42A27DB-BD31-4B8C-83A1-F6EECF244321}">
                <p14:modId xmlns:p14="http://schemas.microsoft.com/office/powerpoint/2010/main" val="1388986437"/>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7171" name="think-cell Slide" r:id="rId4" imgW="395" imgH="392" progId="TCLayout.ActiveDocument.1">
                  <p:embed/>
                </p:oleObj>
              </mc:Choice>
              <mc:Fallback>
                <p:oleObj name="think-cell Slide" r:id="rId4" imgW="395" imgH="392" progId="TCLayout.ActiveDocument.1">
                  <p:embed/>
                  <p:pic>
                    <p:nvPicPr>
                      <p:cNvPr id="7" name="Object 6"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a:xfrm>
            <a:off x="800100" y="152400"/>
            <a:ext cx="7886700" cy="1143000"/>
          </a:xfrm>
        </p:spPr>
        <p:txBody>
          <a:bodyPr/>
          <a:lstStyle/>
          <a:p>
            <a:r>
              <a:rPr lang="en-ZA" dirty="0"/>
              <a:t>Click to edit Master title style</a:t>
            </a:r>
          </a:p>
        </p:txBody>
      </p:sp>
      <p:sp>
        <p:nvSpPr>
          <p:cNvPr id="3" name="Content Placeholder 2"/>
          <p:cNvSpPr>
            <a:spLocks noGrp="1"/>
          </p:cNvSpPr>
          <p:nvPr>
            <p:ph idx="1"/>
          </p:nvPr>
        </p:nvSpPr>
        <p:spPr/>
        <p:txBody>
          <a:bodyPr/>
          <a:lstStyle/>
          <a:p>
            <a:pPr lvl="0"/>
            <a:r>
              <a:rPr lang="en-ZA" dirty="0"/>
              <a:t>Click to edit Master text styles</a:t>
            </a:r>
          </a:p>
          <a:p>
            <a:pPr lvl="1"/>
            <a:r>
              <a:rPr lang="en-ZA" dirty="0"/>
              <a:t>Second level</a:t>
            </a:r>
          </a:p>
          <a:p>
            <a:pPr lvl="2"/>
            <a:r>
              <a:rPr lang="en-ZA" dirty="0"/>
              <a:t>Third level</a:t>
            </a:r>
          </a:p>
          <a:p>
            <a:pPr lvl="3"/>
            <a:r>
              <a:rPr lang="en-ZA" dirty="0"/>
              <a:t>Fourth level</a:t>
            </a:r>
          </a:p>
          <a:p>
            <a:pPr lvl="4"/>
            <a:r>
              <a:rPr lang="en-ZA" dirty="0"/>
              <a:t>Fifth level</a:t>
            </a:r>
          </a:p>
        </p:txBody>
      </p:sp>
      <p:sp>
        <p:nvSpPr>
          <p:cNvPr id="4" name="Date Placeholder 3"/>
          <p:cNvSpPr>
            <a:spLocks noGrp="1"/>
          </p:cNvSpPr>
          <p:nvPr>
            <p:ph type="dt" sz="half" idx="10"/>
          </p:nvPr>
        </p:nvSpPr>
        <p:spPr/>
        <p:txBody>
          <a:bodyPr/>
          <a:lstStyle>
            <a:lvl1pPr>
              <a:defRPr/>
            </a:lvl1pPr>
          </a:lstStyle>
          <a:p>
            <a:endParaRPr lang="en-ZA" dirty="0">
              <a:solidFill>
                <a:prstClr val="black"/>
              </a:solidFill>
              <a:latin typeface="Arial Narrow"/>
            </a:endParaRPr>
          </a:p>
        </p:txBody>
      </p:sp>
      <p:sp>
        <p:nvSpPr>
          <p:cNvPr id="5" name="Footer Placeholder 4"/>
          <p:cNvSpPr>
            <a:spLocks noGrp="1"/>
          </p:cNvSpPr>
          <p:nvPr>
            <p:ph type="ftr" sz="quarter" idx="11"/>
          </p:nvPr>
        </p:nvSpPr>
        <p:spPr/>
        <p:txBody>
          <a:bodyPr/>
          <a:lstStyle>
            <a:lvl1pPr>
              <a:defRPr/>
            </a:lvl1pPr>
          </a:lstStyle>
          <a:p>
            <a:endParaRPr lang="en-ZA" dirty="0">
              <a:solidFill>
                <a:prstClr val="black"/>
              </a:solidFill>
              <a:latin typeface="Arial Narrow"/>
            </a:endParaRPr>
          </a:p>
        </p:txBody>
      </p:sp>
      <p:sp>
        <p:nvSpPr>
          <p:cNvPr id="6" name="Slide Number Placeholder 5"/>
          <p:cNvSpPr>
            <a:spLocks noGrp="1"/>
          </p:cNvSpPr>
          <p:nvPr>
            <p:ph type="sldNum" sz="quarter" idx="12"/>
          </p:nvPr>
        </p:nvSpPr>
        <p:spPr/>
        <p:txBody>
          <a:bodyPr/>
          <a:lstStyle>
            <a:lvl1pPr>
              <a:defRPr/>
            </a:lvl1pPr>
          </a:lstStyle>
          <a:p>
            <a:fld id="{B135C596-EBFF-425A-9FB7-2C5721FB0F35}" type="slidenum">
              <a:rPr lang="en-ZA" smtClean="0">
                <a:solidFill>
                  <a:prstClr val="black"/>
                </a:solidFill>
              </a:rPr>
              <a:pPr/>
              <a:t>‹#›</a:t>
            </a:fld>
            <a:r>
              <a:rPr lang="en-ZA" dirty="0">
                <a:solidFill>
                  <a:srgbClr val="FF0000"/>
                </a:solidFill>
              </a:rPr>
              <a:t> DRAFT| NOT TO BE SHARED</a:t>
            </a:r>
            <a:endParaRPr lang="en-ZA" dirty="0">
              <a:solidFill>
                <a:prstClr val="black"/>
              </a:solidFill>
            </a:endParaRPr>
          </a:p>
        </p:txBody>
      </p:sp>
    </p:spTree>
    <p:extLst>
      <p:ext uri="{BB962C8B-B14F-4D97-AF65-F5344CB8AC3E}">
        <p14:creationId xmlns:p14="http://schemas.microsoft.com/office/powerpoint/2010/main" val="6057719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
    <p:bg>
      <p:bgRef idx="1001">
        <a:schemeClr val="bg1"/>
      </p:bgRef>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C8D287A3-E106-4411-BF5B-2C31368297E4}"/>
              </a:ext>
            </a:extLst>
          </p:cNvPr>
          <p:cNvGraphicFramePr>
            <a:graphicFrameLocks noChangeAspect="1"/>
          </p:cNvGraphicFramePr>
          <p:nvPr userDrawn="1">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8195" name="think-cell Slide" r:id="rId4" imgW="470" imgH="469" progId="TCLayout.ActiveDocument.1">
                  <p:embed/>
                </p:oleObj>
              </mc:Choice>
              <mc:Fallback>
                <p:oleObj name="think-cell Slide" r:id="rId4" imgW="470" imgH="469" progId="TCLayout.ActiveDocument.1">
                  <p:embed/>
                  <p:pic>
                    <p:nvPicPr>
                      <p:cNvPr id="3" name="Object 2" hidden="1">
                        <a:extLst>
                          <a:ext uri="{FF2B5EF4-FFF2-40B4-BE49-F238E27FC236}">
                            <a16:creationId xmlns:a16="http://schemas.microsoft.com/office/drawing/2014/main" id="{C8D287A3-E106-4411-BF5B-2C31368297E4}"/>
                          </a:ext>
                        </a:extLst>
                      </p:cNvPr>
                      <p:cNvPicPr/>
                      <p:nvPr/>
                    </p:nvPicPr>
                    <p:blipFill>
                      <a:blip r:embed="rId5"/>
                      <a:stretch>
                        <a:fillRect/>
                      </a:stretch>
                    </p:blipFill>
                    <p:spPr>
                      <a:xfrm>
                        <a:off x="1588" y="1588"/>
                        <a:ext cx="1587" cy="1587"/>
                      </a:xfrm>
                      <a:prstGeom prst="rect">
                        <a:avLst/>
                      </a:prstGeom>
                    </p:spPr>
                  </p:pic>
                </p:oleObj>
              </mc:Fallback>
            </mc:AlternateContent>
          </a:graphicData>
        </a:graphic>
      </p:graphicFrame>
      <p:pic>
        <p:nvPicPr>
          <p:cNvPr id="7" name="Picture 5"/>
          <p:cNvPicPr>
            <a:picLocks noChangeAspect="1" noChangeArrowheads="1"/>
          </p:cNvPicPr>
          <p:nvPr userDrawn="1"/>
        </p:nvPicPr>
        <p:blipFill rotWithShape="1">
          <a:blip r:embed="rId6">
            <a:extLst>
              <a:ext uri="{28A0092B-C50C-407E-A947-70E740481C1C}">
                <a14:useLocalDpi xmlns:a14="http://schemas.microsoft.com/office/drawing/2010/main" val="0"/>
              </a:ext>
            </a:extLst>
          </a:blip>
          <a:srcRect r="23250" b="29950"/>
          <a:stretch/>
        </p:blipFill>
        <p:spPr bwMode="auto">
          <a:xfrm>
            <a:off x="5413777" y="1673884"/>
            <a:ext cx="3730223" cy="519364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808038" y="2747962"/>
            <a:ext cx="7772400" cy="1362075"/>
          </a:xfrm>
        </p:spPr>
        <p:txBody>
          <a:bodyPr anchor="t"/>
          <a:lstStyle>
            <a:lvl1pPr algn="l">
              <a:defRPr sz="4000" b="1" cap="all"/>
            </a:lvl1pPr>
          </a:lstStyle>
          <a:p>
            <a:r>
              <a:rPr lang="en-ZA" dirty="0"/>
              <a:t>Click to edit Master title style</a:t>
            </a:r>
          </a:p>
        </p:txBody>
      </p:sp>
      <p:sp>
        <p:nvSpPr>
          <p:cNvPr id="4" name="Date Placeholder 3"/>
          <p:cNvSpPr>
            <a:spLocks noGrp="1"/>
          </p:cNvSpPr>
          <p:nvPr>
            <p:ph type="dt" sz="half" idx="10"/>
          </p:nvPr>
        </p:nvSpPr>
        <p:spPr/>
        <p:txBody>
          <a:bodyPr/>
          <a:lstStyle>
            <a:lvl1pPr>
              <a:defRPr/>
            </a:lvl1pPr>
          </a:lstStyle>
          <a:p>
            <a:endParaRPr lang="en-ZA" dirty="0">
              <a:solidFill>
                <a:prstClr val="black"/>
              </a:solidFill>
              <a:latin typeface="Arial Narrow"/>
            </a:endParaRPr>
          </a:p>
        </p:txBody>
      </p:sp>
      <p:sp>
        <p:nvSpPr>
          <p:cNvPr id="5" name="Footer Placeholder 4"/>
          <p:cNvSpPr>
            <a:spLocks noGrp="1"/>
          </p:cNvSpPr>
          <p:nvPr>
            <p:ph type="ftr" sz="quarter" idx="11"/>
          </p:nvPr>
        </p:nvSpPr>
        <p:spPr/>
        <p:txBody>
          <a:bodyPr/>
          <a:lstStyle>
            <a:lvl1pPr>
              <a:defRPr/>
            </a:lvl1pPr>
          </a:lstStyle>
          <a:p>
            <a:endParaRPr lang="en-ZA" dirty="0">
              <a:solidFill>
                <a:prstClr val="black"/>
              </a:solidFill>
              <a:latin typeface="Arial Narrow"/>
            </a:endParaRPr>
          </a:p>
        </p:txBody>
      </p:sp>
      <p:sp>
        <p:nvSpPr>
          <p:cNvPr id="6" name="Slide Number Placeholder 5"/>
          <p:cNvSpPr>
            <a:spLocks noGrp="1"/>
          </p:cNvSpPr>
          <p:nvPr>
            <p:ph type="sldNum" sz="quarter" idx="12"/>
          </p:nvPr>
        </p:nvSpPr>
        <p:spPr/>
        <p:txBody>
          <a:bodyPr/>
          <a:lstStyle>
            <a:lvl1pPr>
              <a:defRPr/>
            </a:lvl1pPr>
          </a:lstStyle>
          <a:p>
            <a:fld id="{8D9C9B90-562B-470B-B47D-7FD398A10E0F}" type="slidenum">
              <a:rPr lang="en-ZA" smtClean="0">
                <a:solidFill>
                  <a:prstClr val="black"/>
                </a:solidFill>
              </a:rPr>
              <a:pPr/>
              <a:t>‹#›</a:t>
            </a:fld>
            <a:r>
              <a:rPr lang="en-ZA" dirty="0">
                <a:solidFill>
                  <a:prstClr val="black"/>
                </a:solidFill>
              </a:rPr>
              <a:t> </a:t>
            </a:r>
            <a:r>
              <a:rPr lang="en-ZA" dirty="0">
                <a:solidFill>
                  <a:srgbClr val="FF0000"/>
                </a:solidFill>
              </a:rPr>
              <a:t>DRAFT| NOT TO BE SHARED</a:t>
            </a:r>
          </a:p>
        </p:txBody>
      </p:sp>
    </p:spTree>
    <p:extLst>
      <p:ext uri="{BB962C8B-B14F-4D97-AF65-F5344CB8AC3E}">
        <p14:creationId xmlns:p14="http://schemas.microsoft.com/office/powerpoint/2010/main" val="2308216846"/>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userDrawn="1">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9219" name="think-cell Slide" r:id="rId4" imgW="395" imgH="392" progId="TCLayout.ActiveDocument.1">
                  <p:embed/>
                </p:oleObj>
              </mc:Choice>
              <mc:Fallback>
                <p:oleObj name="think-cell Slide" r:id="rId4" imgW="395" imgH="392" progId="TCLayout.ActiveDocument.1">
                  <p:embed/>
                  <p:pic>
                    <p:nvPicPr>
                      <p:cNvPr id="8" name="Object 7"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p>
            <a:r>
              <a:rPr lang="en-ZA" dirty="0"/>
              <a:t>Click to edit Master title style</a:t>
            </a:r>
          </a:p>
        </p:txBody>
      </p:sp>
      <p:sp>
        <p:nvSpPr>
          <p:cNvPr id="3" name="Content Placeholder 2"/>
          <p:cNvSpPr>
            <a:spLocks noGrp="1"/>
          </p:cNvSpPr>
          <p:nvPr>
            <p:ph sz="half" idx="1"/>
          </p:nvPr>
        </p:nvSpPr>
        <p:spPr>
          <a:xfrm>
            <a:off x="914400" y="1609725"/>
            <a:ext cx="3848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ZA" dirty="0"/>
              <a:t>Click to edit Master text styles</a:t>
            </a:r>
          </a:p>
          <a:p>
            <a:pPr lvl="1"/>
            <a:r>
              <a:rPr lang="en-ZA" dirty="0"/>
              <a:t>Second level</a:t>
            </a:r>
          </a:p>
          <a:p>
            <a:pPr lvl="2"/>
            <a:r>
              <a:rPr lang="en-ZA" dirty="0"/>
              <a:t>Third level</a:t>
            </a:r>
          </a:p>
          <a:p>
            <a:pPr lvl="3"/>
            <a:r>
              <a:rPr lang="en-ZA" dirty="0"/>
              <a:t>Fourth level</a:t>
            </a:r>
          </a:p>
          <a:p>
            <a:pPr lvl="4"/>
            <a:r>
              <a:rPr lang="en-ZA" dirty="0"/>
              <a:t>Fifth level</a:t>
            </a:r>
          </a:p>
        </p:txBody>
      </p:sp>
      <p:sp>
        <p:nvSpPr>
          <p:cNvPr id="4" name="Content Placeholder 3"/>
          <p:cNvSpPr>
            <a:spLocks noGrp="1"/>
          </p:cNvSpPr>
          <p:nvPr>
            <p:ph sz="half" idx="2"/>
          </p:nvPr>
        </p:nvSpPr>
        <p:spPr>
          <a:xfrm>
            <a:off x="4914899" y="1609725"/>
            <a:ext cx="37623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ZA" dirty="0"/>
              <a:t>Click to edit Master text styles</a:t>
            </a:r>
          </a:p>
          <a:p>
            <a:pPr lvl="1"/>
            <a:r>
              <a:rPr lang="en-ZA" dirty="0"/>
              <a:t>Second level</a:t>
            </a:r>
          </a:p>
          <a:p>
            <a:pPr lvl="2"/>
            <a:r>
              <a:rPr lang="en-ZA" dirty="0"/>
              <a:t>Third level</a:t>
            </a:r>
          </a:p>
          <a:p>
            <a:pPr lvl="3"/>
            <a:r>
              <a:rPr lang="en-ZA" dirty="0"/>
              <a:t>Fourth level</a:t>
            </a:r>
          </a:p>
          <a:p>
            <a:pPr lvl="4"/>
            <a:r>
              <a:rPr lang="en-ZA" dirty="0"/>
              <a:t>Fifth level</a:t>
            </a:r>
          </a:p>
        </p:txBody>
      </p:sp>
      <p:sp>
        <p:nvSpPr>
          <p:cNvPr id="5" name="Date Placeholder 4"/>
          <p:cNvSpPr>
            <a:spLocks noGrp="1"/>
          </p:cNvSpPr>
          <p:nvPr>
            <p:ph type="dt" sz="half" idx="10"/>
          </p:nvPr>
        </p:nvSpPr>
        <p:spPr/>
        <p:txBody>
          <a:bodyPr/>
          <a:lstStyle>
            <a:lvl1pPr>
              <a:defRPr/>
            </a:lvl1pPr>
          </a:lstStyle>
          <a:p>
            <a:endParaRPr lang="en-ZA" dirty="0">
              <a:solidFill>
                <a:prstClr val="black"/>
              </a:solidFill>
              <a:latin typeface="Arial Narrow"/>
            </a:endParaRPr>
          </a:p>
        </p:txBody>
      </p:sp>
      <p:sp>
        <p:nvSpPr>
          <p:cNvPr id="6" name="Footer Placeholder 5"/>
          <p:cNvSpPr>
            <a:spLocks noGrp="1"/>
          </p:cNvSpPr>
          <p:nvPr>
            <p:ph type="ftr" sz="quarter" idx="11"/>
          </p:nvPr>
        </p:nvSpPr>
        <p:spPr/>
        <p:txBody>
          <a:bodyPr/>
          <a:lstStyle>
            <a:lvl1pPr>
              <a:defRPr/>
            </a:lvl1pPr>
          </a:lstStyle>
          <a:p>
            <a:endParaRPr lang="en-ZA" dirty="0">
              <a:solidFill>
                <a:prstClr val="black"/>
              </a:solidFill>
              <a:latin typeface="Arial Narrow"/>
            </a:endParaRPr>
          </a:p>
        </p:txBody>
      </p:sp>
      <p:sp>
        <p:nvSpPr>
          <p:cNvPr id="7" name="Slide Number Placeholder 6"/>
          <p:cNvSpPr>
            <a:spLocks noGrp="1"/>
          </p:cNvSpPr>
          <p:nvPr>
            <p:ph type="sldNum" sz="quarter" idx="12"/>
          </p:nvPr>
        </p:nvSpPr>
        <p:spPr/>
        <p:txBody>
          <a:bodyPr/>
          <a:lstStyle>
            <a:lvl1pPr>
              <a:defRPr/>
            </a:lvl1pPr>
          </a:lstStyle>
          <a:p>
            <a:fld id="{6D77FE76-E0FF-439F-A770-3B1A3346EF6D}" type="slidenum">
              <a:rPr lang="en-ZA" smtClean="0">
                <a:solidFill>
                  <a:prstClr val="black"/>
                </a:solidFill>
              </a:rPr>
              <a:pPr/>
              <a:t>‹#›</a:t>
            </a:fld>
            <a:r>
              <a:rPr lang="en-ZA" dirty="0">
                <a:solidFill>
                  <a:srgbClr val="FF0000"/>
                </a:solidFill>
              </a:rPr>
              <a:t> DRAFT| NOT TO BE SHARED</a:t>
            </a:r>
            <a:endParaRPr lang="en-ZA" dirty="0">
              <a:solidFill>
                <a:prstClr val="black"/>
              </a:solidFill>
            </a:endParaRPr>
          </a:p>
        </p:txBody>
      </p:sp>
    </p:spTree>
    <p:extLst>
      <p:ext uri="{BB962C8B-B14F-4D97-AF65-F5344CB8AC3E}">
        <p14:creationId xmlns:p14="http://schemas.microsoft.com/office/powerpoint/2010/main" val="25023384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aphicFrame>
        <p:nvGraphicFramePr>
          <p:cNvPr id="10" name="Object 9" hidden="1">
            <a:extLst>
              <a:ext uri="{FF2B5EF4-FFF2-40B4-BE49-F238E27FC236}">
                <a16:creationId xmlns:a16="http://schemas.microsoft.com/office/drawing/2014/main" id="{49EF7370-670A-4F88-8CDD-5857436A43FD}"/>
              </a:ext>
            </a:extLst>
          </p:cNvPr>
          <p:cNvGraphicFramePr>
            <a:graphicFrameLocks noChangeAspect="1"/>
          </p:cNvGraphicFramePr>
          <p:nvPr userDrawn="1">
            <p:custDataLst>
              <p:tags r:id="rId2"/>
            </p:custDataLst>
            <p:extLst>
              <p:ext uri="{D42A27DB-BD31-4B8C-83A1-F6EECF244321}">
                <p14:modId xmlns:p14="http://schemas.microsoft.com/office/powerpoint/2010/main" val="213621333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243" name="think-cell Slide" r:id="rId4" imgW="473" imgH="470" progId="TCLayout.ActiveDocument.1">
                  <p:embed/>
                </p:oleObj>
              </mc:Choice>
              <mc:Fallback>
                <p:oleObj name="think-cell Slide" r:id="rId4" imgW="473" imgH="470" progId="TCLayout.ActiveDocument.1">
                  <p:embed/>
                  <p:pic>
                    <p:nvPicPr>
                      <p:cNvPr id="10" name="Object 9" hidden="1">
                        <a:extLst>
                          <a:ext uri="{FF2B5EF4-FFF2-40B4-BE49-F238E27FC236}">
                            <a16:creationId xmlns:a16="http://schemas.microsoft.com/office/drawing/2014/main" id="{49EF7370-670A-4F88-8CDD-5857436A43FD}"/>
                          </a:ext>
                        </a:extLst>
                      </p:cNvPr>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a:xfrm>
            <a:off x="809625" y="141288"/>
            <a:ext cx="7877175" cy="1143000"/>
          </a:xfrm>
        </p:spPr>
        <p:txBody>
          <a:bodyPr/>
          <a:lstStyle>
            <a:lvl1pPr>
              <a:defRPr/>
            </a:lvl1pPr>
          </a:lstStyle>
          <a:p>
            <a:r>
              <a:rPr lang="en-ZA" dirty="0"/>
              <a:t>Click to edit Master title style</a:t>
            </a:r>
          </a:p>
        </p:txBody>
      </p:sp>
      <p:sp>
        <p:nvSpPr>
          <p:cNvPr id="3" name="Text Placeholder 2"/>
          <p:cNvSpPr>
            <a:spLocks noGrp="1"/>
          </p:cNvSpPr>
          <p:nvPr>
            <p:ph type="body" idx="1"/>
          </p:nvPr>
        </p:nvSpPr>
        <p:spPr>
          <a:xfrm>
            <a:off x="457200" y="1582738"/>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ZA" dirty="0"/>
              <a:t>Click to edit Master text styles</a:t>
            </a:r>
          </a:p>
        </p:txBody>
      </p:sp>
      <p:sp>
        <p:nvSpPr>
          <p:cNvPr id="4" name="Content Placeholder 3"/>
          <p:cNvSpPr>
            <a:spLocks noGrp="1"/>
          </p:cNvSpPr>
          <p:nvPr>
            <p:ph sz="half" idx="2"/>
          </p:nvPr>
        </p:nvSpPr>
        <p:spPr>
          <a:xfrm>
            <a:off x="457200" y="2222500"/>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ZA" dirty="0"/>
              <a:t>Click to edit Master text styles</a:t>
            </a:r>
          </a:p>
          <a:p>
            <a:pPr lvl="1"/>
            <a:r>
              <a:rPr lang="en-ZA" dirty="0"/>
              <a:t>Second level</a:t>
            </a:r>
          </a:p>
          <a:p>
            <a:pPr lvl="2"/>
            <a:r>
              <a:rPr lang="en-ZA" dirty="0"/>
              <a:t>Third level</a:t>
            </a:r>
          </a:p>
          <a:p>
            <a:pPr lvl="3"/>
            <a:r>
              <a:rPr lang="en-ZA" dirty="0"/>
              <a:t>Fourth level</a:t>
            </a:r>
          </a:p>
          <a:p>
            <a:pPr lvl="4"/>
            <a:r>
              <a:rPr lang="en-ZA" dirty="0"/>
              <a:t>Fifth level</a:t>
            </a:r>
          </a:p>
        </p:txBody>
      </p:sp>
      <p:sp>
        <p:nvSpPr>
          <p:cNvPr id="5" name="Text Placeholder 4"/>
          <p:cNvSpPr>
            <a:spLocks noGrp="1"/>
          </p:cNvSpPr>
          <p:nvPr>
            <p:ph type="body" sz="quarter" idx="3"/>
          </p:nvPr>
        </p:nvSpPr>
        <p:spPr>
          <a:xfrm>
            <a:off x="4645025" y="1582738"/>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ZA" dirty="0"/>
              <a:t>Click to edit Master text styles</a:t>
            </a:r>
          </a:p>
        </p:txBody>
      </p:sp>
      <p:sp>
        <p:nvSpPr>
          <p:cNvPr id="6" name="Content Placeholder 5"/>
          <p:cNvSpPr>
            <a:spLocks noGrp="1"/>
          </p:cNvSpPr>
          <p:nvPr>
            <p:ph sz="quarter" idx="4"/>
          </p:nvPr>
        </p:nvSpPr>
        <p:spPr>
          <a:xfrm>
            <a:off x="4645025" y="2222500"/>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ZA" dirty="0"/>
              <a:t>Click to edit Master text styles</a:t>
            </a:r>
          </a:p>
          <a:p>
            <a:pPr lvl="1"/>
            <a:r>
              <a:rPr lang="en-ZA" dirty="0"/>
              <a:t>Second level</a:t>
            </a:r>
          </a:p>
          <a:p>
            <a:pPr lvl="2"/>
            <a:r>
              <a:rPr lang="en-ZA" dirty="0"/>
              <a:t>Third level</a:t>
            </a:r>
          </a:p>
          <a:p>
            <a:pPr lvl="3"/>
            <a:r>
              <a:rPr lang="en-ZA" dirty="0"/>
              <a:t>Fourth level</a:t>
            </a:r>
          </a:p>
          <a:p>
            <a:pPr lvl="4"/>
            <a:r>
              <a:rPr lang="en-ZA" dirty="0"/>
              <a:t>Fifth level</a:t>
            </a:r>
          </a:p>
        </p:txBody>
      </p:sp>
      <p:sp>
        <p:nvSpPr>
          <p:cNvPr id="7" name="Date Placeholder 6"/>
          <p:cNvSpPr>
            <a:spLocks noGrp="1"/>
          </p:cNvSpPr>
          <p:nvPr>
            <p:ph type="dt" sz="half" idx="10"/>
          </p:nvPr>
        </p:nvSpPr>
        <p:spPr/>
        <p:txBody>
          <a:bodyPr/>
          <a:lstStyle>
            <a:lvl1pPr>
              <a:defRPr/>
            </a:lvl1pPr>
          </a:lstStyle>
          <a:p>
            <a:endParaRPr lang="en-ZA" dirty="0">
              <a:solidFill>
                <a:prstClr val="black"/>
              </a:solidFill>
              <a:latin typeface="Arial Narrow"/>
            </a:endParaRPr>
          </a:p>
        </p:txBody>
      </p:sp>
      <p:sp>
        <p:nvSpPr>
          <p:cNvPr id="8" name="Footer Placeholder 7"/>
          <p:cNvSpPr>
            <a:spLocks noGrp="1"/>
          </p:cNvSpPr>
          <p:nvPr>
            <p:ph type="ftr" sz="quarter" idx="11"/>
          </p:nvPr>
        </p:nvSpPr>
        <p:spPr/>
        <p:txBody>
          <a:bodyPr/>
          <a:lstStyle>
            <a:lvl1pPr>
              <a:defRPr/>
            </a:lvl1pPr>
          </a:lstStyle>
          <a:p>
            <a:endParaRPr lang="en-ZA" dirty="0">
              <a:solidFill>
                <a:prstClr val="black"/>
              </a:solidFill>
              <a:latin typeface="Arial Narrow"/>
            </a:endParaRPr>
          </a:p>
        </p:txBody>
      </p:sp>
      <p:sp>
        <p:nvSpPr>
          <p:cNvPr id="9" name="Slide Number Placeholder 8"/>
          <p:cNvSpPr>
            <a:spLocks noGrp="1"/>
          </p:cNvSpPr>
          <p:nvPr>
            <p:ph type="sldNum" sz="quarter" idx="12"/>
          </p:nvPr>
        </p:nvSpPr>
        <p:spPr/>
        <p:txBody>
          <a:bodyPr/>
          <a:lstStyle>
            <a:lvl1pPr>
              <a:defRPr/>
            </a:lvl1pPr>
          </a:lstStyle>
          <a:p>
            <a:fld id="{D904E122-F982-44C1-8DCC-2C6EB3F307C4}" type="slidenum">
              <a:rPr lang="en-ZA" smtClean="0">
                <a:solidFill>
                  <a:prstClr val="black"/>
                </a:solidFill>
              </a:rPr>
              <a:pPr/>
              <a:t>‹#›</a:t>
            </a:fld>
            <a:r>
              <a:rPr lang="en-ZA" dirty="0">
                <a:solidFill>
                  <a:srgbClr val="FF0000"/>
                </a:solidFill>
              </a:rPr>
              <a:t> DRAFT| NOT TO BE SHARED</a:t>
            </a:r>
            <a:endParaRPr lang="en-ZA" dirty="0">
              <a:solidFill>
                <a:prstClr val="black"/>
              </a:solidFill>
            </a:endParaRPr>
          </a:p>
        </p:txBody>
      </p:sp>
    </p:spTree>
    <p:extLst>
      <p:ext uri="{BB962C8B-B14F-4D97-AF65-F5344CB8AC3E}">
        <p14:creationId xmlns:p14="http://schemas.microsoft.com/office/powerpoint/2010/main" val="1494068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userDrawn="1">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1267" name="think-cell Slide" r:id="rId4" imgW="395" imgH="392" progId="TCLayout.ActiveDocument.1">
                  <p:embed/>
                </p:oleObj>
              </mc:Choice>
              <mc:Fallback>
                <p:oleObj name="think-cell Slide" r:id="rId4" imgW="395" imgH="392" progId="TCLayout.ActiveDocument.1">
                  <p:embed/>
                  <p:pic>
                    <p:nvPicPr>
                      <p:cNvPr id="6" name="Object 5"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p>
            <a:r>
              <a:rPr lang="en-ZA" dirty="0"/>
              <a:t>Click to edit Master title style</a:t>
            </a:r>
          </a:p>
        </p:txBody>
      </p:sp>
      <p:sp>
        <p:nvSpPr>
          <p:cNvPr id="3" name="Date Placeholder 2"/>
          <p:cNvSpPr>
            <a:spLocks noGrp="1"/>
          </p:cNvSpPr>
          <p:nvPr>
            <p:ph type="dt" sz="half" idx="10"/>
          </p:nvPr>
        </p:nvSpPr>
        <p:spPr/>
        <p:txBody>
          <a:bodyPr/>
          <a:lstStyle>
            <a:lvl1pPr>
              <a:defRPr/>
            </a:lvl1pPr>
          </a:lstStyle>
          <a:p>
            <a:endParaRPr lang="en-ZA" dirty="0">
              <a:solidFill>
                <a:prstClr val="black"/>
              </a:solidFill>
              <a:latin typeface="Arial Narrow"/>
            </a:endParaRPr>
          </a:p>
        </p:txBody>
      </p:sp>
      <p:sp>
        <p:nvSpPr>
          <p:cNvPr id="4" name="Footer Placeholder 3"/>
          <p:cNvSpPr>
            <a:spLocks noGrp="1"/>
          </p:cNvSpPr>
          <p:nvPr>
            <p:ph type="ftr" sz="quarter" idx="11"/>
          </p:nvPr>
        </p:nvSpPr>
        <p:spPr/>
        <p:txBody>
          <a:bodyPr/>
          <a:lstStyle>
            <a:lvl1pPr>
              <a:defRPr/>
            </a:lvl1pPr>
          </a:lstStyle>
          <a:p>
            <a:endParaRPr lang="en-ZA" dirty="0">
              <a:solidFill>
                <a:prstClr val="black"/>
              </a:solidFill>
              <a:latin typeface="Arial Narrow"/>
            </a:endParaRPr>
          </a:p>
        </p:txBody>
      </p:sp>
      <p:sp>
        <p:nvSpPr>
          <p:cNvPr id="5" name="Slide Number Placeholder 4"/>
          <p:cNvSpPr>
            <a:spLocks noGrp="1"/>
          </p:cNvSpPr>
          <p:nvPr>
            <p:ph type="sldNum" sz="quarter" idx="12"/>
          </p:nvPr>
        </p:nvSpPr>
        <p:spPr/>
        <p:txBody>
          <a:bodyPr/>
          <a:lstStyle>
            <a:lvl1pPr>
              <a:defRPr/>
            </a:lvl1pPr>
          </a:lstStyle>
          <a:p>
            <a:fld id="{FEA51C84-1E8E-4EF9-8FDF-82BD34D44646}" type="slidenum">
              <a:rPr lang="en-ZA" smtClean="0">
                <a:solidFill>
                  <a:prstClr val="black"/>
                </a:solidFill>
              </a:rPr>
              <a:pPr/>
              <a:t>‹#›</a:t>
            </a:fld>
            <a:r>
              <a:rPr lang="en-ZA" dirty="0">
                <a:solidFill>
                  <a:srgbClr val="FF0000"/>
                </a:solidFill>
              </a:rPr>
              <a:t> DRAFT| NOT TO BE SHARED</a:t>
            </a:r>
            <a:endParaRPr lang="en-ZA" dirty="0">
              <a:solidFill>
                <a:prstClr val="black"/>
              </a:solidFill>
            </a:endParaRPr>
          </a:p>
        </p:txBody>
      </p:sp>
    </p:spTree>
    <p:extLst>
      <p:ext uri="{BB962C8B-B14F-4D97-AF65-F5344CB8AC3E}">
        <p14:creationId xmlns:p14="http://schemas.microsoft.com/office/powerpoint/2010/main" val="16727045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ZA" dirty="0">
              <a:solidFill>
                <a:prstClr val="black"/>
              </a:solidFill>
              <a:latin typeface="Arial Narrow"/>
            </a:endParaRPr>
          </a:p>
        </p:txBody>
      </p:sp>
      <p:sp>
        <p:nvSpPr>
          <p:cNvPr id="3" name="Footer Placeholder 2"/>
          <p:cNvSpPr>
            <a:spLocks noGrp="1"/>
          </p:cNvSpPr>
          <p:nvPr>
            <p:ph type="ftr" sz="quarter" idx="11"/>
          </p:nvPr>
        </p:nvSpPr>
        <p:spPr/>
        <p:txBody>
          <a:bodyPr/>
          <a:lstStyle>
            <a:lvl1pPr>
              <a:defRPr/>
            </a:lvl1pPr>
          </a:lstStyle>
          <a:p>
            <a:endParaRPr lang="en-ZA" dirty="0">
              <a:solidFill>
                <a:prstClr val="black"/>
              </a:solidFill>
              <a:latin typeface="Arial Narrow"/>
            </a:endParaRPr>
          </a:p>
        </p:txBody>
      </p:sp>
      <p:sp>
        <p:nvSpPr>
          <p:cNvPr id="4" name="Slide Number Placeholder 3"/>
          <p:cNvSpPr>
            <a:spLocks noGrp="1"/>
          </p:cNvSpPr>
          <p:nvPr>
            <p:ph type="sldNum" sz="quarter" idx="12"/>
          </p:nvPr>
        </p:nvSpPr>
        <p:spPr/>
        <p:txBody>
          <a:bodyPr/>
          <a:lstStyle>
            <a:lvl1pPr>
              <a:defRPr/>
            </a:lvl1pPr>
          </a:lstStyle>
          <a:p>
            <a:fld id="{3EF3F3DE-D874-4C3D-A578-604A97670659}" type="slidenum">
              <a:rPr lang="en-ZA" smtClean="0">
                <a:solidFill>
                  <a:prstClr val="black"/>
                </a:solidFill>
              </a:rPr>
              <a:pPr/>
              <a:t>‹#›</a:t>
            </a:fld>
            <a:r>
              <a:rPr lang="en-ZA" dirty="0">
                <a:solidFill>
                  <a:srgbClr val="FF0000"/>
                </a:solidFill>
              </a:rPr>
              <a:t> DRAFT| NOT TO BE SHARED</a:t>
            </a:r>
            <a:endParaRPr lang="en-ZA" dirty="0">
              <a:solidFill>
                <a:prstClr val="black"/>
              </a:solidFill>
            </a:endParaRPr>
          </a:p>
        </p:txBody>
      </p:sp>
    </p:spTree>
    <p:extLst>
      <p:ext uri="{BB962C8B-B14F-4D97-AF65-F5344CB8AC3E}">
        <p14:creationId xmlns:p14="http://schemas.microsoft.com/office/powerpoint/2010/main" val="29793270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90575" y="273050"/>
            <a:ext cx="2674938" cy="1162050"/>
          </a:xfrm>
        </p:spPr>
        <p:txBody>
          <a:bodyPr anchor="b"/>
          <a:lstStyle>
            <a:lvl1pPr algn="l">
              <a:defRPr sz="2000" b="1"/>
            </a:lvl1pPr>
          </a:lstStyle>
          <a:p>
            <a:r>
              <a:rPr lang="en-ZA"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ZA" dirty="0"/>
              <a:t>Click to edit Master text styles</a:t>
            </a:r>
          </a:p>
          <a:p>
            <a:pPr lvl="1"/>
            <a:r>
              <a:rPr lang="en-ZA" dirty="0"/>
              <a:t>Second level</a:t>
            </a:r>
          </a:p>
          <a:p>
            <a:pPr lvl="2"/>
            <a:r>
              <a:rPr lang="en-ZA" dirty="0"/>
              <a:t>Third level</a:t>
            </a:r>
          </a:p>
          <a:p>
            <a:pPr lvl="3"/>
            <a:r>
              <a:rPr lang="en-ZA" dirty="0"/>
              <a:t>Fourth level</a:t>
            </a:r>
          </a:p>
          <a:p>
            <a:pPr lvl="4"/>
            <a:r>
              <a:rPr lang="en-ZA" dirty="0"/>
              <a:t>Fifth level</a:t>
            </a:r>
          </a:p>
        </p:txBody>
      </p:sp>
      <p:sp>
        <p:nvSpPr>
          <p:cNvPr id="4" name="Text Placeholder 3"/>
          <p:cNvSpPr>
            <a:spLocks noGrp="1"/>
          </p:cNvSpPr>
          <p:nvPr>
            <p:ph type="body" sz="half" idx="2"/>
          </p:nvPr>
        </p:nvSpPr>
        <p:spPr>
          <a:xfrm>
            <a:off x="800100" y="1435100"/>
            <a:ext cx="26654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ZA" dirty="0"/>
              <a:t>Click to edit Master text styles</a:t>
            </a:r>
          </a:p>
        </p:txBody>
      </p:sp>
      <p:sp>
        <p:nvSpPr>
          <p:cNvPr id="5" name="Date Placeholder 4"/>
          <p:cNvSpPr>
            <a:spLocks noGrp="1"/>
          </p:cNvSpPr>
          <p:nvPr>
            <p:ph type="dt" sz="half" idx="10"/>
          </p:nvPr>
        </p:nvSpPr>
        <p:spPr/>
        <p:txBody>
          <a:bodyPr/>
          <a:lstStyle>
            <a:lvl1pPr>
              <a:defRPr/>
            </a:lvl1pPr>
          </a:lstStyle>
          <a:p>
            <a:endParaRPr lang="en-ZA" dirty="0">
              <a:solidFill>
                <a:prstClr val="black"/>
              </a:solidFill>
              <a:latin typeface="Arial Narrow"/>
            </a:endParaRPr>
          </a:p>
        </p:txBody>
      </p:sp>
      <p:sp>
        <p:nvSpPr>
          <p:cNvPr id="6" name="Footer Placeholder 5"/>
          <p:cNvSpPr>
            <a:spLocks noGrp="1"/>
          </p:cNvSpPr>
          <p:nvPr>
            <p:ph type="ftr" sz="quarter" idx="11"/>
          </p:nvPr>
        </p:nvSpPr>
        <p:spPr/>
        <p:txBody>
          <a:bodyPr/>
          <a:lstStyle>
            <a:lvl1pPr>
              <a:defRPr/>
            </a:lvl1pPr>
          </a:lstStyle>
          <a:p>
            <a:endParaRPr lang="en-ZA" dirty="0">
              <a:solidFill>
                <a:prstClr val="black"/>
              </a:solidFill>
              <a:latin typeface="Arial Narrow"/>
            </a:endParaRPr>
          </a:p>
        </p:txBody>
      </p:sp>
      <p:sp>
        <p:nvSpPr>
          <p:cNvPr id="7" name="Slide Number Placeholder 6"/>
          <p:cNvSpPr>
            <a:spLocks noGrp="1"/>
          </p:cNvSpPr>
          <p:nvPr>
            <p:ph type="sldNum" sz="quarter" idx="12"/>
          </p:nvPr>
        </p:nvSpPr>
        <p:spPr/>
        <p:txBody>
          <a:bodyPr/>
          <a:lstStyle>
            <a:lvl1pPr>
              <a:defRPr/>
            </a:lvl1pPr>
          </a:lstStyle>
          <a:p>
            <a:fld id="{A8A2C386-F7CE-4310-8F20-F0F615D73B37}" type="slidenum">
              <a:rPr lang="en-ZA" smtClean="0">
                <a:solidFill>
                  <a:prstClr val="black"/>
                </a:solidFill>
              </a:rPr>
              <a:pPr/>
              <a:t>‹#›</a:t>
            </a:fld>
            <a:r>
              <a:rPr lang="en-ZA" dirty="0">
                <a:solidFill>
                  <a:srgbClr val="FF0000"/>
                </a:solidFill>
              </a:rPr>
              <a:t> DRAFT| NOT TO BE SHARED</a:t>
            </a:r>
            <a:endParaRPr lang="en-ZA" dirty="0">
              <a:solidFill>
                <a:prstClr val="black"/>
              </a:solidFill>
            </a:endParaRPr>
          </a:p>
        </p:txBody>
      </p:sp>
    </p:spTree>
    <p:extLst>
      <p:ext uri="{BB962C8B-B14F-4D97-AF65-F5344CB8AC3E}">
        <p14:creationId xmlns:p14="http://schemas.microsoft.com/office/powerpoint/2010/main" val="3325010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17B35C0A-59F9-442C-9FDE-67874FFD58B2}"/>
              </a:ext>
            </a:extLst>
          </p:cNvPr>
          <p:cNvGraphicFramePr>
            <a:graphicFrameLocks noChangeAspect="1"/>
          </p:cNvGraphicFramePr>
          <p:nvPr userDrawn="1">
            <p:custDataLst>
              <p:tags r:id="rId2"/>
            </p:custDataLst>
            <p:extLst>
              <p:ext uri="{D42A27DB-BD31-4B8C-83A1-F6EECF244321}">
                <p14:modId xmlns:p14="http://schemas.microsoft.com/office/powerpoint/2010/main" val="21903272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051" name="think-cell Slide" r:id="rId4" imgW="473" imgH="470" progId="TCLayout.ActiveDocument.1">
                  <p:embed/>
                </p:oleObj>
              </mc:Choice>
              <mc:Fallback>
                <p:oleObj name="think-cell Slide" r:id="rId4" imgW="473" imgH="470" progId="TCLayout.ActiveDocument.1">
                  <p:embed/>
                  <p:pic>
                    <p:nvPicPr>
                      <p:cNvPr id="7" name="Object 6" hidden="1">
                        <a:extLst>
                          <a:ext uri="{FF2B5EF4-FFF2-40B4-BE49-F238E27FC236}">
                            <a16:creationId xmlns:a16="http://schemas.microsoft.com/office/drawing/2014/main" id="{17B35C0A-59F9-442C-9FDE-67874FFD58B2}"/>
                          </a:ext>
                        </a:extLst>
                      </p:cNvPr>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a:xfrm>
            <a:off x="800100" y="152400"/>
            <a:ext cx="7886700" cy="1143000"/>
          </a:xfrm>
        </p:spPr>
        <p:txBody>
          <a:bodyPr/>
          <a:lstStyle/>
          <a:p>
            <a:r>
              <a:rPr lang="en-US"/>
              <a:t>Click to edit Master title style</a:t>
            </a:r>
          </a:p>
        </p:txBody>
      </p:sp>
      <p:sp>
        <p:nvSpPr>
          <p:cNvPr id="3" name="Content Placeholder 2"/>
          <p:cNvSpPr>
            <a:spLocks noGrp="1"/>
          </p:cNvSpPr>
          <p:nvPr>
            <p:ph idx="1"/>
          </p:nvPr>
        </p:nvSpPr>
        <p:spPr>
          <a:xfrm>
            <a:off x="806449" y="1609725"/>
            <a:ext cx="7899401" cy="4486275"/>
          </a:xfrm>
        </p:spPr>
        <p:txBody>
          <a:bodyPr lIns="0" r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6450" y="6476999"/>
            <a:ext cx="2165350" cy="248653"/>
          </a:xfrm>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135C596-EBFF-425A-9FB7-2C5721FB0F35}"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ZA" dirty="0"/>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ZA"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ZA" dirty="0"/>
              <a:t>Click to edit Master text styles</a:t>
            </a:r>
          </a:p>
        </p:txBody>
      </p:sp>
      <p:sp>
        <p:nvSpPr>
          <p:cNvPr id="5" name="Date Placeholder 4"/>
          <p:cNvSpPr>
            <a:spLocks noGrp="1"/>
          </p:cNvSpPr>
          <p:nvPr>
            <p:ph type="dt" sz="half" idx="10"/>
          </p:nvPr>
        </p:nvSpPr>
        <p:spPr/>
        <p:txBody>
          <a:bodyPr/>
          <a:lstStyle>
            <a:lvl1pPr>
              <a:defRPr/>
            </a:lvl1pPr>
          </a:lstStyle>
          <a:p>
            <a:endParaRPr lang="en-ZA" dirty="0">
              <a:solidFill>
                <a:prstClr val="black"/>
              </a:solidFill>
              <a:latin typeface="Arial Narrow"/>
            </a:endParaRPr>
          </a:p>
        </p:txBody>
      </p:sp>
      <p:sp>
        <p:nvSpPr>
          <p:cNvPr id="6" name="Footer Placeholder 5"/>
          <p:cNvSpPr>
            <a:spLocks noGrp="1"/>
          </p:cNvSpPr>
          <p:nvPr>
            <p:ph type="ftr" sz="quarter" idx="11"/>
          </p:nvPr>
        </p:nvSpPr>
        <p:spPr/>
        <p:txBody>
          <a:bodyPr/>
          <a:lstStyle>
            <a:lvl1pPr>
              <a:defRPr/>
            </a:lvl1pPr>
          </a:lstStyle>
          <a:p>
            <a:endParaRPr lang="en-ZA" dirty="0">
              <a:solidFill>
                <a:prstClr val="black"/>
              </a:solidFill>
              <a:latin typeface="Arial Narrow"/>
            </a:endParaRPr>
          </a:p>
        </p:txBody>
      </p:sp>
      <p:sp>
        <p:nvSpPr>
          <p:cNvPr id="7" name="Slide Number Placeholder 6"/>
          <p:cNvSpPr>
            <a:spLocks noGrp="1"/>
          </p:cNvSpPr>
          <p:nvPr>
            <p:ph type="sldNum" sz="quarter" idx="12"/>
          </p:nvPr>
        </p:nvSpPr>
        <p:spPr/>
        <p:txBody>
          <a:bodyPr/>
          <a:lstStyle>
            <a:lvl1pPr>
              <a:defRPr/>
            </a:lvl1pPr>
          </a:lstStyle>
          <a:p>
            <a:fld id="{3CA4B2C2-7413-4AB4-A863-AA73DBD13E00}" type="slidenum">
              <a:rPr lang="en-ZA" smtClean="0">
                <a:solidFill>
                  <a:prstClr val="black"/>
                </a:solidFill>
              </a:rPr>
              <a:pPr/>
              <a:t>‹#›</a:t>
            </a:fld>
            <a:r>
              <a:rPr lang="en-ZA" dirty="0">
                <a:solidFill>
                  <a:srgbClr val="FF0000"/>
                </a:solidFill>
              </a:rPr>
              <a:t> DRAFT| NOT TO BE SHARED</a:t>
            </a:r>
            <a:endParaRPr lang="en-ZA" dirty="0">
              <a:solidFill>
                <a:prstClr val="black"/>
              </a:solidFill>
            </a:endParaRPr>
          </a:p>
        </p:txBody>
      </p:sp>
    </p:spTree>
    <p:extLst>
      <p:ext uri="{BB962C8B-B14F-4D97-AF65-F5344CB8AC3E}">
        <p14:creationId xmlns:p14="http://schemas.microsoft.com/office/powerpoint/2010/main" val="41020454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Click to edit Master title style</a:t>
            </a:r>
          </a:p>
        </p:txBody>
      </p:sp>
      <p:sp>
        <p:nvSpPr>
          <p:cNvPr id="4" name="Date Placeholder 3"/>
          <p:cNvSpPr>
            <a:spLocks noGrp="1"/>
          </p:cNvSpPr>
          <p:nvPr>
            <p:ph type="dt" sz="half" idx="10"/>
          </p:nvPr>
        </p:nvSpPr>
        <p:spPr/>
        <p:txBody>
          <a:bodyPr/>
          <a:lstStyle>
            <a:lvl1pPr>
              <a:defRPr/>
            </a:lvl1pPr>
          </a:lstStyle>
          <a:p>
            <a:endParaRPr lang="en-ZA" dirty="0">
              <a:solidFill>
                <a:prstClr val="black"/>
              </a:solidFill>
              <a:latin typeface="Arial Narrow"/>
            </a:endParaRPr>
          </a:p>
        </p:txBody>
      </p:sp>
      <p:sp>
        <p:nvSpPr>
          <p:cNvPr id="5" name="Footer Placeholder 4"/>
          <p:cNvSpPr>
            <a:spLocks noGrp="1"/>
          </p:cNvSpPr>
          <p:nvPr>
            <p:ph type="ftr" sz="quarter" idx="11"/>
          </p:nvPr>
        </p:nvSpPr>
        <p:spPr/>
        <p:txBody>
          <a:bodyPr/>
          <a:lstStyle>
            <a:lvl1pPr>
              <a:defRPr/>
            </a:lvl1pPr>
          </a:lstStyle>
          <a:p>
            <a:endParaRPr lang="en-ZA" dirty="0">
              <a:solidFill>
                <a:prstClr val="black"/>
              </a:solidFill>
              <a:latin typeface="Arial Narrow"/>
            </a:endParaRPr>
          </a:p>
        </p:txBody>
      </p:sp>
      <p:sp>
        <p:nvSpPr>
          <p:cNvPr id="6" name="Slide Number Placeholder 5"/>
          <p:cNvSpPr>
            <a:spLocks noGrp="1"/>
          </p:cNvSpPr>
          <p:nvPr>
            <p:ph type="sldNum" sz="quarter" idx="12"/>
          </p:nvPr>
        </p:nvSpPr>
        <p:spPr/>
        <p:txBody>
          <a:bodyPr/>
          <a:lstStyle>
            <a:lvl1pPr>
              <a:defRPr/>
            </a:lvl1pPr>
          </a:lstStyle>
          <a:p>
            <a:fld id="{E1E6C1D1-909D-4F05-8E41-09F7141A14CC}" type="slidenum">
              <a:rPr lang="en-ZA" smtClean="0">
                <a:solidFill>
                  <a:prstClr val="black"/>
                </a:solidFill>
              </a:rPr>
              <a:pPr/>
              <a:t>‹#›</a:t>
            </a:fld>
            <a:r>
              <a:rPr lang="en-ZA" dirty="0">
                <a:solidFill>
                  <a:srgbClr val="FF0000"/>
                </a:solidFill>
              </a:rPr>
              <a:t> DRAFT| NOT TO BE SHARED</a:t>
            </a:r>
            <a:endParaRPr lang="en-ZA" dirty="0">
              <a:solidFill>
                <a:prstClr val="black"/>
              </a:solidFill>
            </a:endParaRPr>
          </a:p>
        </p:txBody>
      </p:sp>
    </p:spTree>
    <p:extLst>
      <p:ext uri="{BB962C8B-B14F-4D97-AF65-F5344CB8AC3E}">
        <p14:creationId xmlns:p14="http://schemas.microsoft.com/office/powerpoint/2010/main" val="34539972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819150" y="152400"/>
            <a:ext cx="7867650" cy="1143000"/>
          </a:xfrm>
        </p:spPr>
        <p:txBody>
          <a:bodyPr/>
          <a:lstStyle/>
          <a:p>
            <a:r>
              <a:rPr lang="en-ZA" dirty="0"/>
              <a:t>Click to edit Master title style</a:t>
            </a:r>
          </a:p>
        </p:txBody>
      </p:sp>
      <p:sp>
        <p:nvSpPr>
          <p:cNvPr id="4" name="Date Placeholder 3"/>
          <p:cNvSpPr>
            <a:spLocks noGrp="1"/>
          </p:cNvSpPr>
          <p:nvPr>
            <p:ph type="dt" sz="half" idx="10"/>
          </p:nvPr>
        </p:nvSpPr>
        <p:spPr>
          <a:xfrm>
            <a:off x="685800" y="6477000"/>
            <a:ext cx="2286000" cy="228600"/>
          </a:xfrm>
        </p:spPr>
        <p:txBody>
          <a:bodyPr/>
          <a:lstStyle>
            <a:lvl1pPr>
              <a:defRPr/>
            </a:lvl1pPr>
          </a:lstStyle>
          <a:p>
            <a:endParaRPr lang="en-ZA" dirty="0">
              <a:solidFill>
                <a:prstClr val="black"/>
              </a:solidFill>
              <a:latin typeface="Arial Narrow"/>
            </a:endParaRPr>
          </a:p>
        </p:txBody>
      </p:sp>
      <p:sp>
        <p:nvSpPr>
          <p:cNvPr id="5" name="Footer Placeholder 4"/>
          <p:cNvSpPr>
            <a:spLocks noGrp="1"/>
          </p:cNvSpPr>
          <p:nvPr>
            <p:ph type="ftr" sz="quarter" idx="11"/>
          </p:nvPr>
        </p:nvSpPr>
        <p:spPr>
          <a:xfrm>
            <a:off x="3124200" y="6477000"/>
            <a:ext cx="3475038" cy="228600"/>
          </a:xfrm>
        </p:spPr>
        <p:txBody>
          <a:bodyPr/>
          <a:lstStyle>
            <a:lvl1pPr>
              <a:defRPr/>
            </a:lvl1pPr>
          </a:lstStyle>
          <a:p>
            <a:endParaRPr lang="en-ZA" dirty="0">
              <a:solidFill>
                <a:prstClr val="black"/>
              </a:solidFill>
              <a:latin typeface="Arial Narrow"/>
            </a:endParaRPr>
          </a:p>
        </p:txBody>
      </p:sp>
      <p:sp>
        <p:nvSpPr>
          <p:cNvPr id="6" name="Slide Number Placeholder 5"/>
          <p:cNvSpPr>
            <a:spLocks noGrp="1"/>
          </p:cNvSpPr>
          <p:nvPr>
            <p:ph type="sldNum" sz="quarter" idx="12"/>
          </p:nvPr>
        </p:nvSpPr>
        <p:spPr>
          <a:xfrm>
            <a:off x="6553200" y="6477000"/>
            <a:ext cx="2286000" cy="228600"/>
          </a:xfrm>
        </p:spPr>
        <p:txBody>
          <a:bodyPr/>
          <a:lstStyle>
            <a:lvl1pPr>
              <a:defRPr/>
            </a:lvl1pPr>
          </a:lstStyle>
          <a:p>
            <a:fld id="{5E33A689-A57B-4768-8C4A-91D42FF95C98}" type="slidenum">
              <a:rPr lang="en-ZA" smtClean="0">
                <a:solidFill>
                  <a:prstClr val="black"/>
                </a:solidFill>
              </a:rPr>
              <a:pPr/>
              <a:t>‹#›</a:t>
            </a:fld>
            <a:r>
              <a:rPr lang="en-ZA" dirty="0">
                <a:solidFill>
                  <a:srgbClr val="FF0000"/>
                </a:solidFill>
              </a:rPr>
              <a:t> DRAFT| NOT TO BE SHARED</a:t>
            </a:r>
            <a:endParaRPr lang="en-ZA" dirty="0">
              <a:solidFill>
                <a:prstClr val="black"/>
              </a:solidFill>
            </a:endParaRPr>
          </a:p>
        </p:txBody>
      </p:sp>
    </p:spTree>
    <p:extLst>
      <p:ext uri="{BB962C8B-B14F-4D97-AF65-F5344CB8AC3E}">
        <p14:creationId xmlns:p14="http://schemas.microsoft.com/office/powerpoint/2010/main" val="25448161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with content">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nvPr>
        </p:nvGraphicFramePr>
        <p:xfrm>
          <a:off x="1589" y="1590"/>
          <a:ext cx="1587" cy="1587"/>
        </p:xfrm>
        <a:graphic>
          <a:graphicData uri="http://schemas.openxmlformats.org/presentationml/2006/ole">
            <mc:AlternateContent xmlns:mc="http://schemas.openxmlformats.org/markup-compatibility/2006">
              <mc:Choice xmlns:v="urn:schemas-microsoft-com:vml" Requires="v">
                <p:oleObj spid="_x0000_s12291" name="think-cell Slide" r:id="rId4" imgW="416" imgH="416" progId="TCLayout.ActiveDocument.1">
                  <p:embed/>
                </p:oleObj>
              </mc:Choice>
              <mc:Fallback>
                <p:oleObj name="think-cell Slide" r:id="rId4" imgW="416" imgH="416" progId="TCLayout.ActiveDocument.1">
                  <p:embed/>
                  <p:pic>
                    <p:nvPicPr>
                      <p:cNvPr id="3" name="Object 2" hidden="1"/>
                      <p:cNvPicPr/>
                      <p:nvPr/>
                    </p:nvPicPr>
                    <p:blipFill>
                      <a:blip r:embed="rId5"/>
                      <a:stretch>
                        <a:fillRect/>
                      </a:stretch>
                    </p:blipFill>
                    <p:spPr>
                      <a:xfrm>
                        <a:off x="1589" y="1590"/>
                        <a:ext cx="1587" cy="1587"/>
                      </a:xfrm>
                      <a:prstGeom prst="rect">
                        <a:avLst/>
                      </a:prstGeom>
                    </p:spPr>
                  </p:pic>
                </p:oleObj>
              </mc:Fallback>
            </mc:AlternateContent>
          </a:graphicData>
        </a:graphic>
      </p:graphicFrame>
      <p:sp>
        <p:nvSpPr>
          <p:cNvPr id="2" name="Title 1"/>
          <p:cNvSpPr>
            <a:spLocks noGrp="1"/>
          </p:cNvSpPr>
          <p:nvPr>
            <p:ph type="title"/>
          </p:nvPr>
        </p:nvSpPr>
        <p:spPr/>
        <p:txBody>
          <a:bodyPr anchor="t">
            <a:normAutofit/>
          </a:bodyPr>
          <a:lstStyle>
            <a:lvl1pPr algn="l">
              <a:buFont typeface="Arial" pitchFamily="34" charset="0"/>
              <a:buNone/>
              <a:defRPr sz="2400" b="1" i="0">
                <a:solidFill>
                  <a:srgbClr val="00A6B6"/>
                </a:solidFill>
                <a:latin typeface="Museo Sans 500"/>
                <a:cs typeface="Museo Sans 500"/>
              </a:defRPr>
            </a:lvl1pPr>
          </a:lstStyle>
          <a:p>
            <a:r>
              <a:rPr lang="en-US"/>
              <a:t>Click to edit Master title style</a:t>
            </a:r>
            <a:endParaRPr lang="en-US" dirty="0"/>
          </a:p>
        </p:txBody>
      </p:sp>
      <p:sp>
        <p:nvSpPr>
          <p:cNvPr id="7" name="Content Placeholder 2"/>
          <p:cNvSpPr>
            <a:spLocks noGrp="1"/>
          </p:cNvSpPr>
          <p:nvPr>
            <p:ph idx="1"/>
          </p:nvPr>
        </p:nvSpPr>
        <p:spPr>
          <a:xfrm>
            <a:off x="457200" y="1678677"/>
            <a:ext cx="8229600" cy="4053385"/>
          </a:xfrm>
        </p:spPr>
        <p:txBody>
          <a:bodyPr/>
          <a:lstStyle>
            <a:lvl1pPr>
              <a:buClr>
                <a:srgbClr val="00A6B6"/>
              </a:buClr>
              <a:buFont typeface="Wingdings" pitchFamily="2" charset="2"/>
              <a:buChar char="§"/>
              <a:defRPr sz="2000" b="0" i="0">
                <a:solidFill>
                  <a:srgbClr val="313231"/>
                </a:solidFill>
                <a:latin typeface="Museo Slab 300"/>
                <a:cs typeface="Museo Slab 300"/>
              </a:defRPr>
            </a:lvl1pPr>
            <a:lvl2pPr>
              <a:buClr>
                <a:srgbClr val="00A6B6"/>
              </a:buClr>
              <a:buFont typeface="Wingdings" pitchFamily="2" charset="2"/>
              <a:buChar char="§"/>
              <a:defRPr sz="1800" b="0" i="0">
                <a:solidFill>
                  <a:srgbClr val="313231"/>
                </a:solidFill>
                <a:latin typeface="Museo Slab 300"/>
                <a:cs typeface="Museo Slab 300"/>
              </a:defRPr>
            </a:lvl2pPr>
            <a:lvl3pPr>
              <a:buClr>
                <a:srgbClr val="00A6B6"/>
              </a:buClr>
              <a:buFont typeface="Wingdings" pitchFamily="2" charset="2"/>
              <a:buChar char="§"/>
              <a:defRPr sz="1600" b="0" i="0">
                <a:solidFill>
                  <a:srgbClr val="313231"/>
                </a:solidFill>
                <a:latin typeface="Museo Slab 300"/>
                <a:cs typeface="Museo Slab 300"/>
              </a:defRPr>
            </a:lvl3pPr>
            <a:lvl4pPr>
              <a:buClr>
                <a:srgbClr val="00A6B6"/>
              </a:buClr>
              <a:buFont typeface="Wingdings" pitchFamily="2" charset="2"/>
              <a:buChar char="§"/>
              <a:defRPr sz="1400" b="0" i="0">
                <a:solidFill>
                  <a:srgbClr val="313231"/>
                </a:solidFill>
                <a:latin typeface="Museo Slab 300"/>
                <a:cs typeface="Museo Slab 300"/>
              </a:defRPr>
            </a:lvl4pPr>
            <a:lvl5pPr>
              <a:buClr>
                <a:srgbClr val="00A6B6"/>
              </a:buClr>
              <a:buFont typeface="Wingdings" pitchFamily="2" charset="2"/>
              <a:buChar char="§"/>
              <a:defRPr sz="1200" b="0" i="0">
                <a:solidFill>
                  <a:srgbClr val="313231"/>
                </a:solidFill>
                <a:latin typeface="Museo Slab 300"/>
                <a:cs typeface="Museo Slab 3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5"/>
          <p:cNvSpPr>
            <a:spLocks noGrp="1"/>
          </p:cNvSpPr>
          <p:nvPr>
            <p:ph type="sldNum" sz="quarter" idx="4"/>
          </p:nvPr>
        </p:nvSpPr>
        <p:spPr>
          <a:xfrm>
            <a:off x="6833541" y="6336371"/>
            <a:ext cx="2133600" cy="365125"/>
          </a:xfrm>
          <a:prstGeom prst="rect">
            <a:avLst/>
          </a:prstGeom>
        </p:spPr>
        <p:txBody>
          <a:bodyPr vert="horz" lIns="91440" tIns="45720" rIns="91440" bIns="45720" rtlCol="0" anchor="ctr"/>
          <a:lstStyle>
            <a:lvl1pPr algn="r">
              <a:defRPr sz="1200" b="0" i="0">
                <a:solidFill>
                  <a:srgbClr val="636466"/>
                </a:solidFill>
                <a:latin typeface="Museo Sans 300"/>
                <a:cs typeface="Museo Sans 300"/>
              </a:defRPr>
            </a:lvl1pPr>
          </a:lstStyle>
          <a:p>
            <a:fld id="{2459FD92-E8AB-4F86-BA9A-090210CAFD7B}" type="slidenum">
              <a:rPr lang="en-US" smtClean="0"/>
              <a:pPr/>
              <a:t>‹#›</a:t>
            </a:fld>
            <a:r>
              <a:rPr lang="en-US"/>
              <a:t> | </a:t>
            </a:r>
            <a:r>
              <a:rPr lang="en-US">
                <a:solidFill>
                  <a:srgbClr val="E32726"/>
                </a:solidFill>
                <a:latin typeface="Museo Sans 700"/>
                <a:cs typeface="Museo Sans 700"/>
              </a:rPr>
              <a:t>R4D.org</a:t>
            </a:r>
            <a:endParaRPr lang="en-US" dirty="0">
              <a:solidFill>
                <a:srgbClr val="E32726"/>
              </a:solidFill>
              <a:latin typeface="Museo Sans 700"/>
              <a:cs typeface="Museo Sans 700"/>
            </a:endParaRPr>
          </a:p>
        </p:txBody>
      </p:sp>
    </p:spTree>
    <p:extLst>
      <p:ext uri="{BB962C8B-B14F-4D97-AF65-F5344CB8AC3E}">
        <p14:creationId xmlns:p14="http://schemas.microsoft.com/office/powerpoint/2010/main" val="122206650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029" name="Picture 5"/>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23250" b="29950"/>
          <a:stretch/>
        </p:blipFill>
        <p:spPr bwMode="auto">
          <a:xfrm>
            <a:off x="5413777" y="1673884"/>
            <a:ext cx="3730223" cy="519364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36746" name="Rectangle 906"/>
          <p:cNvSpPr>
            <a:spLocks noGrp="1" noChangeArrowheads="1"/>
          </p:cNvSpPr>
          <p:nvPr>
            <p:ph type="subTitle" idx="1"/>
          </p:nvPr>
        </p:nvSpPr>
        <p:spPr>
          <a:xfrm>
            <a:off x="1820174" y="3429000"/>
            <a:ext cx="5709339" cy="1060450"/>
          </a:xfrm>
          <a:noFill/>
        </p:spPr>
        <p:txBody>
          <a:bodyPr/>
          <a:lstStyle>
            <a:lvl1pPr marL="0" indent="0">
              <a:buFont typeface="Wingdings" pitchFamily="2" charset="2"/>
              <a:buNone/>
              <a:defRPr b="1">
                <a:solidFill>
                  <a:srgbClr val="F78E1E"/>
                </a:solidFill>
              </a:defRPr>
            </a:lvl1pPr>
          </a:lstStyle>
          <a:p>
            <a:r>
              <a:rPr lang="en-US"/>
              <a:t>Click to edit Master subtitle style</a:t>
            </a:r>
            <a:endParaRPr lang="en-US" dirty="0"/>
          </a:p>
        </p:txBody>
      </p:sp>
      <p:sp>
        <p:nvSpPr>
          <p:cNvPr id="36747" name="Rectangle 907"/>
          <p:cNvSpPr>
            <a:spLocks noGrp="1" noChangeArrowheads="1"/>
          </p:cNvSpPr>
          <p:nvPr>
            <p:ph type="dt" sz="half" idx="2"/>
          </p:nvPr>
        </p:nvSpPr>
        <p:spPr>
          <a:xfrm>
            <a:off x="1825205" y="4652724"/>
            <a:ext cx="2194703" cy="457200"/>
          </a:xfrm>
          <a:noFill/>
        </p:spPr>
        <p:txBody>
          <a:bodyPr/>
          <a:lstStyle>
            <a:lvl1pPr>
              <a:defRPr sz="1400"/>
            </a:lvl1pPr>
          </a:lstStyle>
          <a:p>
            <a:endParaRPr lang="en-US" dirty="0"/>
          </a:p>
        </p:txBody>
      </p:sp>
      <p:sp>
        <p:nvSpPr>
          <p:cNvPr id="36745" name="Rectangle 905"/>
          <p:cNvSpPr>
            <a:spLocks noGrp="1" noChangeArrowheads="1"/>
          </p:cNvSpPr>
          <p:nvPr>
            <p:ph type="ctrTitle"/>
          </p:nvPr>
        </p:nvSpPr>
        <p:spPr>
          <a:xfrm>
            <a:off x="1820174" y="1619250"/>
            <a:ext cx="7187301" cy="1600200"/>
          </a:xfrm>
          <a:noFill/>
        </p:spPr>
        <p:txBody>
          <a:bodyPr/>
          <a:lstStyle>
            <a:lvl1pPr>
              <a:defRPr sz="3600">
                <a:solidFill>
                  <a:srgbClr val="002A6C"/>
                </a:solidFill>
              </a:defRPr>
            </a:lvl1pPr>
          </a:lstStyle>
          <a:p>
            <a:r>
              <a:rPr lang="en-US"/>
              <a:t>Click to edit Master title style</a:t>
            </a:r>
            <a:endParaRPr lang="en-US" dirty="0"/>
          </a:p>
        </p:txBody>
      </p:sp>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010400" y="178734"/>
            <a:ext cx="1828800" cy="668055"/>
          </a:xfrm>
          <a:prstGeom prst="rect">
            <a:avLst/>
          </a:prstGeom>
        </p:spPr>
      </p:pic>
      <p:pic>
        <p:nvPicPr>
          <p:cNvPr id="1027" name="Picture 3"/>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l="27426"/>
          <a:stretch/>
        </p:blipFill>
        <p:spPr bwMode="auto">
          <a:xfrm>
            <a:off x="-1" y="1216424"/>
            <a:ext cx="1692303" cy="401185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nvGrpSpPr>
          <p:cNvPr id="5" name="Group 4"/>
          <p:cNvGrpSpPr/>
          <p:nvPr userDrawn="1"/>
        </p:nvGrpSpPr>
        <p:grpSpPr>
          <a:xfrm>
            <a:off x="69191" y="6313527"/>
            <a:ext cx="5885839" cy="553998"/>
            <a:chOff x="69191" y="6313527"/>
            <a:chExt cx="5885839" cy="553998"/>
          </a:xfrm>
        </p:grpSpPr>
        <p:sp>
          <p:nvSpPr>
            <p:cNvPr id="17" name="Text Box 7"/>
            <p:cNvSpPr txBox="1">
              <a:spLocks noChangeArrowheads="1"/>
            </p:cNvSpPr>
            <p:nvPr/>
          </p:nvSpPr>
          <p:spPr bwMode="auto">
            <a:xfrm>
              <a:off x="483868" y="6313527"/>
              <a:ext cx="5471162" cy="553998"/>
            </a:xfrm>
            <a:prstGeom prst="rect">
              <a:avLst/>
            </a:prstGeom>
            <a:noFill/>
            <a:ln w="9525">
              <a:noFill/>
              <a:miter lim="800000"/>
              <a:headEnd/>
              <a:tailEnd/>
            </a:ln>
            <a:effectLst/>
          </p:spPr>
          <p:txBody>
            <a:bodyPr wrap="square">
              <a:spAutoFit/>
            </a:bodyPr>
            <a:lstStyle/>
            <a:p>
              <a:r>
                <a:rPr lang="en-US" sz="700" b="1" dirty="0">
                  <a:latin typeface="Arial Narrow" pitchFamily="34" charset="0"/>
                  <a:cs typeface="Arial" charset="0"/>
                </a:rPr>
                <a:t>Abt Associates </a:t>
              </a:r>
              <a:r>
                <a:rPr lang="fr-FR" sz="700" i="1" dirty="0">
                  <a:latin typeface="Arial Narrow" pitchFamily="34" charset="0"/>
                </a:rPr>
                <a:t> </a:t>
              </a:r>
              <a:endParaRPr lang="en-US" sz="700" dirty="0">
                <a:latin typeface="Arial Narrow" pitchFamily="34" charset="0"/>
              </a:endParaRPr>
            </a:p>
            <a:p>
              <a:pPr marR="0" algn="l" rtl="0"/>
              <a:r>
                <a:rPr lang="en-US" sz="700" i="1" dirty="0">
                  <a:latin typeface="Arial Narrow" pitchFamily="34" charset="0"/>
                  <a:cs typeface="Arial" charset="0"/>
                </a:rPr>
                <a:t>In collaboration with:</a:t>
              </a:r>
              <a:r>
                <a:rPr lang="en-US" sz="700" dirty="0">
                  <a:latin typeface="Arial Narrow" pitchFamily="34" charset="0"/>
                </a:rPr>
                <a:t/>
              </a:r>
              <a:br>
                <a:rPr lang="en-US" sz="700" dirty="0">
                  <a:latin typeface="Arial Narrow" pitchFamily="34" charset="0"/>
                </a:rPr>
              </a:br>
              <a:r>
                <a:rPr lang="en-US" sz="700" dirty="0">
                  <a:latin typeface="Arial Narrow" pitchFamily="34" charset="0"/>
                </a:rPr>
                <a:t>Avenir Health</a:t>
              </a:r>
              <a:r>
                <a:rPr lang="en-US" sz="800" b="0" i="0" u="none" strike="noStrike" baseline="0" dirty="0">
                  <a:solidFill>
                    <a:schemeClr val="tx1"/>
                  </a:solidFill>
                  <a:latin typeface="Arial Narrow" pitchFamily="34" charset="0"/>
                </a:rPr>
                <a:t> </a:t>
              </a:r>
              <a:r>
                <a:rPr lang="en-US" sz="800" b="0" i="0" u="none" strike="noStrike" baseline="0" dirty="0">
                  <a:solidFill>
                    <a:srgbClr val="F78E1E"/>
                  </a:solidFill>
                  <a:latin typeface="Arial Narrow" pitchFamily="34" charset="0"/>
                </a:rPr>
                <a:t>| </a:t>
              </a:r>
              <a:r>
                <a:rPr lang="en-US" sz="800" b="0" i="0" u="none" strike="noStrike" baseline="0" dirty="0">
                  <a:latin typeface="Arial Narrow" pitchFamily="34" charset="0"/>
                </a:rPr>
                <a:t>Broad Branch Associates </a:t>
              </a:r>
              <a:r>
                <a:rPr lang="en-US" sz="800" b="0" i="0" u="none" strike="noStrike" baseline="0" dirty="0">
                  <a:solidFill>
                    <a:srgbClr val="F78E1E"/>
                  </a:solidFill>
                  <a:latin typeface="Arial Narrow" pitchFamily="34" charset="0"/>
                </a:rPr>
                <a:t>| </a:t>
              </a:r>
              <a:r>
                <a:rPr lang="en-US" sz="800" b="0" i="0" u="none" strike="noStrike" baseline="0" dirty="0">
                  <a:solidFill>
                    <a:schemeClr val="tx1"/>
                  </a:solidFill>
                  <a:latin typeface="Arial Narrow" pitchFamily="34" charset="0"/>
                </a:rPr>
                <a:t>Development Alternatives Inc. (DAI) </a:t>
              </a:r>
              <a:r>
                <a:rPr lang="en-US" sz="800" b="0" i="0" u="none" strike="noStrike" baseline="0" dirty="0">
                  <a:solidFill>
                    <a:srgbClr val="F78E1E"/>
                  </a:solidFill>
                  <a:latin typeface="Arial Narrow" pitchFamily="34" charset="0"/>
                </a:rPr>
                <a:t>| </a:t>
              </a:r>
              <a:r>
                <a:rPr lang="en-US" sz="800" b="0" i="0" u="none" strike="noStrike" baseline="0" dirty="0">
                  <a:solidFill>
                    <a:schemeClr val="tx1"/>
                  </a:solidFill>
                  <a:latin typeface="Arial Narrow" pitchFamily="34" charset="0"/>
                </a:rPr>
                <a:t>Johns Hopkins Bloomberg School of Public Health (JHSPH) </a:t>
              </a:r>
              <a:r>
                <a:rPr lang="en-US" sz="800" b="0" i="0" u="none" strike="noStrike" baseline="0" dirty="0">
                  <a:solidFill>
                    <a:srgbClr val="F78E1E"/>
                  </a:solidFill>
                  <a:latin typeface="Arial Narrow" pitchFamily="34" charset="0"/>
                </a:rPr>
                <a:t>| </a:t>
              </a:r>
              <a:r>
                <a:rPr lang="en-US" sz="800" b="0" i="0" u="none" strike="noStrike" baseline="0" dirty="0">
                  <a:solidFill>
                    <a:schemeClr val="tx1"/>
                  </a:solidFill>
                  <a:latin typeface="Arial Narrow" pitchFamily="34" charset="0"/>
                </a:rPr>
                <a:t>Results for Development Institute (R4D) </a:t>
              </a:r>
              <a:r>
                <a:rPr lang="en-US" sz="800" b="0" i="0" u="none" strike="noStrike" baseline="0" dirty="0">
                  <a:solidFill>
                    <a:srgbClr val="F78E1E"/>
                  </a:solidFill>
                  <a:latin typeface="Arial Narrow" pitchFamily="34" charset="0"/>
                </a:rPr>
                <a:t>| </a:t>
              </a:r>
              <a:r>
                <a:rPr lang="en-US" sz="800" b="0" i="0" u="none" strike="noStrike" baseline="0" dirty="0">
                  <a:solidFill>
                    <a:schemeClr val="tx1"/>
                  </a:solidFill>
                  <a:latin typeface="Arial Narrow" pitchFamily="34" charset="0"/>
                </a:rPr>
                <a:t>RTI International </a:t>
              </a:r>
              <a:r>
                <a:rPr lang="en-US" sz="800" b="0" i="0" u="none" strike="noStrike" baseline="0" dirty="0">
                  <a:solidFill>
                    <a:srgbClr val="F78E1E"/>
                  </a:solidFill>
                  <a:latin typeface="Arial Narrow" pitchFamily="34" charset="0"/>
                </a:rPr>
                <a:t>| </a:t>
              </a:r>
              <a:r>
                <a:rPr lang="en-US" sz="800" b="0" i="0" u="none" strike="noStrike" baseline="0" dirty="0">
                  <a:solidFill>
                    <a:schemeClr val="tx1"/>
                  </a:solidFill>
                  <a:latin typeface="Arial Narrow" pitchFamily="34" charset="0"/>
                </a:rPr>
                <a:t>Training Resources Group, Inc. (TRG)</a:t>
              </a:r>
            </a:p>
          </p:txBody>
        </p:sp>
        <p:pic>
          <p:nvPicPr>
            <p:cNvPr id="2" name="Picture 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69191" y="6361926"/>
              <a:ext cx="457200" cy="457200"/>
            </a:xfrm>
            <a:prstGeom prst="rect">
              <a:avLst/>
            </a:prstGeom>
          </p:spPr>
        </p:pic>
      </p:grpSp>
      <p:pic>
        <p:nvPicPr>
          <p:cNvPr id="3" name="Picture 2"/>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 y="-24085"/>
            <a:ext cx="3188970" cy="1240509"/>
          </a:xfrm>
          <a:prstGeom prst="rect">
            <a:avLst/>
          </a:prstGeom>
        </p:spPr>
      </p:pic>
    </p:spTree>
    <p:extLst>
      <p:ext uri="{BB962C8B-B14F-4D97-AF65-F5344CB8AC3E}">
        <p14:creationId xmlns:p14="http://schemas.microsoft.com/office/powerpoint/2010/main" val="91853942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17B35C0A-59F9-442C-9FDE-67874FFD58B2}"/>
              </a:ext>
            </a:extLst>
          </p:cNvPr>
          <p:cNvGraphicFramePr>
            <a:graphicFrameLocks noChangeAspect="1"/>
          </p:cNvGraphicFramePr>
          <p:nvPr userDrawn="1">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4339" name="think-cell Slide" r:id="rId4" imgW="473" imgH="470" progId="TCLayout.ActiveDocument.1">
                  <p:embed/>
                </p:oleObj>
              </mc:Choice>
              <mc:Fallback>
                <p:oleObj name="think-cell Slide" r:id="rId4" imgW="473" imgH="470" progId="TCLayout.ActiveDocument.1">
                  <p:embed/>
                  <p:pic>
                    <p:nvPicPr>
                      <p:cNvPr id="7" name="Object 6" hidden="1">
                        <a:extLst>
                          <a:ext uri="{FF2B5EF4-FFF2-40B4-BE49-F238E27FC236}">
                            <a16:creationId xmlns:a16="http://schemas.microsoft.com/office/drawing/2014/main" id="{17B35C0A-59F9-442C-9FDE-67874FFD58B2}"/>
                          </a:ext>
                        </a:extLst>
                      </p:cNvPr>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a:xfrm>
            <a:off x="800100" y="152400"/>
            <a:ext cx="7886700" cy="1143000"/>
          </a:xfrm>
        </p:spPr>
        <p:txBody>
          <a:bodyPr/>
          <a:lstStyle/>
          <a:p>
            <a:r>
              <a:rPr lang="en-US"/>
              <a:t>Click to edit Master title style</a:t>
            </a:r>
          </a:p>
        </p:txBody>
      </p:sp>
      <p:sp>
        <p:nvSpPr>
          <p:cNvPr id="3" name="Content Placeholder 2"/>
          <p:cNvSpPr>
            <a:spLocks noGrp="1"/>
          </p:cNvSpPr>
          <p:nvPr>
            <p:ph idx="1"/>
          </p:nvPr>
        </p:nvSpPr>
        <p:spPr>
          <a:xfrm>
            <a:off x="806449" y="1609725"/>
            <a:ext cx="7899401" cy="4486275"/>
          </a:xfrm>
        </p:spPr>
        <p:txBody>
          <a:bodyPr lIns="0" r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6450" y="6476999"/>
            <a:ext cx="2165350" cy="248653"/>
          </a:xfrm>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135C596-EBFF-425A-9FB7-2C5721FB0F35}" type="slidenum">
              <a:rPr lang="en-US"/>
              <a:pPr/>
              <a:t>‹#›</a:t>
            </a:fld>
            <a:endParaRPr lang="en-US"/>
          </a:p>
        </p:txBody>
      </p:sp>
    </p:spTree>
    <p:extLst>
      <p:ext uri="{BB962C8B-B14F-4D97-AF65-F5344CB8AC3E}">
        <p14:creationId xmlns:p14="http://schemas.microsoft.com/office/powerpoint/2010/main" val="12321481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ection Header">
    <p:bg>
      <p:bgRef idx="1001">
        <a:schemeClr val="bg1"/>
      </p:bgRef>
    </p:bg>
    <p:spTree>
      <p:nvGrpSpPr>
        <p:cNvPr id="1" name=""/>
        <p:cNvGrpSpPr/>
        <p:nvPr/>
      </p:nvGrpSpPr>
      <p:grpSpPr>
        <a:xfrm>
          <a:off x="0" y="0"/>
          <a:ext cx="0" cy="0"/>
          <a:chOff x="0" y="0"/>
          <a:chExt cx="0" cy="0"/>
        </a:xfrm>
      </p:grpSpPr>
      <p:pic>
        <p:nvPicPr>
          <p:cNvPr id="7" name="Picture 5"/>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23250" b="29950"/>
          <a:stretch/>
        </p:blipFill>
        <p:spPr bwMode="auto">
          <a:xfrm>
            <a:off x="5413777" y="1673884"/>
            <a:ext cx="3730223" cy="519364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808038" y="2747962"/>
            <a:ext cx="7772400" cy="1362075"/>
          </a:xfrm>
        </p:spPr>
        <p:txBody>
          <a:bodyPr anchor="t"/>
          <a:lstStyle>
            <a:lvl1pPr algn="l">
              <a:defRPr sz="4000" b="1" cap="all"/>
            </a:lvl1pPr>
          </a:lstStyle>
          <a:p>
            <a:r>
              <a:rPr lang="en-US"/>
              <a:t>Click to edit Master title style</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D9C9B90-562B-470B-B47D-7FD398A10E0F}" type="slidenum">
              <a:rPr lang="en-US"/>
              <a:pPr/>
              <a:t>‹#›</a:t>
            </a:fld>
            <a:endParaRPr lang="en-US"/>
          </a:p>
        </p:txBody>
      </p:sp>
    </p:spTree>
    <p:extLst>
      <p:ext uri="{BB962C8B-B14F-4D97-AF65-F5344CB8AC3E}">
        <p14:creationId xmlns:p14="http://schemas.microsoft.com/office/powerpoint/2010/main" val="1755665221"/>
      </p:ext>
    </p:extLst>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C538657E-EF68-4384-A510-F532100A17EE}"/>
              </a:ext>
            </a:extLst>
          </p:cNvPr>
          <p:cNvGraphicFramePr>
            <a:graphicFrameLocks noChangeAspect="1"/>
          </p:cNvGraphicFramePr>
          <p:nvPr userDrawn="1">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5363" name="think-cell Slide" r:id="rId4" imgW="473" imgH="470" progId="TCLayout.ActiveDocument.1">
                  <p:embed/>
                </p:oleObj>
              </mc:Choice>
              <mc:Fallback>
                <p:oleObj name="think-cell Slide" r:id="rId4" imgW="473" imgH="470" progId="TCLayout.ActiveDocument.1">
                  <p:embed/>
                  <p:pic>
                    <p:nvPicPr>
                      <p:cNvPr id="8" name="Object 7" hidden="1">
                        <a:extLst>
                          <a:ext uri="{FF2B5EF4-FFF2-40B4-BE49-F238E27FC236}">
                            <a16:creationId xmlns:a16="http://schemas.microsoft.com/office/drawing/2014/main" id="{C538657E-EF68-4384-A510-F532100A17EE}"/>
                          </a:ext>
                        </a:extLst>
                      </p:cNvPr>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609725"/>
            <a:ext cx="3848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14899" y="1609725"/>
            <a:ext cx="37623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D77FE76-E0FF-439F-A770-3B1A3346EF6D}" type="slidenum">
              <a:rPr lang="en-US"/>
              <a:pPr/>
              <a:t>‹#›</a:t>
            </a:fld>
            <a:endParaRPr lang="en-US"/>
          </a:p>
        </p:txBody>
      </p:sp>
    </p:spTree>
    <p:extLst>
      <p:ext uri="{BB962C8B-B14F-4D97-AF65-F5344CB8AC3E}">
        <p14:creationId xmlns:p14="http://schemas.microsoft.com/office/powerpoint/2010/main" val="244904740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aphicFrame>
        <p:nvGraphicFramePr>
          <p:cNvPr id="10" name="Object 9" hidden="1">
            <a:extLst>
              <a:ext uri="{FF2B5EF4-FFF2-40B4-BE49-F238E27FC236}">
                <a16:creationId xmlns:a16="http://schemas.microsoft.com/office/drawing/2014/main" id="{1568234A-DA9E-4997-8F60-BC16B10103BD}"/>
              </a:ext>
            </a:extLst>
          </p:cNvPr>
          <p:cNvGraphicFramePr>
            <a:graphicFrameLocks noChangeAspect="1"/>
          </p:cNvGraphicFramePr>
          <p:nvPr userDrawn="1">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6387" name="think-cell Slide" r:id="rId4" imgW="473" imgH="470" progId="TCLayout.ActiveDocument.1">
                  <p:embed/>
                </p:oleObj>
              </mc:Choice>
              <mc:Fallback>
                <p:oleObj name="think-cell Slide" r:id="rId4" imgW="473" imgH="470" progId="TCLayout.ActiveDocument.1">
                  <p:embed/>
                  <p:pic>
                    <p:nvPicPr>
                      <p:cNvPr id="10" name="Object 9" hidden="1">
                        <a:extLst>
                          <a:ext uri="{FF2B5EF4-FFF2-40B4-BE49-F238E27FC236}">
                            <a16:creationId xmlns:a16="http://schemas.microsoft.com/office/drawing/2014/main" id="{1568234A-DA9E-4997-8F60-BC16B10103BD}"/>
                          </a:ext>
                        </a:extLst>
                      </p:cNvPr>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a:xfrm>
            <a:off x="809625" y="141288"/>
            <a:ext cx="7877175"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82738"/>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222500"/>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82738"/>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222500"/>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D904E122-F982-44C1-8DCC-2C6EB3F307C4}" type="slidenum">
              <a:rPr lang="en-US"/>
              <a:pPr/>
              <a:t>‹#›</a:t>
            </a:fld>
            <a:endParaRPr lang="en-US"/>
          </a:p>
        </p:txBody>
      </p:sp>
    </p:spTree>
    <p:extLst>
      <p:ext uri="{BB962C8B-B14F-4D97-AF65-F5344CB8AC3E}">
        <p14:creationId xmlns:p14="http://schemas.microsoft.com/office/powerpoint/2010/main" val="404813183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EA51C84-1E8E-4EF9-8FDF-82BD34D44646}" type="slidenum">
              <a:rPr lang="en-US"/>
              <a:pPr/>
              <a:t>‹#›</a:t>
            </a:fld>
            <a:endParaRPr lang="en-US"/>
          </a:p>
        </p:txBody>
      </p:sp>
    </p:spTree>
    <p:extLst>
      <p:ext uri="{BB962C8B-B14F-4D97-AF65-F5344CB8AC3E}">
        <p14:creationId xmlns:p14="http://schemas.microsoft.com/office/powerpoint/2010/main" val="2006000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Ref idx="1001">
        <a:schemeClr val="bg1"/>
      </p:bgRef>
    </p:bg>
    <p:spTree>
      <p:nvGrpSpPr>
        <p:cNvPr id="1" name=""/>
        <p:cNvGrpSpPr/>
        <p:nvPr/>
      </p:nvGrpSpPr>
      <p:grpSpPr>
        <a:xfrm>
          <a:off x="0" y="0"/>
          <a:ext cx="0" cy="0"/>
          <a:chOff x="0" y="0"/>
          <a:chExt cx="0" cy="0"/>
        </a:xfrm>
      </p:grpSpPr>
      <p:pic>
        <p:nvPicPr>
          <p:cNvPr id="7" name="Picture 5"/>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23250" b="29950"/>
          <a:stretch/>
        </p:blipFill>
        <p:spPr bwMode="auto">
          <a:xfrm>
            <a:off x="5413777" y="1673884"/>
            <a:ext cx="3730223" cy="519364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808038" y="2747962"/>
            <a:ext cx="7772400" cy="1362075"/>
          </a:xfrm>
        </p:spPr>
        <p:txBody>
          <a:bodyPr anchor="t"/>
          <a:lstStyle>
            <a:lvl1pPr algn="l">
              <a:defRPr sz="4000" b="1" cap="all"/>
            </a:lvl1pPr>
          </a:lstStyle>
          <a:p>
            <a:r>
              <a:rPr lang="en-US"/>
              <a:t>Click to edit Master title style</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D9C9B90-562B-470B-B47D-7FD398A10E0F}" type="slidenum">
              <a:rPr lang="en-US"/>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EF3F3DE-D874-4C3D-A578-604A97670659}" type="slidenum">
              <a:rPr lang="en-US"/>
              <a:pPr/>
              <a:t>‹#›</a:t>
            </a:fld>
            <a:endParaRPr lang="en-US"/>
          </a:p>
        </p:txBody>
      </p:sp>
    </p:spTree>
    <p:extLst>
      <p:ext uri="{BB962C8B-B14F-4D97-AF65-F5344CB8AC3E}">
        <p14:creationId xmlns:p14="http://schemas.microsoft.com/office/powerpoint/2010/main" val="43815984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90575" y="273050"/>
            <a:ext cx="2674938"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00100" y="1435100"/>
            <a:ext cx="26654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8A2C386-F7CE-4310-8F20-F0F615D73B37}" type="slidenum">
              <a:rPr lang="en-US"/>
              <a:pPr/>
              <a:t>‹#›</a:t>
            </a:fld>
            <a:endParaRPr lang="en-US"/>
          </a:p>
        </p:txBody>
      </p:sp>
    </p:spTree>
    <p:extLst>
      <p:ext uri="{BB962C8B-B14F-4D97-AF65-F5344CB8AC3E}">
        <p14:creationId xmlns:p14="http://schemas.microsoft.com/office/powerpoint/2010/main" val="16610934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CA4B2C2-7413-4AB4-A863-AA73DBD13E00}" type="slidenum">
              <a:rPr lang="en-US"/>
              <a:pPr/>
              <a:t>‹#›</a:t>
            </a:fld>
            <a:endParaRPr lang="en-US"/>
          </a:p>
        </p:txBody>
      </p:sp>
    </p:spTree>
    <p:extLst>
      <p:ext uri="{BB962C8B-B14F-4D97-AF65-F5344CB8AC3E}">
        <p14:creationId xmlns:p14="http://schemas.microsoft.com/office/powerpoint/2010/main" val="37561596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1E6C1D1-909D-4F05-8E41-09F7141A14CC}" type="slidenum">
              <a:rPr lang="en-US"/>
              <a:pPr/>
              <a:t>‹#›</a:t>
            </a:fld>
            <a:endParaRPr lang="en-US"/>
          </a:p>
        </p:txBody>
      </p:sp>
    </p:spTree>
    <p:extLst>
      <p:ext uri="{BB962C8B-B14F-4D97-AF65-F5344CB8AC3E}">
        <p14:creationId xmlns:p14="http://schemas.microsoft.com/office/powerpoint/2010/main" val="13888027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819150" y="152400"/>
            <a:ext cx="7867650" cy="1143000"/>
          </a:xfrm>
        </p:spPr>
        <p:txBody>
          <a:bodyPr/>
          <a:lstStyle/>
          <a:p>
            <a:r>
              <a:rPr lang="en-US"/>
              <a:t>Click to edit Master title style</a:t>
            </a:r>
            <a:endParaRPr lang="en-US" dirty="0"/>
          </a:p>
        </p:txBody>
      </p:sp>
      <p:sp>
        <p:nvSpPr>
          <p:cNvPr id="4" name="Date Placeholder 3"/>
          <p:cNvSpPr>
            <a:spLocks noGrp="1"/>
          </p:cNvSpPr>
          <p:nvPr>
            <p:ph type="dt" sz="half" idx="10"/>
          </p:nvPr>
        </p:nvSpPr>
        <p:spPr>
          <a:xfrm>
            <a:off x="685800" y="6477000"/>
            <a:ext cx="2286000" cy="228600"/>
          </a:xfrm>
        </p:spPr>
        <p:txBody>
          <a:bodyPr/>
          <a:lstStyle>
            <a:lvl1pPr>
              <a:defRPr/>
            </a:lvl1pPr>
          </a:lstStyle>
          <a:p>
            <a:endParaRPr lang="en-US"/>
          </a:p>
        </p:txBody>
      </p:sp>
      <p:sp>
        <p:nvSpPr>
          <p:cNvPr id="5" name="Footer Placeholder 4"/>
          <p:cNvSpPr>
            <a:spLocks noGrp="1"/>
          </p:cNvSpPr>
          <p:nvPr>
            <p:ph type="ftr" sz="quarter" idx="11"/>
          </p:nvPr>
        </p:nvSpPr>
        <p:spPr>
          <a:xfrm>
            <a:off x="3124200" y="6477000"/>
            <a:ext cx="3475038" cy="22860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477000"/>
            <a:ext cx="2286000" cy="228600"/>
          </a:xfrm>
        </p:spPr>
        <p:txBody>
          <a:bodyPr/>
          <a:lstStyle>
            <a:lvl1pPr>
              <a:defRPr/>
            </a:lvl1pPr>
          </a:lstStyle>
          <a:p>
            <a:fld id="{5E33A689-A57B-4768-8C4A-91D42FF95C98}" type="slidenum">
              <a:rPr lang="en-US"/>
              <a:pPr/>
              <a:t>‹#›</a:t>
            </a:fld>
            <a:endParaRPr lang="en-US"/>
          </a:p>
        </p:txBody>
      </p:sp>
    </p:spTree>
    <p:extLst>
      <p:ext uri="{BB962C8B-B14F-4D97-AF65-F5344CB8AC3E}">
        <p14:creationId xmlns:p14="http://schemas.microsoft.com/office/powerpoint/2010/main" val="194658632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F3B19BAE-BABB-422D-B6D3-76576F3B9099}"/>
              </a:ext>
            </a:extLst>
          </p:cNvPr>
          <p:cNvGraphicFramePr>
            <a:graphicFrameLocks noChangeAspect="1"/>
          </p:cNvGraphicFramePr>
          <p:nvPr userDrawn="1">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8435" name="think-cell Slide" r:id="rId6" imgW="470" imgH="469" progId="TCLayout.ActiveDocument.1">
                  <p:embed/>
                </p:oleObj>
              </mc:Choice>
              <mc:Fallback>
                <p:oleObj name="think-cell Slide" r:id="rId6" imgW="470" imgH="469" progId="TCLayout.ActiveDocument.1">
                  <p:embed/>
                  <p:pic>
                    <p:nvPicPr>
                      <p:cNvPr id="3" name="Object 2" hidden="1">
                        <a:extLst>
                          <a:ext uri="{FF2B5EF4-FFF2-40B4-BE49-F238E27FC236}">
                            <a16:creationId xmlns:a16="http://schemas.microsoft.com/office/drawing/2014/main" id="{F3B19BAE-BABB-422D-B6D3-76576F3B9099}"/>
                          </a:ext>
                        </a:extLst>
                      </p:cNvPr>
                      <p:cNvPicPr/>
                      <p:nvPr/>
                    </p:nvPicPr>
                    <p:blipFill>
                      <a:blip r:embed="rId7"/>
                      <a:stretch>
                        <a:fillRect/>
                      </a:stretch>
                    </p:blipFill>
                    <p:spPr>
                      <a:xfrm>
                        <a:off x="1588" y="1588"/>
                        <a:ext cx="1587" cy="1587"/>
                      </a:xfrm>
                      <a:prstGeom prst="rect">
                        <a:avLst/>
                      </a:prstGeom>
                    </p:spPr>
                  </p:pic>
                </p:oleObj>
              </mc:Fallback>
            </mc:AlternateContent>
          </a:graphicData>
        </a:graphic>
      </p:graphicFrame>
      <p:pic>
        <p:nvPicPr>
          <p:cNvPr id="1029" name="Picture 5"/>
          <p:cNvPicPr>
            <a:picLocks noChangeAspect="1" noChangeArrowheads="1"/>
          </p:cNvPicPr>
          <p:nvPr userDrawn="1"/>
        </p:nvPicPr>
        <p:blipFill rotWithShape="1">
          <a:blip r:embed="rId8">
            <a:extLst>
              <a:ext uri="{28A0092B-C50C-407E-A947-70E740481C1C}">
                <a14:useLocalDpi xmlns:a14="http://schemas.microsoft.com/office/drawing/2010/main" val="0"/>
              </a:ext>
            </a:extLst>
          </a:blip>
          <a:srcRect r="23250" b="29950"/>
          <a:stretch/>
        </p:blipFill>
        <p:spPr bwMode="auto">
          <a:xfrm>
            <a:off x="5413777" y="1673884"/>
            <a:ext cx="3730223" cy="519364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6" name="Picture 5"/>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978918" y="330419"/>
            <a:ext cx="1828800" cy="544684"/>
          </a:xfrm>
          <a:prstGeom prst="rect">
            <a:avLst/>
          </a:prstGeom>
        </p:spPr>
      </p:pic>
      <p:sp>
        <p:nvSpPr>
          <p:cNvPr id="36746" name="Rectangle 906"/>
          <p:cNvSpPr>
            <a:spLocks noGrp="1" noChangeArrowheads="1"/>
          </p:cNvSpPr>
          <p:nvPr>
            <p:ph type="subTitle" idx="1"/>
          </p:nvPr>
        </p:nvSpPr>
        <p:spPr>
          <a:xfrm>
            <a:off x="1820174" y="3429000"/>
            <a:ext cx="5709339" cy="1060450"/>
          </a:xfrm>
        </p:spPr>
        <p:txBody>
          <a:bodyPr/>
          <a:lstStyle>
            <a:lvl1pPr marL="0" indent="0">
              <a:buFont typeface="Wingdings" pitchFamily="2" charset="2"/>
              <a:buNone/>
              <a:defRPr b="1">
                <a:solidFill>
                  <a:srgbClr val="F78E1E"/>
                </a:solidFill>
              </a:defRPr>
            </a:lvl1pPr>
          </a:lstStyle>
          <a:p>
            <a:r>
              <a:rPr lang="en-ZA" dirty="0"/>
              <a:t>Click to edit Master subtitle style</a:t>
            </a:r>
          </a:p>
        </p:txBody>
      </p:sp>
      <p:sp>
        <p:nvSpPr>
          <p:cNvPr id="36747" name="Rectangle 907"/>
          <p:cNvSpPr>
            <a:spLocks noGrp="1" noChangeArrowheads="1"/>
          </p:cNvSpPr>
          <p:nvPr>
            <p:ph type="dt" sz="half" idx="2"/>
          </p:nvPr>
        </p:nvSpPr>
        <p:spPr>
          <a:xfrm>
            <a:off x="1825205" y="4652724"/>
            <a:ext cx="2194703" cy="457200"/>
          </a:xfrm>
        </p:spPr>
        <p:txBody>
          <a:bodyPr/>
          <a:lstStyle>
            <a:lvl1pPr>
              <a:defRPr sz="1400"/>
            </a:lvl1pPr>
          </a:lstStyle>
          <a:p>
            <a:endParaRPr lang="en-ZA" dirty="0">
              <a:solidFill>
                <a:prstClr val="black"/>
              </a:solidFill>
            </a:endParaRPr>
          </a:p>
        </p:txBody>
      </p:sp>
      <p:sp>
        <p:nvSpPr>
          <p:cNvPr id="36745" name="Rectangle 905"/>
          <p:cNvSpPr>
            <a:spLocks noGrp="1" noChangeArrowheads="1"/>
          </p:cNvSpPr>
          <p:nvPr>
            <p:ph type="ctrTitle"/>
          </p:nvPr>
        </p:nvSpPr>
        <p:spPr>
          <a:xfrm>
            <a:off x="1820174" y="1619250"/>
            <a:ext cx="7187301" cy="1600200"/>
          </a:xfrm>
          <a:solidFill>
            <a:schemeClr val="bg1"/>
          </a:solidFill>
        </p:spPr>
        <p:txBody>
          <a:bodyPr/>
          <a:lstStyle>
            <a:lvl1pPr>
              <a:defRPr sz="3600">
                <a:solidFill>
                  <a:srgbClr val="002A6C"/>
                </a:solidFill>
              </a:defRPr>
            </a:lvl1pPr>
          </a:lstStyle>
          <a:p>
            <a:r>
              <a:rPr lang="en-ZA" dirty="0"/>
              <a:t>Click to edit Master title style</a:t>
            </a:r>
          </a:p>
        </p:txBody>
      </p:sp>
      <p:pic>
        <p:nvPicPr>
          <p:cNvPr id="7" name="Picture 6"/>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7222066" y="268734"/>
            <a:ext cx="1828800" cy="668055"/>
          </a:xfrm>
          <a:prstGeom prst="rect">
            <a:avLst/>
          </a:prstGeom>
        </p:spPr>
      </p:pic>
      <p:pic>
        <p:nvPicPr>
          <p:cNvPr id="1027" name="Picture 3"/>
          <p:cNvPicPr>
            <a:picLocks noChangeAspect="1" noChangeArrowheads="1"/>
          </p:cNvPicPr>
          <p:nvPr userDrawn="1"/>
        </p:nvPicPr>
        <p:blipFill rotWithShape="1">
          <a:blip r:embed="rId11">
            <a:extLst>
              <a:ext uri="{28A0092B-C50C-407E-A947-70E740481C1C}">
                <a14:useLocalDpi xmlns:a14="http://schemas.microsoft.com/office/drawing/2010/main" val="0"/>
              </a:ext>
            </a:extLst>
          </a:blip>
          <a:srcRect l="27426"/>
          <a:stretch/>
        </p:blipFill>
        <p:spPr bwMode="auto">
          <a:xfrm>
            <a:off x="-1" y="1216424"/>
            <a:ext cx="1692303" cy="401185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nvGrpSpPr>
          <p:cNvPr id="5" name="Group 4"/>
          <p:cNvGrpSpPr/>
          <p:nvPr userDrawn="1"/>
        </p:nvGrpSpPr>
        <p:grpSpPr>
          <a:xfrm>
            <a:off x="69191" y="6313527"/>
            <a:ext cx="5885839" cy="553998"/>
            <a:chOff x="69191" y="6313527"/>
            <a:chExt cx="5885839" cy="553998"/>
          </a:xfrm>
        </p:grpSpPr>
        <p:sp>
          <p:nvSpPr>
            <p:cNvPr id="17" name="Text Box 7"/>
            <p:cNvSpPr txBox="1">
              <a:spLocks noChangeArrowheads="1"/>
            </p:cNvSpPr>
            <p:nvPr/>
          </p:nvSpPr>
          <p:spPr bwMode="auto">
            <a:xfrm>
              <a:off x="483868" y="6313527"/>
              <a:ext cx="5471162" cy="553998"/>
            </a:xfrm>
            <a:prstGeom prst="rect">
              <a:avLst/>
            </a:prstGeom>
            <a:noFill/>
            <a:ln w="9525">
              <a:noFill/>
              <a:miter lim="800000"/>
              <a:headEnd/>
              <a:tailEnd/>
            </a:ln>
            <a:effectLst/>
          </p:spPr>
          <p:txBody>
            <a:bodyPr wrap="square">
              <a:spAutoFit/>
            </a:bodyPr>
            <a:lstStyle/>
            <a:p>
              <a:pPr defTabSz="914400" fontAlgn="base">
                <a:spcBef>
                  <a:spcPct val="0"/>
                </a:spcBef>
                <a:spcAft>
                  <a:spcPct val="0"/>
                </a:spcAft>
              </a:pPr>
              <a:r>
                <a:rPr lang="en-ZA" sz="700" b="1" dirty="0" err="1">
                  <a:solidFill>
                    <a:prstClr val="black"/>
                  </a:solidFill>
                  <a:latin typeface="Arial Narrow" pitchFamily="34" charset="0"/>
                  <a:cs typeface="Arial" charset="0"/>
                </a:rPr>
                <a:t>Abt</a:t>
              </a:r>
              <a:r>
                <a:rPr lang="en-ZA" sz="700" b="1" dirty="0">
                  <a:solidFill>
                    <a:prstClr val="black"/>
                  </a:solidFill>
                  <a:latin typeface="Arial Narrow" pitchFamily="34" charset="0"/>
                  <a:cs typeface="Arial" charset="0"/>
                </a:rPr>
                <a:t> Associates Inc.</a:t>
              </a:r>
              <a:r>
                <a:rPr lang="en-ZA" sz="700" dirty="0">
                  <a:solidFill>
                    <a:prstClr val="black"/>
                  </a:solidFill>
                  <a:latin typeface="Arial Narrow" pitchFamily="34" charset="0"/>
                  <a:cs typeface="Times New Roman" pitchFamily="18" charset="0"/>
                  <a:sym typeface="Wingdings" pitchFamily="2" charset="2"/>
                </a:rPr>
                <a:t> </a:t>
              </a:r>
              <a:r>
                <a:rPr lang="en-ZA" sz="700" i="1" dirty="0">
                  <a:solidFill>
                    <a:prstClr val="black"/>
                  </a:solidFill>
                  <a:latin typeface="Arial Narrow" pitchFamily="34" charset="0"/>
                  <a:cs typeface="Times New Roman" pitchFamily="18" charset="0"/>
                </a:rPr>
                <a:t> </a:t>
              </a:r>
              <a:endParaRPr lang="en-ZA" sz="700" dirty="0">
                <a:solidFill>
                  <a:prstClr val="black"/>
                </a:solidFill>
                <a:latin typeface="Arial Narrow" pitchFamily="34" charset="0"/>
                <a:cs typeface="Times New Roman" pitchFamily="18" charset="0"/>
              </a:endParaRPr>
            </a:p>
            <a:p>
              <a:pPr defTabSz="914400" fontAlgn="base">
                <a:spcBef>
                  <a:spcPct val="0"/>
                </a:spcBef>
                <a:spcAft>
                  <a:spcPct val="0"/>
                </a:spcAft>
              </a:pPr>
              <a:r>
                <a:rPr lang="en-ZA" sz="700" i="1" dirty="0">
                  <a:solidFill>
                    <a:prstClr val="black"/>
                  </a:solidFill>
                  <a:latin typeface="Arial Narrow" pitchFamily="34" charset="0"/>
                  <a:cs typeface="Arial" charset="0"/>
                </a:rPr>
                <a:t>In collaboration with:</a:t>
              </a:r>
              <a:r>
                <a:rPr lang="en-ZA" sz="700" dirty="0">
                  <a:solidFill>
                    <a:prstClr val="black"/>
                  </a:solidFill>
                  <a:latin typeface="Arial Narrow" pitchFamily="34" charset="0"/>
                  <a:cs typeface="Times New Roman" pitchFamily="18" charset="0"/>
                </a:rPr>
                <a:t/>
              </a:r>
              <a:br>
                <a:rPr lang="en-ZA" sz="700" dirty="0">
                  <a:solidFill>
                    <a:prstClr val="black"/>
                  </a:solidFill>
                  <a:latin typeface="Arial Narrow" pitchFamily="34" charset="0"/>
                  <a:cs typeface="Times New Roman" pitchFamily="18" charset="0"/>
                </a:rPr>
              </a:br>
              <a:r>
                <a:rPr lang="en-ZA" sz="800" dirty="0">
                  <a:solidFill>
                    <a:prstClr val="black"/>
                  </a:solidFill>
                  <a:latin typeface="Arial Narrow" pitchFamily="34" charset="0"/>
                  <a:cs typeface="Times New Roman" pitchFamily="18" charset="0"/>
                </a:rPr>
                <a:t>Broad Branch Associates </a:t>
              </a:r>
              <a:r>
                <a:rPr lang="en-ZA" sz="800" dirty="0">
                  <a:solidFill>
                    <a:srgbClr val="F78E1E"/>
                  </a:solidFill>
                  <a:latin typeface="Arial Narrow" pitchFamily="34" charset="0"/>
                  <a:cs typeface="Times New Roman" pitchFamily="18" charset="0"/>
                </a:rPr>
                <a:t>| </a:t>
              </a:r>
              <a:r>
                <a:rPr lang="en-ZA" sz="800" dirty="0">
                  <a:solidFill>
                    <a:prstClr val="black"/>
                  </a:solidFill>
                  <a:latin typeface="Arial Narrow" pitchFamily="34" charset="0"/>
                  <a:cs typeface="Times New Roman" pitchFamily="18" charset="0"/>
                </a:rPr>
                <a:t>Development Alternatives Inc. (DAI) </a:t>
              </a:r>
              <a:r>
                <a:rPr lang="en-ZA" sz="800" dirty="0">
                  <a:solidFill>
                    <a:srgbClr val="F78E1E"/>
                  </a:solidFill>
                  <a:latin typeface="Arial Narrow" pitchFamily="34" charset="0"/>
                  <a:cs typeface="Times New Roman" pitchFamily="18" charset="0"/>
                </a:rPr>
                <a:t>| </a:t>
              </a:r>
              <a:r>
                <a:rPr lang="en-ZA" sz="800" dirty="0">
                  <a:solidFill>
                    <a:prstClr val="black"/>
                  </a:solidFill>
                  <a:latin typeface="Arial Narrow" pitchFamily="34" charset="0"/>
                  <a:cs typeface="Times New Roman" pitchFamily="18" charset="0"/>
                </a:rPr>
                <a:t>Futures Institute</a:t>
              </a:r>
              <a:r>
                <a:rPr lang="en-ZA" sz="800" dirty="0">
                  <a:solidFill>
                    <a:srgbClr val="F78E1E"/>
                  </a:solidFill>
                  <a:latin typeface="Arial Narrow" pitchFamily="34" charset="0"/>
                  <a:cs typeface="Times New Roman" pitchFamily="18" charset="0"/>
                </a:rPr>
                <a:t> | </a:t>
              </a:r>
              <a:r>
                <a:rPr lang="en-ZA" sz="800" dirty="0">
                  <a:solidFill>
                    <a:prstClr val="black"/>
                  </a:solidFill>
                  <a:latin typeface="Arial Narrow" pitchFamily="34" charset="0"/>
                  <a:cs typeface="Times New Roman" pitchFamily="18" charset="0"/>
                </a:rPr>
                <a:t>Johns Hopkins Bloomberg School of Public Health (JHSPH) </a:t>
              </a:r>
              <a:r>
                <a:rPr lang="en-ZA" sz="800" dirty="0">
                  <a:solidFill>
                    <a:srgbClr val="F78E1E"/>
                  </a:solidFill>
                  <a:latin typeface="Arial Narrow" pitchFamily="34" charset="0"/>
                  <a:cs typeface="Times New Roman" pitchFamily="18" charset="0"/>
                </a:rPr>
                <a:t>| </a:t>
              </a:r>
              <a:r>
                <a:rPr lang="en-ZA" sz="800" dirty="0">
                  <a:solidFill>
                    <a:prstClr val="black"/>
                  </a:solidFill>
                  <a:latin typeface="Arial Narrow" pitchFamily="34" charset="0"/>
                  <a:cs typeface="Times New Roman" pitchFamily="18" charset="0"/>
                </a:rPr>
                <a:t>Results for Development Institute (R4D) </a:t>
              </a:r>
              <a:r>
                <a:rPr lang="en-ZA" sz="800" dirty="0">
                  <a:solidFill>
                    <a:srgbClr val="F78E1E"/>
                  </a:solidFill>
                  <a:latin typeface="Arial Narrow" pitchFamily="34" charset="0"/>
                  <a:cs typeface="Times New Roman" pitchFamily="18" charset="0"/>
                </a:rPr>
                <a:t>| </a:t>
              </a:r>
              <a:r>
                <a:rPr lang="en-ZA" sz="800" dirty="0">
                  <a:solidFill>
                    <a:prstClr val="black"/>
                  </a:solidFill>
                  <a:latin typeface="Arial Narrow" pitchFamily="34" charset="0"/>
                  <a:cs typeface="Times New Roman" pitchFamily="18" charset="0"/>
                </a:rPr>
                <a:t>RTI International </a:t>
              </a:r>
              <a:r>
                <a:rPr lang="en-ZA" sz="800" dirty="0">
                  <a:solidFill>
                    <a:srgbClr val="F78E1E"/>
                  </a:solidFill>
                  <a:latin typeface="Arial Narrow" pitchFamily="34" charset="0"/>
                  <a:cs typeface="Times New Roman" pitchFamily="18" charset="0"/>
                </a:rPr>
                <a:t>| </a:t>
              </a:r>
              <a:r>
                <a:rPr lang="en-ZA" sz="800" dirty="0">
                  <a:solidFill>
                    <a:prstClr val="black"/>
                  </a:solidFill>
                  <a:latin typeface="Arial Narrow" pitchFamily="34" charset="0"/>
                  <a:cs typeface="Times New Roman" pitchFamily="18" charset="0"/>
                </a:rPr>
                <a:t>Training Resources Group, Inc. (TRG)</a:t>
              </a:r>
            </a:p>
          </p:txBody>
        </p:sp>
        <p:pic>
          <p:nvPicPr>
            <p:cNvPr id="2" name="Picture 1"/>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69191" y="6361926"/>
              <a:ext cx="457200" cy="457200"/>
            </a:xfrm>
            <a:prstGeom prst="rect">
              <a:avLst/>
            </a:prstGeom>
          </p:spPr>
        </p:pic>
      </p:grpSp>
      <p:pic>
        <p:nvPicPr>
          <p:cNvPr id="13" name="Picture 12">
            <a:extLst>
              <a:ext uri="{FF2B5EF4-FFF2-40B4-BE49-F238E27FC236}">
                <a16:creationId xmlns:a16="http://schemas.microsoft.com/office/drawing/2014/main" id="{B9D17B78-5500-4FEC-9A43-D7C643B99A15}"/>
              </a:ext>
            </a:extLst>
          </p:cNvPr>
          <p:cNvPicPr/>
          <p:nvPr userDrawn="1"/>
        </p:nvPicPr>
        <p:blipFill>
          <a:blip r:embed="rId13" cstate="print">
            <a:extLst>
              <a:ext uri="{28A0092B-C50C-407E-A947-70E740481C1C}">
                <a14:useLocalDpi xmlns:a14="http://schemas.microsoft.com/office/drawing/2010/main" val="0"/>
              </a:ext>
            </a:extLst>
          </a:blip>
          <a:stretch>
            <a:fillRect/>
          </a:stretch>
        </p:blipFill>
        <p:spPr>
          <a:xfrm>
            <a:off x="2971800" y="109040"/>
            <a:ext cx="987442" cy="987442"/>
          </a:xfrm>
          <a:prstGeom prst="rect">
            <a:avLst/>
          </a:prstGeom>
        </p:spPr>
      </p:pic>
      <p:pic>
        <p:nvPicPr>
          <p:cNvPr id="14" name="Picture 13">
            <a:extLst>
              <a:ext uri="{FF2B5EF4-FFF2-40B4-BE49-F238E27FC236}">
                <a16:creationId xmlns:a16="http://schemas.microsoft.com/office/drawing/2014/main" id="{078B4434-CF7C-4EB6-9DEA-E52AF9DB0D5B}"/>
              </a:ext>
            </a:extLst>
          </p:cNvPr>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099201" y="223285"/>
            <a:ext cx="1143000" cy="758952"/>
          </a:xfrm>
          <a:prstGeom prst="rect">
            <a:avLst/>
          </a:prstGeom>
          <a:noFill/>
          <a:ln>
            <a:noFill/>
          </a:ln>
        </p:spPr>
      </p:pic>
      <p:pic>
        <p:nvPicPr>
          <p:cNvPr id="15" name="Picture 14" descr="C:\Documents and Settings\sbrosen\My Documents\boston_univ_rgb.gif">
            <a:extLst>
              <a:ext uri="{FF2B5EF4-FFF2-40B4-BE49-F238E27FC236}">
                <a16:creationId xmlns:a16="http://schemas.microsoft.com/office/drawing/2014/main" id="{E976B5D6-DE85-4A1C-8F49-48D3307B85B4}"/>
              </a:ext>
            </a:extLst>
          </p:cNvPr>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6248400" y="77035"/>
            <a:ext cx="914400" cy="457200"/>
          </a:xfrm>
          <a:prstGeom prst="rect">
            <a:avLst/>
          </a:prstGeom>
          <a:noFill/>
          <a:ln>
            <a:noFill/>
          </a:ln>
          <a:extLst/>
        </p:spPr>
      </p:pic>
      <p:pic>
        <p:nvPicPr>
          <p:cNvPr id="16" name="Picture 15">
            <a:extLst>
              <a:ext uri="{FF2B5EF4-FFF2-40B4-BE49-F238E27FC236}">
                <a16:creationId xmlns:a16="http://schemas.microsoft.com/office/drawing/2014/main" id="{FE010E8C-1378-4D8C-8446-FDAB1C8260FA}"/>
              </a:ext>
            </a:extLst>
          </p:cNvPr>
          <p:cNvPicPr/>
          <p:nvPr userDrawn="1"/>
        </p:nvPicPr>
        <p:blipFill>
          <a:blip r:embed="rId16" cstate="email">
            <a:extLst>
              <a:ext uri="{28A0092B-C50C-407E-A947-70E740481C1C}">
                <a14:useLocalDpi xmlns:a14="http://schemas.microsoft.com/office/drawing/2010/main" val="0"/>
              </a:ext>
            </a:extLst>
          </a:blip>
          <a:stretch>
            <a:fillRect/>
          </a:stretch>
        </p:blipFill>
        <p:spPr>
          <a:xfrm>
            <a:off x="4134955" y="76200"/>
            <a:ext cx="874091" cy="1053122"/>
          </a:xfrm>
          <a:prstGeom prst="rect">
            <a:avLst/>
          </a:prstGeom>
        </p:spPr>
      </p:pic>
      <p:pic>
        <p:nvPicPr>
          <p:cNvPr id="18" name="Picture 7">
            <a:extLst>
              <a:ext uri="{FF2B5EF4-FFF2-40B4-BE49-F238E27FC236}">
                <a16:creationId xmlns:a16="http://schemas.microsoft.com/office/drawing/2014/main" id="{473D4BA6-C08D-4A64-A52C-675744D9FD02}"/>
              </a:ext>
            </a:extLst>
          </p:cNvPr>
          <p:cNvPicPr>
            <a:picLocks noChangeAspect="1" noChangeArrowheads="1"/>
          </p:cNvPicPr>
          <p:nvPr userDrawn="1">
            <p:custDataLst>
              <p:tags r:id="rId3"/>
            </p:custDataLst>
          </p:nvPr>
        </p:nvPicPr>
        <p:blipFill>
          <a:blip r:embed="rId17" cstate="print"/>
          <a:srcRect l="11801" t="8639" r="10706" b="8202"/>
          <a:stretch>
            <a:fillRect/>
          </a:stretch>
        </p:blipFill>
        <p:spPr bwMode="auto">
          <a:xfrm>
            <a:off x="118534" y="223285"/>
            <a:ext cx="765458" cy="758952"/>
          </a:xfrm>
          <a:prstGeom prst="rect">
            <a:avLst/>
          </a:prstGeom>
          <a:noFill/>
          <a:ln w="9525">
            <a:noFill/>
            <a:miter lim="800000"/>
            <a:headEnd/>
            <a:tailEnd/>
          </a:ln>
        </p:spPr>
      </p:pic>
      <p:pic>
        <p:nvPicPr>
          <p:cNvPr id="19" name="Picture 18" descr="C:\Users\CIH\Downloads\wits_logo_white.gif">
            <a:extLst>
              <a:ext uri="{FF2B5EF4-FFF2-40B4-BE49-F238E27FC236}">
                <a16:creationId xmlns:a16="http://schemas.microsoft.com/office/drawing/2014/main" id="{882677DE-FAAE-4538-B430-CD2E75718F6D}"/>
              </a:ext>
            </a:extLst>
          </p:cNvPr>
          <p:cNvPicPr>
            <a:picLocks noChangeAspect="1" noChangeArrowheads="1"/>
          </p:cNvPicPr>
          <p:nvPr userDrawn="1">
            <p:custDataLst>
              <p:tags r:id="rId4"/>
            </p:custDataLst>
          </p:nvPr>
        </p:nvPicPr>
        <p:blipFill>
          <a:blip r:embed="rId18" cstate="print"/>
          <a:srcRect/>
          <a:stretch>
            <a:fillRect/>
          </a:stretch>
        </p:blipFill>
        <p:spPr bwMode="auto">
          <a:xfrm>
            <a:off x="6270746" y="581536"/>
            <a:ext cx="822960" cy="761282"/>
          </a:xfrm>
          <a:prstGeom prst="rect">
            <a:avLst/>
          </a:prstGeom>
          <a:noFill/>
          <a:ln w="9525">
            <a:noFill/>
            <a:miter lim="800000"/>
            <a:headEnd/>
            <a:tailEnd/>
          </a:ln>
        </p:spPr>
      </p:pic>
      <p:pic>
        <p:nvPicPr>
          <p:cNvPr id="20" name="Picture 19">
            <a:extLst>
              <a:ext uri="{FF2B5EF4-FFF2-40B4-BE49-F238E27FC236}">
                <a16:creationId xmlns:a16="http://schemas.microsoft.com/office/drawing/2014/main" id="{79C5B631-C696-4A00-945C-8104FDC4F2CE}"/>
              </a:ext>
            </a:extLst>
          </p:cNvPr>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7217947" y="1016986"/>
            <a:ext cx="1861398" cy="229923"/>
          </a:xfrm>
          <a:prstGeom prst="rect">
            <a:avLst/>
          </a:prstGeom>
        </p:spPr>
      </p:pic>
    </p:spTree>
    <p:extLst>
      <p:ext uri="{BB962C8B-B14F-4D97-AF65-F5344CB8AC3E}">
        <p14:creationId xmlns:p14="http://schemas.microsoft.com/office/powerpoint/2010/main" val="288534520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9459" name="think-cell Slide" r:id="rId4" imgW="395" imgH="392" progId="TCLayout.ActiveDocument.1">
                  <p:embed/>
                </p:oleObj>
              </mc:Choice>
              <mc:Fallback>
                <p:oleObj name="think-cell Slide" r:id="rId4" imgW="395" imgH="392" progId="TCLayout.ActiveDocument.1">
                  <p:embed/>
                  <p:pic>
                    <p:nvPicPr>
                      <p:cNvPr id="7" name="Object 6"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a:xfrm>
            <a:off x="800100" y="152400"/>
            <a:ext cx="7886700" cy="1143000"/>
          </a:xfrm>
        </p:spPr>
        <p:txBody>
          <a:bodyPr/>
          <a:lstStyle/>
          <a:p>
            <a:r>
              <a:rPr lang="en-ZA" dirty="0"/>
              <a:t>Click to edit Master title style</a:t>
            </a:r>
          </a:p>
        </p:txBody>
      </p:sp>
      <p:sp>
        <p:nvSpPr>
          <p:cNvPr id="3" name="Content Placeholder 2"/>
          <p:cNvSpPr>
            <a:spLocks noGrp="1"/>
          </p:cNvSpPr>
          <p:nvPr>
            <p:ph idx="1"/>
          </p:nvPr>
        </p:nvSpPr>
        <p:spPr/>
        <p:txBody>
          <a:bodyPr/>
          <a:lstStyle/>
          <a:p>
            <a:pPr lvl="0"/>
            <a:r>
              <a:rPr lang="en-ZA" dirty="0"/>
              <a:t>Click to edit Master text styles</a:t>
            </a:r>
          </a:p>
          <a:p>
            <a:pPr lvl="1"/>
            <a:r>
              <a:rPr lang="en-ZA" dirty="0"/>
              <a:t>Second level</a:t>
            </a:r>
          </a:p>
          <a:p>
            <a:pPr lvl="2"/>
            <a:r>
              <a:rPr lang="en-ZA" dirty="0"/>
              <a:t>Third level</a:t>
            </a:r>
          </a:p>
          <a:p>
            <a:pPr lvl="3"/>
            <a:r>
              <a:rPr lang="en-ZA" dirty="0"/>
              <a:t>Fourth level</a:t>
            </a:r>
          </a:p>
          <a:p>
            <a:pPr lvl="4"/>
            <a:r>
              <a:rPr lang="en-ZA" dirty="0"/>
              <a:t>Fifth level</a:t>
            </a:r>
          </a:p>
        </p:txBody>
      </p:sp>
      <p:sp>
        <p:nvSpPr>
          <p:cNvPr id="4" name="Date Placeholder 3"/>
          <p:cNvSpPr>
            <a:spLocks noGrp="1"/>
          </p:cNvSpPr>
          <p:nvPr>
            <p:ph type="dt" sz="half" idx="10"/>
          </p:nvPr>
        </p:nvSpPr>
        <p:spPr/>
        <p:txBody>
          <a:bodyPr/>
          <a:lstStyle>
            <a:lvl1pPr>
              <a:defRPr/>
            </a:lvl1pPr>
          </a:lstStyle>
          <a:p>
            <a:endParaRPr lang="en-ZA" dirty="0">
              <a:solidFill>
                <a:prstClr val="black"/>
              </a:solidFill>
              <a:latin typeface="Arial Narrow"/>
            </a:endParaRPr>
          </a:p>
        </p:txBody>
      </p:sp>
      <p:sp>
        <p:nvSpPr>
          <p:cNvPr id="5" name="Footer Placeholder 4"/>
          <p:cNvSpPr>
            <a:spLocks noGrp="1"/>
          </p:cNvSpPr>
          <p:nvPr>
            <p:ph type="ftr" sz="quarter" idx="11"/>
          </p:nvPr>
        </p:nvSpPr>
        <p:spPr/>
        <p:txBody>
          <a:bodyPr/>
          <a:lstStyle>
            <a:lvl1pPr>
              <a:defRPr/>
            </a:lvl1pPr>
          </a:lstStyle>
          <a:p>
            <a:endParaRPr lang="en-ZA" dirty="0">
              <a:solidFill>
                <a:prstClr val="black"/>
              </a:solidFill>
              <a:latin typeface="Arial Narrow"/>
            </a:endParaRPr>
          </a:p>
        </p:txBody>
      </p:sp>
      <p:sp>
        <p:nvSpPr>
          <p:cNvPr id="6" name="Slide Number Placeholder 5"/>
          <p:cNvSpPr>
            <a:spLocks noGrp="1"/>
          </p:cNvSpPr>
          <p:nvPr>
            <p:ph type="sldNum" sz="quarter" idx="12"/>
          </p:nvPr>
        </p:nvSpPr>
        <p:spPr/>
        <p:txBody>
          <a:bodyPr/>
          <a:lstStyle>
            <a:lvl1pPr>
              <a:defRPr/>
            </a:lvl1pPr>
          </a:lstStyle>
          <a:p>
            <a:fld id="{B135C596-EBFF-425A-9FB7-2C5721FB0F35}" type="slidenum">
              <a:rPr lang="en-ZA" smtClean="0">
                <a:solidFill>
                  <a:prstClr val="black"/>
                </a:solidFill>
              </a:rPr>
              <a:pPr/>
              <a:t>‹#›</a:t>
            </a:fld>
            <a:r>
              <a:rPr lang="en-ZA" dirty="0">
                <a:solidFill>
                  <a:srgbClr val="FF0000"/>
                </a:solidFill>
              </a:rPr>
              <a:t> DRAFT| NOT TO BE SHARED</a:t>
            </a:r>
            <a:endParaRPr lang="en-ZA" dirty="0">
              <a:solidFill>
                <a:prstClr val="black"/>
              </a:solidFill>
            </a:endParaRPr>
          </a:p>
        </p:txBody>
      </p:sp>
    </p:spTree>
    <p:extLst>
      <p:ext uri="{BB962C8B-B14F-4D97-AF65-F5344CB8AC3E}">
        <p14:creationId xmlns:p14="http://schemas.microsoft.com/office/powerpoint/2010/main" val="211061145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Section Header">
    <p:bg>
      <p:bgRef idx="1001">
        <a:schemeClr val="bg1"/>
      </p:bgRef>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C8D287A3-E106-4411-BF5B-2C31368297E4}"/>
              </a:ext>
            </a:extLst>
          </p:cNvPr>
          <p:cNvGraphicFramePr>
            <a:graphicFrameLocks noChangeAspect="1"/>
          </p:cNvGraphicFramePr>
          <p:nvPr userDrawn="1">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0483" name="think-cell Slide" r:id="rId4" imgW="470" imgH="469" progId="TCLayout.ActiveDocument.1">
                  <p:embed/>
                </p:oleObj>
              </mc:Choice>
              <mc:Fallback>
                <p:oleObj name="think-cell Slide" r:id="rId4" imgW="470" imgH="469" progId="TCLayout.ActiveDocument.1">
                  <p:embed/>
                  <p:pic>
                    <p:nvPicPr>
                      <p:cNvPr id="3" name="Object 2" hidden="1">
                        <a:extLst>
                          <a:ext uri="{FF2B5EF4-FFF2-40B4-BE49-F238E27FC236}">
                            <a16:creationId xmlns:a16="http://schemas.microsoft.com/office/drawing/2014/main" id="{C8D287A3-E106-4411-BF5B-2C31368297E4}"/>
                          </a:ext>
                        </a:extLst>
                      </p:cNvPr>
                      <p:cNvPicPr/>
                      <p:nvPr/>
                    </p:nvPicPr>
                    <p:blipFill>
                      <a:blip r:embed="rId5"/>
                      <a:stretch>
                        <a:fillRect/>
                      </a:stretch>
                    </p:blipFill>
                    <p:spPr>
                      <a:xfrm>
                        <a:off x="1588" y="1588"/>
                        <a:ext cx="1587" cy="1587"/>
                      </a:xfrm>
                      <a:prstGeom prst="rect">
                        <a:avLst/>
                      </a:prstGeom>
                    </p:spPr>
                  </p:pic>
                </p:oleObj>
              </mc:Fallback>
            </mc:AlternateContent>
          </a:graphicData>
        </a:graphic>
      </p:graphicFrame>
      <p:pic>
        <p:nvPicPr>
          <p:cNvPr id="7" name="Picture 5"/>
          <p:cNvPicPr>
            <a:picLocks noChangeAspect="1" noChangeArrowheads="1"/>
          </p:cNvPicPr>
          <p:nvPr userDrawn="1"/>
        </p:nvPicPr>
        <p:blipFill rotWithShape="1">
          <a:blip r:embed="rId6">
            <a:extLst>
              <a:ext uri="{28A0092B-C50C-407E-A947-70E740481C1C}">
                <a14:useLocalDpi xmlns:a14="http://schemas.microsoft.com/office/drawing/2010/main" val="0"/>
              </a:ext>
            </a:extLst>
          </a:blip>
          <a:srcRect r="23250" b="29950"/>
          <a:stretch/>
        </p:blipFill>
        <p:spPr bwMode="auto">
          <a:xfrm>
            <a:off x="5413777" y="1673884"/>
            <a:ext cx="3730223" cy="519364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808038" y="2747962"/>
            <a:ext cx="7772400" cy="1362075"/>
          </a:xfrm>
        </p:spPr>
        <p:txBody>
          <a:bodyPr anchor="t"/>
          <a:lstStyle>
            <a:lvl1pPr algn="l">
              <a:defRPr sz="4000" b="1" cap="all"/>
            </a:lvl1pPr>
          </a:lstStyle>
          <a:p>
            <a:r>
              <a:rPr lang="en-ZA" dirty="0"/>
              <a:t>Click to edit Master title style</a:t>
            </a:r>
          </a:p>
        </p:txBody>
      </p:sp>
      <p:sp>
        <p:nvSpPr>
          <p:cNvPr id="4" name="Date Placeholder 3"/>
          <p:cNvSpPr>
            <a:spLocks noGrp="1"/>
          </p:cNvSpPr>
          <p:nvPr>
            <p:ph type="dt" sz="half" idx="10"/>
          </p:nvPr>
        </p:nvSpPr>
        <p:spPr/>
        <p:txBody>
          <a:bodyPr/>
          <a:lstStyle>
            <a:lvl1pPr>
              <a:defRPr/>
            </a:lvl1pPr>
          </a:lstStyle>
          <a:p>
            <a:endParaRPr lang="en-ZA" dirty="0">
              <a:solidFill>
                <a:prstClr val="black"/>
              </a:solidFill>
              <a:latin typeface="Arial Narrow"/>
            </a:endParaRPr>
          </a:p>
        </p:txBody>
      </p:sp>
      <p:sp>
        <p:nvSpPr>
          <p:cNvPr id="5" name="Footer Placeholder 4"/>
          <p:cNvSpPr>
            <a:spLocks noGrp="1"/>
          </p:cNvSpPr>
          <p:nvPr>
            <p:ph type="ftr" sz="quarter" idx="11"/>
          </p:nvPr>
        </p:nvSpPr>
        <p:spPr/>
        <p:txBody>
          <a:bodyPr/>
          <a:lstStyle>
            <a:lvl1pPr>
              <a:defRPr/>
            </a:lvl1pPr>
          </a:lstStyle>
          <a:p>
            <a:endParaRPr lang="en-ZA" dirty="0">
              <a:solidFill>
                <a:prstClr val="black"/>
              </a:solidFill>
              <a:latin typeface="Arial Narrow"/>
            </a:endParaRPr>
          </a:p>
        </p:txBody>
      </p:sp>
      <p:sp>
        <p:nvSpPr>
          <p:cNvPr id="6" name="Slide Number Placeholder 5"/>
          <p:cNvSpPr>
            <a:spLocks noGrp="1"/>
          </p:cNvSpPr>
          <p:nvPr>
            <p:ph type="sldNum" sz="quarter" idx="12"/>
          </p:nvPr>
        </p:nvSpPr>
        <p:spPr/>
        <p:txBody>
          <a:bodyPr/>
          <a:lstStyle>
            <a:lvl1pPr>
              <a:defRPr/>
            </a:lvl1pPr>
          </a:lstStyle>
          <a:p>
            <a:fld id="{8D9C9B90-562B-470B-B47D-7FD398A10E0F}" type="slidenum">
              <a:rPr lang="en-ZA" smtClean="0">
                <a:solidFill>
                  <a:prstClr val="black"/>
                </a:solidFill>
              </a:rPr>
              <a:pPr/>
              <a:t>‹#›</a:t>
            </a:fld>
            <a:r>
              <a:rPr lang="en-ZA" dirty="0">
                <a:solidFill>
                  <a:prstClr val="black"/>
                </a:solidFill>
              </a:rPr>
              <a:t> </a:t>
            </a:r>
            <a:r>
              <a:rPr lang="en-ZA" dirty="0">
                <a:solidFill>
                  <a:srgbClr val="FF0000"/>
                </a:solidFill>
              </a:rPr>
              <a:t>DRAFT| NOT TO BE SHARED</a:t>
            </a:r>
          </a:p>
        </p:txBody>
      </p:sp>
    </p:spTree>
    <p:extLst>
      <p:ext uri="{BB962C8B-B14F-4D97-AF65-F5344CB8AC3E}">
        <p14:creationId xmlns:p14="http://schemas.microsoft.com/office/powerpoint/2010/main" val="2491135518"/>
      </p:ext>
    </p:extLst>
  </p:cSld>
  <p:clrMapOvr>
    <a:overrideClrMapping bg1="lt1" tx1="dk1" bg2="lt2" tx2="dk2" accent1="accent1" accent2="accent2" accent3="accent3" accent4="accent4" accent5="accent5" accent6="accent6" hlink="hlink" folHlink="folHlink"/>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userDrawn="1">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1507" name="think-cell Slide" r:id="rId4" imgW="395" imgH="392" progId="TCLayout.ActiveDocument.1">
                  <p:embed/>
                </p:oleObj>
              </mc:Choice>
              <mc:Fallback>
                <p:oleObj name="think-cell Slide" r:id="rId4" imgW="395" imgH="392" progId="TCLayout.ActiveDocument.1">
                  <p:embed/>
                  <p:pic>
                    <p:nvPicPr>
                      <p:cNvPr id="8" name="Object 7"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p>
            <a:r>
              <a:rPr lang="en-ZA" dirty="0"/>
              <a:t>Click to edit Master title style</a:t>
            </a:r>
          </a:p>
        </p:txBody>
      </p:sp>
      <p:sp>
        <p:nvSpPr>
          <p:cNvPr id="3" name="Content Placeholder 2"/>
          <p:cNvSpPr>
            <a:spLocks noGrp="1"/>
          </p:cNvSpPr>
          <p:nvPr>
            <p:ph sz="half" idx="1"/>
          </p:nvPr>
        </p:nvSpPr>
        <p:spPr>
          <a:xfrm>
            <a:off x="914400" y="1609725"/>
            <a:ext cx="3848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ZA" dirty="0"/>
              <a:t>Click to edit Master text styles</a:t>
            </a:r>
          </a:p>
          <a:p>
            <a:pPr lvl="1"/>
            <a:r>
              <a:rPr lang="en-ZA" dirty="0"/>
              <a:t>Second level</a:t>
            </a:r>
          </a:p>
          <a:p>
            <a:pPr lvl="2"/>
            <a:r>
              <a:rPr lang="en-ZA" dirty="0"/>
              <a:t>Third level</a:t>
            </a:r>
          </a:p>
          <a:p>
            <a:pPr lvl="3"/>
            <a:r>
              <a:rPr lang="en-ZA" dirty="0"/>
              <a:t>Fourth level</a:t>
            </a:r>
          </a:p>
          <a:p>
            <a:pPr lvl="4"/>
            <a:r>
              <a:rPr lang="en-ZA" dirty="0"/>
              <a:t>Fifth level</a:t>
            </a:r>
          </a:p>
        </p:txBody>
      </p:sp>
      <p:sp>
        <p:nvSpPr>
          <p:cNvPr id="4" name="Content Placeholder 3"/>
          <p:cNvSpPr>
            <a:spLocks noGrp="1"/>
          </p:cNvSpPr>
          <p:nvPr>
            <p:ph sz="half" idx="2"/>
          </p:nvPr>
        </p:nvSpPr>
        <p:spPr>
          <a:xfrm>
            <a:off x="4914899" y="1609725"/>
            <a:ext cx="37623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ZA" dirty="0"/>
              <a:t>Click to edit Master text styles</a:t>
            </a:r>
          </a:p>
          <a:p>
            <a:pPr lvl="1"/>
            <a:r>
              <a:rPr lang="en-ZA" dirty="0"/>
              <a:t>Second level</a:t>
            </a:r>
          </a:p>
          <a:p>
            <a:pPr lvl="2"/>
            <a:r>
              <a:rPr lang="en-ZA" dirty="0"/>
              <a:t>Third level</a:t>
            </a:r>
          </a:p>
          <a:p>
            <a:pPr lvl="3"/>
            <a:r>
              <a:rPr lang="en-ZA" dirty="0"/>
              <a:t>Fourth level</a:t>
            </a:r>
          </a:p>
          <a:p>
            <a:pPr lvl="4"/>
            <a:r>
              <a:rPr lang="en-ZA" dirty="0"/>
              <a:t>Fifth level</a:t>
            </a:r>
          </a:p>
        </p:txBody>
      </p:sp>
      <p:sp>
        <p:nvSpPr>
          <p:cNvPr id="5" name="Date Placeholder 4"/>
          <p:cNvSpPr>
            <a:spLocks noGrp="1"/>
          </p:cNvSpPr>
          <p:nvPr>
            <p:ph type="dt" sz="half" idx="10"/>
          </p:nvPr>
        </p:nvSpPr>
        <p:spPr/>
        <p:txBody>
          <a:bodyPr/>
          <a:lstStyle>
            <a:lvl1pPr>
              <a:defRPr/>
            </a:lvl1pPr>
          </a:lstStyle>
          <a:p>
            <a:endParaRPr lang="en-ZA" dirty="0">
              <a:solidFill>
                <a:prstClr val="black"/>
              </a:solidFill>
              <a:latin typeface="Arial Narrow"/>
            </a:endParaRPr>
          </a:p>
        </p:txBody>
      </p:sp>
      <p:sp>
        <p:nvSpPr>
          <p:cNvPr id="6" name="Footer Placeholder 5"/>
          <p:cNvSpPr>
            <a:spLocks noGrp="1"/>
          </p:cNvSpPr>
          <p:nvPr>
            <p:ph type="ftr" sz="quarter" idx="11"/>
          </p:nvPr>
        </p:nvSpPr>
        <p:spPr/>
        <p:txBody>
          <a:bodyPr/>
          <a:lstStyle>
            <a:lvl1pPr>
              <a:defRPr/>
            </a:lvl1pPr>
          </a:lstStyle>
          <a:p>
            <a:endParaRPr lang="en-ZA" dirty="0">
              <a:solidFill>
                <a:prstClr val="black"/>
              </a:solidFill>
              <a:latin typeface="Arial Narrow"/>
            </a:endParaRPr>
          </a:p>
        </p:txBody>
      </p:sp>
      <p:sp>
        <p:nvSpPr>
          <p:cNvPr id="7" name="Slide Number Placeholder 6"/>
          <p:cNvSpPr>
            <a:spLocks noGrp="1"/>
          </p:cNvSpPr>
          <p:nvPr>
            <p:ph type="sldNum" sz="quarter" idx="12"/>
          </p:nvPr>
        </p:nvSpPr>
        <p:spPr/>
        <p:txBody>
          <a:bodyPr/>
          <a:lstStyle>
            <a:lvl1pPr>
              <a:defRPr/>
            </a:lvl1pPr>
          </a:lstStyle>
          <a:p>
            <a:fld id="{6D77FE76-E0FF-439F-A770-3B1A3346EF6D}" type="slidenum">
              <a:rPr lang="en-ZA" smtClean="0">
                <a:solidFill>
                  <a:prstClr val="black"/>
                </a:solidFill>
              </a:rPr>
              <a:pPr/>
              <a:t>‹#›</a:t>
            </a:fld>
            <a:r>
              <a:rPr lang="en-ZA" dirty="0">
                <a:solidFill>
                  <a:srgbClr val="FF0000"/>
                </a:solidFill>
              </a:rPr>
              <a:t> DRAFT| NOT TO BE SHARED</a:t>
            </a:r>
            <a:endParaRPr lang="en-ZA" dirty="0">
              <a:solidFill>
                <a:prstClr val="black"/>
              </a:solidFill>
            </a:endParaRPr>
          </a:p>
        </p:txBody>
      </p:sp>
    </p:spTree>
    <p:extLst>
      <p:ext uri="{BB962C8B-B14F-4D97-AF65-F5344CB8AC3E}">
        <p14:creationId xmlns:p14="http://schemas.microsoft.com/office/powerpoint/2010/main" val="319659577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aphicFrame>
        <p:nvGraphicFramePr>
          <p:cNvPr id="10" name="Object 9" hidden="1">
            <a:extLst>
              <a:ext uri="{FF2B5EF4-FFF2-40B4-BE49-F238E27FC236}">
                <a16:creationId xmlns:a16="http://schemas.microsoft.com/office/drawing/2014/main" id="{49EF7370-670A-4F88-8CDD-5857436A43FD}"/>
              </a:ext>
            </a:extLst>
          </p:cNvPr>
          <p:cNvGraphicFramePr>
            <a:graphicFrameLocks noChangeAspect="1"/>
          </p:cNvGraphicFramePr>
          <p:nvPr userDrawn="1">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2531" name="think-cell Slide" r:id="rId4" imgW="473" imgH="470" progId="TCLayout.ActiveDocument.1">
                  <p:embed/>
                </p:oleObj>
              </mc:Choice>
              <mc:Fallback>
                <p:oleObj name="think-cell Slide" r:id="rId4" imgW="473" imgH="470" progId="TCLayout.ActiveDocument.1">
                  <p:embed/>
                  <p:pic>
                    <p:nvPicPr>
                      <p:cNvPr id="10" name="Object 9" hidden="1">
                        <a:extLst>
                          <a:ext uri="{FF2B5EF4-FFF2-40B4-BE49-F238E27FC236}">
                            <a16:creationId xmlns:a16="http://schemas.microsoft.com/office/drawing/2014/main" id="{49EF7370-670A-4F88-8CDD-5857436A43FD}"/>
                          </a:ext>
                        </a:extLst>
                      </p:cNvPr>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a:xfrm>
            <a:off x="809625" y="141288"/>
            <a:ext cx="7877175" cy="1143000"/>
          </a:xfrm>
        </p:spPr>
        <p:txBody>
          <a:bodyPr/>
          <a:lstStyle>
            <a:lvl1pPr>
              <a:defRPr/>
            </a:lvl1pPr>
          </a:lstStyle>
          <a:p>
            <a:r>
              <a:rPr lang="en-ZA" dirty="0"/>
              <a:t>Click to edit Master title style</a:t>
            </a:r>
          </a:p>
        </p:txBody>
      </p:sp>
      <p:sp>
        <p:nvSpPr>
          <p:cNvPr id="3" name="Text Placeholder 2"/>
          <p:cNvSpPr>
            <a:spLocks noGrp="1"/>
          </p:cNvSpPr>
          <p:nvPr>
            <p:ph type="body" idx="1"/>
          </p:nvPr>
        </p:nvSpPr>
        <p:spPr>
          <a:xfrm>
            <a:off x="457200" y="1582738"/>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ZA" dirty="0"/>
              <a:t>Click to edit Master text styles</a:t>
            </a:r>
          </a:p>
        </p:txBody>
      </p:sp>
      <p:sp>
        <p:nvSpPr>
          <p:cNvPr id="4" name="Content Placeholder 3"/>
          <p:cNvSpPr>
            <a:spLocks noGrp="1"/>
          </p:cNvSpPr>
          <p:nvPr>
            <p:ph sz="half" idx="2"/>
          </p:nvPr>
        </p:nvSpPr>
        <p:spPr>
          <a:xfrm>
            <a:off x="457200" y="2222500"/>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ZA" dirty="0"/>
              <a:t>Click to edit Master text styles</a:t>
            </a:r>
          </a:p>
          <a:p>
            <a:pPr lvl="1"/>
            <a:r>
              <a:rPr lang="en-ZA" dirty="0"/>
              <a:t>Second level</a:t>
            </a:r>
          </a:p>
          <a:p>
            <a:pPr lvl="2"/>
            <a:r>
              <a:rPr lang="en-ZA" dirty="0"/>
              <a:t>Third level</a:t>
            </a:r>
          </a:p>
          <a:p>
            <a:pPr lvl="3"/>
            <a:r>
              <a:rPr lang="en-ZA" dirty="0"/>
              <a:t>Fourth level</a:t>
            </a:r>
          </a:p>
          <a:p>
            <a:pPr lvl="4"/>
            <a:r>
              <a:rPr lang="en-ZA" dirty="0"/>
              <a:t>Fifth level</a:t>
            </a:r>
          </a:p>
        </p:txBody>
      </p:sp>
      <p:sp>
        <p:nvSpPr>
          <p:cNvPr id="5" name="Text Placeholder 4"/>
          <p:cNvSpPr>
            <a:spLocks noGrp="1"/>
          </p:cNvSpPr>
          <p:nvPr>
            <p:ph type="body" sz="quarter" idx="3"/>
          </p:nvPr>
        </p:nvSpPr>
        <p:spPr>
          <a:xfrm>
            <a:off x="4645025" y="1582738"/>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ZA" dirty="0"/>
              <a:t>Click to edit Master text styles</a:t>
            </a:r>
          </a:p>
        </p:txBody>
      </p:sp>
      <p:sp>
        <p:nvSpPr>
          <p:cNvPr id="6" name="Content Placeholder 5"/>
          <p:cNvSpPr>
            <a:spLocks noGrp="1"/>
          </p:cNvSpPr>
          <p:nvPr>
            <p:ph sz="quarter" idx="4"/>
          </p:nvPr>
        </p:nvSpPr>
        <p:spPr>
          <a:xfrm>
            <a:off x="4645025" y="2222500"/>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ZA" dirty="0"/>
              <a:t>Click to edit Master text styles</a:t>
            </a:r>
          </a:p>
          <a:p>
            <a:pPr lvl="1"/>
            <a:r>
              <a:rPr lang="en-ZA" dirty="0"/>
              <a:t>Second level</a:t>
            </a:r>
          </a:p>
          <a:p>
            <a:pPr lvl="2"/>
            <a:r>
              <a:rPr lang="en-ZA" dirty="0"/>
              <a:t>Third level</a:t>
            </a:r>
          </a:p>
          <a:p>
            <a:pPr lvl="3"/>
            <a:r>
              <a:rPr lang="en-ZA" dirty="0"/>
              <a:t>Fourth level</a:t>
            </a:r>
          </a:p>
          <a:p>
            <a:pPr lvl="4"/>
            <a:r>
              <a:rPr lang="en-ZA" dirty="0"/>
              <a:t>Fifth level</a:t>
            </a:r>
          </a:p>
        </p:txBody>
      </p:sp>
      <p:sp>
        <p:nvSpPr>
          <p:cNvPr id="7" name="Date Placeholder 6"/>
          <p:cNvSpPr>
            <a:spLocks noGrp="1"/>
          </p:cNvSpPr>
          <p:nvPr>
            <p:ph type="dt" sz="half" idx="10"/>
          </p:nvPr>
        </p:nvSpPr>
        <p:spPr/>
        <p:txBody>
          <a:bodyPr/>
          <a:lstStyle>
            <a:lvl1pPr>
              <a:defRPr/>
            </a:lvl1pPr>
          </a:lstStyle>
          <a:p>
            <a:endParaRPr lang="en-ZA" dirty="0">
              <a:solidFill>
                <a:prstClr val="black"/>
              </a:solidFill>
              <a:latin typeface="Arial Narrow"/>
            </a:endParaRPr>
          </a:p>
        </p:txBody>
      </p:sp>
      <p:sp>
        <p:nvSpPr>
          <p:cNvPr id="8" name="Footer Placeholder 7"/>
          <p:cNvSpPr>
            <a:spLocks noGrp="1"/>
          </p:cNvSpPr>
          <p:nvPr>
            <p:ph type="ftr" sz="quarter" idx="11"/>
          </p:nvPr>
        </p:nvSpPr>
        <p:spPr/>
        <p:txBody>
          <a:bodyPr/>
          <a:lstStyle>
            <a:lvl1pPr>
              <a:defRPr/>
            </a:lvl1pPr>
          </a:lstStyle>
          <a:p>
            <a:endParaRPr lang="en-ZA" dirty="0">
              <a:solidFill>
                <a:prstClr val="black"/>
              </a:solidFill>
              <a:latin typeface="Arial Narrow"/>
            </a:endParaRPr>
          </a:p>
        </p:txBody>
      </p:sp>
      <p:sp>
        <p:nvSpPr>
          <p:cNvPr id="9" name="Slide Number Placeholder 8"/>
          <p:cNvSpPr>
            <a:spLocks noGrp="1"/>
          </p:cNvSpPr>
          <p:nvPr>
            <p:ph type="sldNum" sz="quarter" idx="12"/>
          </p:nvPr>
        </p:nvSpPr>
        <p:spPr/>
        <p:txBody>
          <a:bodyPr/>
          <a:lstStyle>
            <a:lvl1pPr>
              <a:defRPr/>
            </a:lvl1pPr>
          </a:lstStyle>
          <a:p>
            <a:fld id="{D904E122-F982-44C1-8DCC-2C6EB3F307C4}" type="slidenum">
              <a:rPr lang="en-ZA" smtClean="0">
                <a:solidFill>
                  <a:prstClr val="black"/>
                </a:solidFill>
              </a:rPr>
              <a:pPr/>
              <a:t>‹#›</a:t>
            </a:fld>
            <a:r>
              <a:rPr lang="en-ZA" dirty="0">
                <a:solidFill>
                  <a:srgbClr val="FF0000"/>
                </a:solidFill>
              </a:rPr>
              <a:t> DRAFT| NOT TO BE SHARED</a:t>
            </a:r>
            <a:endParaRPr lang="en-ZA" dirty="0">
              <a:solidFill>
                <a:prstClr val="black"/>
              </a:solidFill>
            </a:endParaRPr>
          </a:p>
        </p:txBody>
      </p:sp>
    </p:spTree>
    <p:extLst>
      <p:ext uri="{BB962C8B-B14F-4D97-AF65-F5344CB8AC3E}">
        <p14:creationId xmlns:p14="http://schemas.microsoft.com/office/powerpoint/2010/main" val="8400609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C538657E-EF68-4384-A510-F532100A17EE}"/>
              </a:ext>
            </a:extLst>
          </p:cNvPr>
          <p:cNvGraphicFramePr>
            <a:graphicFrameLocks noChangeAspect="1"/>
          </p:cNvGraphicFramePr>
          <p:nvPr userDrawn="1">
            <p:custDataLst>
              <p:tags r:id="rId2"/>
            </p:custDataLst>
            <p:extLst>
              <p:ext uri="{D42A27DB-BD31-4B8C-83A1-F6EECF244321}">
                <p14:modId xmlns:p14="http://schemas.microsoft.com/office/powerpoint/2010/main" val="252611564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075" name="think-cell Slide" r:id="rId4" imgW="473" imgH="470" progId="TCLayout.ActiveDocument.1">
                  <p:embed/>
                </p:oleObj>
              </mc:Choice>
              <mc:Fallback>
                <p:oleObj name="think-cell Slide" r:id="rId4" imgW="473" imgH="470" progId="TCLayout.ActiveDocument.1">
                  <p:embed/>
                  <p:pic>
                    <p:nvPicPr>
                      <p:cNvPr id="8" name="Object 7" hidden="1">
                        <a:extLst>
                          <a:ext uri="{FF2B5EF4-FFF2-40B4-BE49-F238E27FC236}">
                            <a16:creationId xmlns:a16="http://schemas.microsoft.com/office/drawing/2014/main" id="{C538657E-EF68-4384-A510-F532100A17EE}"/>
                          </a:ext>
                        </a:extLst>
                      </p:cNvPr>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609725"/>
            <a:ext cx="3848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14899" y="1609725"/>
            <a:ext cx="37623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D77FE76-E0FF-439F-A770-3B1A3346EF6D}" type="slidenum">
              <a:rPr lang="en-US"/>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userDrawn="1">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3555" name="think-cell Slide" r:id="rId4" imgW="395" imgH="392" progId="TCLayout.ActiveDocument.1">
                  <p:embed/>
                </p:oleObj>
              </mc:Choice>
              <mc:Fallback>
                <p:oleObj name="think-cell Slide" r:id="rId4" imgW="395" imgH="392" progId="TCLayout.ActiveDocument.1">
                  <p:embed/>
                  <p:pic>
                    <p:nvPicPr>
                      <p:cNvPr id="6" name="Object 5"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p>
            <a:r>
              <a:rPr lang="en-ZA" dirty="0"/>
              <a:t>Click to edit Master title style</a:t>
            </a:r>
          </a:p>
        </p:txBody>
      </p:sp>
      <p:sp>
        <p:nvSpPr>
          <p:cNvPr id="3" name="Date Placeholder 2"/>
          <p:cNvSpPr>
            <a:spLocks noGrp="1"/>
          </p:cNvSpPr>
          <p:nvPr>
            <p:ph type="dt" sz="half" idx="10"/>
          </p:nvPr>
        </p:nvSpPr>
        <p:spPr/>
        <p:txBody>
          <a:bodyPr/>
          <a:lstStyle>
            <a:lvl1pPr>
              <a:defRPr/>
            </a:lvl1pPr>
          </a:lstStyle>
          <a:p>
            <a:endParaRPr lang="en-ZA" dirty="0">
              <a:solidFill>
                <a:prstClr val="black"/>
              </a:solidFill>
              <a:latin typeface="Arial Narrow"/>
            </a:endParaRPr>
          </a:p>
        </p:txBody>
      </p:sp>
      <p:sp>
        <p:nvSpPr>
          <p:cNvPr id="4" name="Footer Placeholder 3"/>
          <p:cNvSpPr>
            <a:spLocks noGrp="1"/>
          </p:cNvSpPr>
          <p:nvPr>
            <p:ph type="ftr" sz="quarter" idx="11"/>
          </p:nvPr>
        </p:nvSpPr>
        <p:spPr/>
        <p:txBody>
          <a:bodyPr/>
          <a:lstStyle>
            <a:lvl1pPr>
              <a:defRPr/>
            </a:lvl1pPr>
          </a:lstStyle>
          <a:p>
            <a:endParaRPr lang="en-ZA" dirty="0">
              <a:solidFill>
                <a:prstClr val="black"/>
              </a:solidFill>
              <a:latin typeface="Arial Narrow"/>
            </a:endParaRPr>
          </a:p>
        </p:txBody>
      </p:sp>
      <p:sp>
        <p:nvSpPr>
          <p:cNvPr id="5" name="Slide Number Placeholder 4"/>
          <p:cNvSpPr>
            <a:spLocks noGrp="1"/>
          </p:cNvSpPr>
          <p:nvPr>
            <p:ph type="sldNum" sz="quarter" idx="12"/>
          </p:nvPr>
        </p:nvSpPr>
        <p:spPr/>
        <p:txBody>
          <a:bodyPr/>
          <a:lstStyle>
            <a:lvl1pPr>
              <a:defRPr/>
            </a:lvl1pPr>
          </a:lstStyle>
          <a:p>
            <a:fld id="{FEA51C84-1E8E-4EF9-8FDF-82BD34D44646}" type="slidenum">
              <a:rPr lang="en-ZA" smtClean="0">
                <a:solidFill>
                  <a:prstClr val="black"/>
                </a:solidFill>
              </a:rPr>
              <a:pPr/>
              <a:t>‹#›</a:t>
            </a:fld>
            <a:r>
              <a:rPr lang="en-ZA" dirty="0">
                <a:solidFill>
                  <a:srgbClr val="FF0000"/>
                </a:solidFill>
              </a:rPr>
              <a:t> DRAFT| NOT TO BE SHARED</a:t>
            </a:r>
            <a:endParaRPr lang="en-ZA" dirty="0">
              <a:solidFill>
                <a:prstClr val="black"/>
              </a:solidFill>
            </a:endParaRPr>
          </a:p>
        </p:txBody>
      </p:sp>
    </p:spTree>
    <p:extLst>
      <p:ext uri="{BB962C8B-B14F-4D97-AF65-F5344CB8AC3E}">
        <p14:creationId xmlns:p14="http://schemas.microsoft.com/office/powerpoint/2010/main" val="336765505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ZA" dirty="0">
              <a:solidFill>
                <a:prstClr val="black"/>
              </a:solidFill>
              <a:latin typeface="Arial Narrow"/>
            </a:endParaRPr>
          </a:p>
        </p:txBody>
      </p:sp>
      <p:sp>
        <p:nvSpPr>
          <p:cNvPr id="3" name="Footer Placeholder 2"/>
          <p:cNvSpPr>
            <a:spLocks noGrp="1"/>
          </p:cNvSpPr>
          <p:nvPr>
            <p:ph type="ftr" sz="quarter" idx="11"/>
          </p:nvPr>
        </p:nvSpPr>
        <p:spPr/>
        <p:txBody>
          <a:bodyPr/>
          <a:lstStyle>
            <a:lvl1pPr>
              <a:defRPr/>
            </a:lvl1pPr>
          </a:lstStyle>
          <a:p>
            <a:endParaRPr lang="en-ZA" dirty="0">
              <a:solidFill>
                <a:prstClr val="black"/>
              </a:solidFill>
              <a:latin typeface="Arial Narrow"/>
            </a:endParaRPr>
          </a:p>
        </p:txBody>
      </p:sp>
      <p:sp>
        <p:nvSpPr>
          <p:cNvPr id="4" name="Slide Number Placeholder 3"/>
          <p:cNvSpPr>
            <a:spLocks noGrp="1"/>
          </p:cNvSpPr>
          <p:nvPr>
            <p:ph type="sldNum" sz="quarter" idx="12"/>
          </p:nvPr>
        </p:nvSpPr>
        <p:spPr/>
        <p:txBody>
          <a:bodyPr/>
          <a:lstStyle>
            <a:lvl1pPr>
              <a:defRPr/>
            </a:lvl1pPr>
          </a:lstStyle>
          <a:p>
            <a:fld id="{3EF3F3DE-D874-4C3D-A578-604A97670659}" type="slidenum">
              <a:rPr lang="en-ZA" smtClean="0">
                <a:solidFill>
                  <a:prstClr val="black"/>
                </a:solidFill>
              </a:rPr>
              <a:pPr/>
              <a:t>‹#›</a:t>
            </a:fld>
            <a:r>
              <a:rPr lang="en-ZA" dirty="0">
                <a:solidFill>
                  <a:srgbClr val="FF0000"/>
                </a:solidFill>
              </a:rPr>
              <a:t> DRAFT| NOT TO BE SHARED</a:t>
            </a:r>
            <a:endParaRPr lang="en-ZA" dirty="0">
              <a:solidFill>
                <a:prstClr val="black"/>
              </a:solidFill>
            </a:endParaRPr>
          </a:p>
        </p:txBody>
      </p:sp>
    </p:spTree>
    <p:extLst>
      <p:ext uri="{BB962C8B-B14F-4D97-AF65-F5344CB8AC3E}">
        <p14:creationId xmlns:p14="http://schemas.microsoft.com/office/powerpoint/2010/main" val="103054845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90575" y="273050"/>
            <a:ext cx="2674938" cy="1162050"/>
          </a:xfrm>
        </p:spPr>
        <p:txBody>
          <a:bodyPr anchor="b"/>
          <a:lstStyle>
            <a:lvl1pPr algn="l">
              <a:defRPr sz="2000" b="1"/>
            </a:lvl1pPr>
          </a:lstStyle>
          <a:p>
            <a:r>
              <a:rPr lang="en-ZA"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ZA" dirty="0"/>
              <a:t>Click to edit Master text styles</a:t>
            </a:r>
          </a:p>
          <a:p>
            <a:pPr lvl="1"/>
            <a:r>
              <a:rPr lang="en-ZA" dirty="0"/>
              <a:t>Second level</a:t>
            </a:r>
          </a:p>
          <a:p>
            <a:pPr lvl="2"/>
            <a:r>
              <a:rPr lang="en-ZA" dirty="0"/>
              <a:t>Third level</a:t>
            </a:r>
          </a:p>
          <a:p>
            <a:pPr lvl="3"/>
            <a:r>
              <a:rPr lang="en-ZA" dirty="0"/>
              <a:t>Fourth level</a:t>
            </a:r>
          </a:p>
          <a:p>
            <a:pPr lvl="4"/>
            <a:r>
              <a:rPr lang="en-ZA" dirty="0"/>
              <a:t>Fifth level</a:t>
            </a:r>
          </a:p>
        </p:txBody>
      </p:sp>
      <p:sp>
        <p:nvSpPr>
          <p:cNvPr id="4" name="Text Placeholder 3"/>
          <p:cNvSpPr>
            <a:spLocks noGrp="1"/>
          </p:cNvSpPr>
          <p:nvPr>
            <p:ph type="body" sz="half" idx="2"/>
          </p:nvPr>
        </p:nvSpPr>
        <p:spPr>
          <a:xfrm>
            <a:off x="800100" y="1435100"/>
            <a:ext cx="26654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ZA" dirty="0"/>
              <a:t>Click to edit Master text styles</a:t>
            </a:r>
          </a:p>
        </p:txBody>
      </p:sp>
      <p:sp>
        <p:nvSpPr>
          <p:cNvPr id="5" name="Date Placeholder 4"/>
          <p:cNvSpPr>
            <a:spLocks noGrp="1"/>
          </p:cNvSpPr>
          <p:nvPr>
            <p:ph type="dt" sz="half" idx="10"/>
          </p:nvPr>
        </p:nvSpPr>
        <p:spPr/>
        <p:txBody>
          <a:bodyPr/>
          <a:lstStyle>
            <a:lvl1pPr>
              <a:defRPr/>
            </a:lvl1pPr>
          </a:lstStyle>
          <a:p>
            <a:endParaRPr lang="en-ZA" dirty="0">
              <a:solidFill>
                <a:prstClr val="black"/>
              </a:solidFill>
              <a:latin typeface="Arial Narrow"/>
            </a:endParaRPr>
          </a:p>
        </p:txBody>
      </p:sp>
      <p:sp>
        <p:nvSpPr>
          <p:cNvPr id="6" name="Footer Placeholder 5"/>
          <p:cNvSpPr>
            <a:spLocks noGrp="1"/>
          </p:cNvSpPr>
          <p:nvPr>
            <p:ph type="ftr" sz="quarter" idx="11"/>
          </p:nvPr>
        </p:nvSpPr>
        <p:spPr/>
        <p:txBody>
          <a:bodyPr/>
          <a:lstStyle>
            <a:lvl1pPr>
              <a:defRPr/>
            </a:lvl1pPr>
          </a:lstStyle>
          <a:p>
            <a:endParaRPr lang="en-ZA" dirty="0">
              <a:solidFill>
                <a:prstClr val="black"/>
              </a:solidFill>
              <a:latin typeface="Arial Narrow"/>
            </a:endParaRPr>
          </a:p>
        </p:txBody>
      </p:sp>
      <p:sp>
        <p:nvSpPr>
          <p:cNvPr id="7" name="Slide Number Placeholder 6"/>
          <p:cNvSpPr>
            <a:spLocks noGrp="1"/>
          </p:cNvSpPr>
          <p:nvPr>
            <p:ph type="sldNum" sz="quarter" idx="12"/>
          </p:nvPr>
        </p:nvSpPr>
        <p:spPr/>
        <p:txBody>
          <a:bodyPr/>
          <a:lstStyle>
            <a:lvl1pPr>
              <a:defRPr/>
            </a:lvl1pPr>
          </a:lstStyle>
          <a:p>
            <a:fld id="{A8A2C386-F7CE-4310-8F20-F0F615D73B37}" type="slidenum">
              <a:rPr lang="en-ZA" smtClean="0">
                <a:solidFill>
                  <a:prstClr val="black"/>
                </a:solidFill>
              </a:rPr>
              <a:pPr/>
              <a:t>‹#›</a:t>
            </a:fld>
            <a:r>
              <a:rPr lang="en-ZA" dirty="0">
                <a:solidFill>
                  <a:srgbClr val="FF0000"/>
                </a:solidFill>
              </a:rPr>
              <a:t> DRAFT| NOT TO BE SHARED</a:t>
            </a:r>
            <a:endParaRPr lang="en-ZA" dirty="0">
              <a:solidFill>
                <a:prstClr val="black"/>
              </a:solidFill>
            </a:endParaRPr>
          </a:p>
        </p:txBody>
      </p:sp>
    </p:spTree>
    <p:extLst>
      <p:ext uri="{BB962C8B-B14F-4D97-AF65-F5344CB8AC3E}">
        <p14:creationId xmlns:p14="http://schemas.microsoft.com/office/powerpoint/2010/main" val="68784717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ZA" dirty="0"/>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ZA"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ZA" dirty="0"/>
              <a:t>Click to edit Master text styles</a:t>
            </a:r>
          </a:p>
        </p:txBody>
      </p:sp>
      <p:sp>
        <p:nvSpPr>
          <p:cNvPr id="5" name="Date Placeholder 4"/>
          <p:cNvSpPr>
            <a:spLocks noGrp="1"/>
          </p:cNvSpPr>
          <p:nvPr>
            <p:ph type="dt" sz="half" idx="10"/>
          </p:nvPr>
        </p:nvSpPr>
        <p:spPr/>
        <p:txBody>
          <a:bodyPr/>
          <a:lstStyle>
            <a:lvl1pPr>
              <a:defRPr/>
            </a:lvl1pPr>
          </a:lstStyle>
          <a:p>
            <a:endParaRPr lang="en-ZA" dirty="0">
              <a:solidFill>
                <a:prstClr val="black"/>
              </a:solidFill>
              <a:latin typeface="Arial Narrow"/>
            </a:endParaRPr>
          </a:p>
        </p:txBody>
      </p:sp>
      <p:sp>
        <p:nvSpPr>
          <p:cNvPr id="6" name="Footer Placeholder 5"/>
          <p:cNvSpPr>
            <a:spLocks noGrp="1"/>
          </p:cNvSpPr>
          <p:nvPr>
            <p:ph type="ftr" sz="quarter" idx="11"/>
          </p:nvPr>
        </p:nvSpPr>
        <p:spPr/>
        <p:txBody>
          <a:bodyPr/>
          <a:lstStyle>
            <a:lvl1pPr>
              <a:defRPr/>
            </a:lvl1pPr>
          </a:lstStyle>
          <a:p>
            <a:endParaRPr lang="en-ZA" dirty="0">
              <a:solidFill>
                <a:prstClr val="black"/>
              </a:solidFill>
              <a:latin typeface="Arial Narrow"/>
            </a:endParaRPr>
          </a:p>
        </p:txBody>
      </p:sp>
      <p:sp>
        <p:nvSpPr>
          <p:cNvPr id="7" name="Slide Number Placeholder 6"/>
          <p:cNvSpPr>
            <a:spLocks noGrp="1"/>
          </p:cNvSpPr>
          <p:nvPr>
            <p:ph type="sldNum" sz="quarter" idx="12"/>
          </p:nvPr>
        </p:nvSpPr>
        <p:spPr/>
        <p:txBody>
          <a:bodyPr/>
          <a:lstStyle>
            <a:lvl1pPr>
              <a:defRPr/>
            </a:lvl1pPr>
          </a:lstStyle>
          <a:p>
            <a:fld id="{3CA4B2C2-7413-4AB4-A863-AA73DBD13E00}" type="slidenum">
              <a:rPr lang="en-ZA" smtClean="0">
                <a:solidFill>
                  <a:prstClr val="black"/>
                </a:solidFill>
              </a:rPr>
              <a:pPr/>
              <a:t>‹#›</a:t>
            </a:fld>
            <a:r>
              <a:rPr lang="en-ZA" dirty="0">
                <a:solidFill>
                  <a:srgbClr val="FF0000"/>
                </a:solidFill>
              </a:rPr>
              <a:t> DRAFT| NOT TO BE SHARED</a:t>
            </a:r>
            <a:endParaRPr lang="en-ZA" dirty="0">
              <a:solidFill>
                <a:prstClr val="black"/>
              </a:solidFill>
            </a:endParaRPr>
          </a:p>
        </p:txBody>
      </p:sp>
    </p:spTree>
    <p:extLst>
      <p:ext uri="{BB962C8B-B14F-4D97-AF65-F5344CB8AC3E}">
        <p14:creationId xmlns:p14="http://schemas.microsoft.com/office/powerpoint/2010/main" val="349988052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Click to edit Master title style</a:t>
            </a:r>
          </a:p>
        </p:txBody>
      </p:sp>
      <p:sp>
        <p:nvSpPr>
          <p:cNvPr id="4" name="Date Placeholder 3"/>
          <p:cNvSpPr>
            <a:spLocks noGrp="1"/>
          </p:cNvSpPr>
          <p:nvPr>
            <p:ph type="dt" sz="half" idx="10"/>
          </p:nvPr>
        </p:nvSpPr>
        <p:spPr/>
        <p:txBody>
          <a:bodyPr/>
          <a:lstStyle>
            <a:lvl1pPr>
              <a:defRPr/>
            </a:lvl1pPr>
          </a:lstStyle>
          <a:p>
            <a:endParaRPr lang="en-ZA" dirty="0">
              <a:solidFill>
                <a:prstClr val="black"/>
              </a:solidFill>
              <a:latin typeface="Arial Narrow"/>
            </a:endParaRPr>
          </a:p>
        </p:txBody>
      </p:sp>
      <p:sp>
        <p:nvSpPr>
          <p:cNvPr id="5" name="Footer Placeholder 4"/>
          <p:cNvSpPr>
            <a:spLocks noGrp="1"/>
          </p:cNvSpPr>
          <p:nvPr>
            <p:ph type="ftr" sz="quarter" idx="11"/>
          </p:nvPr>
        </p:nvSpPr>
        <p:spPr/>
        <p:txBody>
          <a:bodyPr/>
          <a:lstStyle>
            <a:lvl1pPr>
              <a:defRPr/>
            </a:lvl1pPr>
          </a:lstStyle>
          <a:p>
            <a:endParaRPr lang="en-ZA" dirty="0">
              <a:solidFill>
                <a:prstClr val="black"/>
              </a:solidFill>
              <a:latin typeface="Arial Narrow"/>
            </a:endParaRPr>
          </a:p>
        </p:txBody>
      </p:sp>
      <p:sp>
        <p:nvSpPr>
          <p:cNvPr id="6" name="Slide Number Placeholder 5"/>
          <p:cNvSpPr>
            <a:spLocks noGrp="1"/>
          </p:cNvSpPr>
          <p:nvPr>
            <p:ph type="sldNum" sz="quarter" idx="12"/>
          </p:nvPr>
        </p:nvSpPr>
        <p:spPr/>
        <p:txBody>
          <a:bodyPr/>
          <a:lstStyle>
            <a:lvl1pPr>
              <a:defRPr/>
            </a:lvl1pPr>
          </a:lstStyle>
          <a:p>
            <a:fld id="{E1E6C1D1-909D-4F05-8E41-09F7141A14CC}" type="slidenum">
              <a:rPr lang="en-ZA" smtClean="0">
                <a:solidFill>
                  <a:prstClr val="black"/>
                </a:solidFill>
              </a:rPr>
              <a:pPr/>
              <a:t>‹#›</a:t>
            </a:fld>
            <a:r>
              <a:rPr lang="en-ZA" dirty="0">
                <a:solidFill>
                  <a:srgbClr val="FF0000"/>
                </a:solidFill>
              </a:rPr>
              <a:t> DRAFT| NOT TO BE SHARED</a:t>
            </a:r>
            <a:endParaRPr lang="en-ZA" dirty="0">
              <a:solidFill>
                <a:prstClr val="black"/>
              </a:solidFill>
            </a:endParaRPr>
          </a:p>
        </p:txBody>
      </p:sp>
    </p:spTree>
    <p:extLst>
      <p:ext uri="{BB962C8B-B14F-4D97-AF65-F5344CB8AC3E}">
        <p14:creationId xmlns:p14="http://schemas.microsoft.com/office/powerpoint/2010/main" val="28798963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819150" y="152400"/>
            <a:ext cx="7867650" cy="1143000"/>
          </a:xfrm>
        </p:spPr>
        <p:txBody>
          <a:bodyPr/>
          <a:lstStyle/>
          <a:p>
            <a:r>
              <a:rPr lang="en-ZA" dirty="0"/>
              <a:t>Click to edit Master title style</a:t>
            </a:r>
          </a:p>
        </p:txBody>
      </p:sp>
      <p:sp>
        <p:nvSpPr>
          <p:cNvPr id="4" name="Date Placeholder 3"/>
          <p:cNvSpPr>
            <a:spLocks noGrp="1"/>
          </p:cNvSpPr>
          <p:nvPr>
            <p:ph type="dt" sz="half" idx="10"/>
          </p:nvPr>
        </p:nvSpPr>
        <p:spPr>
          <a:xfrm>
            <a:off x="685800" y="6477000"/>
            <a:ext cx="2286000" cy="228600"/>
          </a:xfrm>
        </p:spPr>
        <p:txBody>
          <a:bodyPr/>
          <a:lstStyle>
            <a:lvl1pPr>
              <a:defRPr/>
            </a:lvl1pPr>
          </a:lstStyle>
          <a:p>
            <a:endParaRPr lang="en-ZA" dirty="0">
              <a:solidFill>
                <a:prstClr val="black"/>
              </a:solidFill>
              <a:latin typeface="Arial Narrow"/>
            </a:endParaRPr>
          </a:p>
        </p:txBody>
      </p:sp>
      <p:sp>
        <p:nvSpPr>
          <p:cNvPr id="5" name="Footer Placeholder 4"/>
          <p:cNvSpPr>
            <a:spLocks noGrp="1"/>
          </p:cNvSpPr>
          <p:nvPr>
            <p:ph type="ftr" sz="quarter" idx="11"/>
          </p:nvPr>
        </p:nvSpPr>
        <p:spPr>
          <a:xfrm>
            <a:off x="3124200" y="6477000"/>
            <a:ext cx="3475038" cy="228600"/>
          </a:xfrm>
        </p:spPr>
        <p:txBody>
          <a:bodyPr/>
          <a:lstStyle>
            <a:lvl1pPr>
              <a:defRPr/>
            </a:lvl1pPr>
          </a:lstStyle>
          <a:p>
            <a:endParaRPr lang="en-ZA" dirty="0">
              <a:solidFill>
                <a:prstClr val="black"/>
              </a:solidFill>
              <a:latin typeface="Arial Narrow"/>
            </a:endParaRPr>
          </a:p>
        </p:txBody>
      </p:sp>
      <p:sp>
        <p:nvSpPr>
          <p:cNvPr id="6" name="Slide Number Placeholder 5"/>
          <p:cNvSpPr>
            <a:spLocks noGrp="1"/>
          </p:cNvSpPr>
          <p:nvPr>
            <p:ph type="sldNum" sz="quarter" idx="12"/>
          </p:nvPr>
        </p:nvSpPr>
        <p:spPr>
          <a:xfrm>
            <a:off x="6553200" y="6477000"/>
            <a:ext cx="2286000" cy="228600"/>
          </a:xfrm>
        </p:spPr>
        <p:txBody>
          <a:bodyPr/>
          <a:lstStyle>
            <a:lvl1pPr>
              <a:defRPr/>
            </a:lvl1pPr>
          </a:lstStyle>
          <a:p>
            <a:fld id="{5E33A689-A57B-4768-8C4A-91D42FF95C98}" type="slidenum">
              <a:rPr lang="en-ZA" smtClean="0">
                <a:solidFill>
                  <a:prstClr val="black"/>
                </a:solidFill>
              </a:rPr>
              <a:pPr/>
              <a:t>‹#›</a:t>
            </a:fld>
            <a:r>
              <a:rPr lang="en-ZA" dirty="0">
                <a:solidFill>
                  <a:srgbClr val="FF0000"/>
                </a:solidFill>
              </a:rPr>
              <a:t> DRAFT| NOT TO BE SHARED</a:t>
            </a:r>
            <a:endParaRPr lang="en-ZA" dirty="0">
              <a:solidFill>
                <a:prstClr val="black"/>
              </a:solidFill>
            </a:endParaRPr>
          </a:p>
        </p:txBody>
      </p:sp>
    </p:spTree>
    <p:extLst>
      <p:ext uri="{BB962C8B-B14F-4D97-AF65-F5344CB8AC3E}">
        <p14:creationId xmlns:p14="http://schemas.microsoft.com/office/powerpoint/2010/main" val="359873902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1_title with content">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nvPr>
        </p:nvGraphicFramePr>
        <p:xfrm>
          <a:off x="1589" y="1590"/>
          <a:ext cx="1587" cy="1587"/>
        </p:xfrm>
        <a:graphic>
          <a:graphicData uri="http://schemas.openxmlformats.org/presentationml/2006/ole">
            <mc:AlternateContent xmlns:mc="http://schemas.openxmlformats.org/markup-compatibility/2006">
              <mc:Choice xmlns:v="urn:schemas-microsoft-com:vml" Requires="v">
                <p:oleObj spid="_x0000_s24579" name="think-cell Slide" r:id="rId4" imgW="416" imgH="416" progId="TCLayout.ActiveDocument.1">
                  <p:embed/>
                </p:oleObj>
              </mc:Choice>
              <mc:Fallback>
                <p:oleObj name="think-cell Slide" r:id="rId4" imgW="416" imgH="416" progId="TCLayout.ActiveDocument.1">
                  <p:embed/>
                  <p:pic>
                    <p:nvPicPr>
                      <p:cNvPr id="3" name="Object 2" hidden="1"/>
                      <p:cNvPicPr/>
                      <p:nvPr/>
                    </p:nvPicPr>
                    <p:blipFill>
                      <a:blip r:embed="rId5"/>
                      <a:stretch>
                        <a:fillRect/>
                      </a:stretch>
                    </p:blipFill>
                    <p:spPr>
                      <a:xfrm>
                        <a:off x="1589" y="1590"/>
                        <a:ext cx="1587" cy="1587"/>
                      </a:xfrm>
                      <a:prstGeom prst="rect">
                        <a:avLst/>
                      </a:prstGeom>
                    </p:spPr>
                  </p:pic>
                </p:oleObj>
              </mc:Fallback>
            </mc:AlternateContent>
          </a:graphicData>
        </a:graphic>
      </p:graphicFrame>
      <p:sp>
        <p:nvSpPr>
          <p:cNvPr id="2" name="Title 1"/>
          <p:cNvSpPr>
            <a:spLocks noGrp="1"/>
          </p:cNvSpPr>
          <p:nvPr>
            <p:ph type="title"/>
          </p:nvPr>
        </p:nvSpPr>
        <p:spPr/>
        <p:txBody>
          <a:bodyPr anchor="t">
            <a:normAutofit/>
          </a:bodyPr>
          <a:lstStyle>
            <a:lvl1pPr algn="l">
              <a:buFont typeface="Arial" pitchFamily="34" charset="0"/>
              <a:buNone/>
              <a:defRPr sz="2400" b="1" i="0">
                <a:solidFill>
                  <a:srgbClr val="00A6B6"/>
                </a:solidFill>
                <a:latin typeface="Museo Sans 500"/>
                <a:cs typeface="Museo Sans 500"/>
              </a:defRPr>
            </a:lvl1pPr>
          </a:lstStyle>
          <a:p>
            <a:r>
              <a:rPr lang="en-US"/>
              <a:t>Click to edit Master title style</a:t>
            </a:r>
            <a:endParaRPr lang="en-US" dirty="0"/>
          </a:p>
        </p:txBody>
      </p:sp>
      <p:sp>
        <p:nvSpPr>
          <p:cNvPr id="7" name="Content Placeholder 2"/>
          <p:cNvSpPr>
            <a:spLocks noGrp="1"/>
          </p:cNvSpPr>
          <p:nvPr>
            <p:ph idx="1"/>
          </p:nvPr>
        </p:nvSpPr>
        <p:spPr>
          <a:xfrm>
            <a:off x="457200" y="1678677"/>
            <a:ext cx="8229600" cy="4053385"/>
          </a:xfrm>
        </p:spPr>
        <p:txBody>
          <a:bodyPr/>
          <a:lstStyle>
            <a:lvl1pPr>
              <a:buClr>
                <a:srgbClr val="00A6B6"/>
              </a:buClr>
              <a:buFont typeface="Wingdings" pitchFamily="2" charset="2"/>
              <a:buChar char="§"/>
              <a:defRPr sz="2000" b="0" i="0">
                <a:solidFill>
                  <a:srgbClr val="313231"/>
                </a:solidFill>
                <a:latin typeface="Museo Slab 300"/>
                <a:cs typeface="Museo Slab 300"/>
              </a:defRPr>
            </a:lvl1pPr>
            <a:lvl2pPr>
              <a:buClr>
                <a:srgbClr val="00A6B6"/>
              </a:buClr>
              <a:buFont typeface="Wingdings" pitchFamily="2" charset="2"/>
              <a:buChar char="§"/>
              <a:defRPr sz="1800" b="0" i="0">
                <a:solidFill>
                  <a:srgbClr val="313231"/>
                </a:solidFill>
                <a:latin typeface="Museo Slab 300"/>
                <a:cs typeface="Museo Slab 300"/>
              </a:defRPr>
            </a:lvl2pPr>
            <a:lvl3pPr>
              <a:buClr>
                <a:srgbClr val="00A6B6"/>
              </a:buClr>
              <a:buFont typeface="Wingdings" pitchFamily="2" charset="2"/>
              <a:buChar char="§"/>
              <a:defRPr sz="1600" b="0" i="0">
                <a:solidFill>
                  <a:srgbClr val="313231"/>
                </a:solidFill>
                <a:latin typeface="Museo Slab 300"/>
                <a:cs typeface="Museo Slab 300"/>
              </a:defRPr>
            </a:lvl3pPr>
            <a:lvl4pPr>
              <a:buClr>
                <a:srgbClr val="00A6B6"/>
              </a:buClr>
              <a:buFont typeface="Wingdings" pitchFamily="2" charset="2"/>
              <a:buChar char="§"/>
              <a:defRPr sz="1400" b="0" i="0">
                <a:solidFill>
                  <a:srgbClr val="313231"/>
                </a:solidFill>
                <a:latin typeface="Museo Slab 300"/>
                <a:cs typeface="Museo Slab 300"/>
              </a:defRPr>
            </a:lvl4pPr>
            <a:lvl5pPr>
              <a:buClr>
                <a:srgbClr val="00A6B6"/>
              </a:buClr>
              <a:buFont typeface="Wingdings" pitchFamily="2" charset="2"/>
              <a:buChar char="§"/>
              <a:defRPr sz="1200" b="0" i="0">
                <a:solidFill>
                  <a:srgbClr val="313231"/>
                </a:solidFill>
                <a:latin typeface="Museo Slab 300"/>
                <a:cs typeface="Museo Slab 3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5"/>
          <p:cNvSpPr>
            <a:spLocks noGrp="1"/>
          </p:cNvSpPr>
          <p:nvPr>
            <p:ph type="sldNum" sz="quarter" idx="4"/>
          </p:nvPr>
        </p:nvSpPr>
        <p:spPr>
          <a:xfrm>
            <a:off x="6833541" y="6336371"/>
            <a:ext cx="2133600" cy="365125"/>
          </a:xfrm>
          <a:prstGeom prst="rect">
            <a:avLst/>
          </a:prstGeom>
        </p:spPr>
        <p:txBody>
          <a:bodyPr vert="horz" lIns="91440" tIns="45720" rIns="91440" bIns="45720" rtlCol="0" anchor="ctr"/>
          <a:lstStyle>
            <a:lvl1pPr algn="r">
              <a:defRPr sz="1200" b="0" i="0">
                <a:solidFill>
                  <a:srgbClr val="636466"/>
                </a:solidFill>
                <a:latin typeface="Museo Sans 300"/>
                <a:cs typeface="Museo Sans 300"/>
              </a:defRPr>
            </a:lvl1pPr>
          </a:lstStyle>
          <a:p>
            <a:fld id="{2459FD92-E8AB-4F86-BA9A-090210CAFD7B}" type="slidenum">
              <a:rPr lang="en-US" smtClean="0"/>
              <a:pPr/>
              <a:t>‹#›</a:t>
            </a:fld>
            <a:r>
              <a:rPr lang="en-US"/>
              <a:t> | </a:t>
            </a:r>
            <a:r>
              <a:rPr lang="en-US">
                <a:solidFill>
                  <a:srgbClr val="E32726"/>
                </a:solidFill>
                <a:latin typeface="Museo Sans 700"/>
                <a:cs typeface="Museo Sans 700"/>
              </a:rPr>
              <a:t>R4D.org</a:t>
            </a:r>
            <a:endParaRPr lang="en-US" dirty="0">
              <a:solidFill>
                <a:srgbClr val="E32726"/>
              </a:solidFill>
              <a:latin typeface="Museo Sans 700"/>
              <a:cs typeface="Museo Sans 700"/>
            </a:endParaRPr>
          </a:p>
        </p:txBody>
      </p:sp>
    </p:spTree>
    <p:extLst>
      <p:ext uri="{BB962C8B-B14F-4D97-AF65-F5344CB8AC3E}">
        <p14:creationId xmlns:p14="http://schemas.microsoft.com/office/powerpoint/2010/main" val="3682626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aphicFrame>
        <p:nvGraphicFramePr>
          <p:cNvPr id="10" name="Object 9" hidden="1">
            <a:extLst>
              <a:ext uri="{FF2B5EF4-FFF2-40B4-BE49-F238E27FC236}">
                <a16:creationId xmlns:a16="http://schemas.microsoft.com/office/drawing/2014/main" id="{1568234A-DA9E-4997-8F60-BC16B10103BD}"/>
              </a:ext>
            </a:extLst>
          </p:cNvPr>
          <p:cNvGraphicFramePr>
            <a:graphicFrameLocks noChangeAspect="1"/>
          </p:cNvGraphicFramePr>
          <p:nvPr userDrawn="1">
            <p:custDataLst>
              <p:tags r:id="rId2"/>
            </p:custDataLst>
            <p:extLst>
              <p:ext uri="{D42A27DB-BD31-4B8C-83A1-F6EECF244321}">
                <p14:modId xmlns:p14="http://schemas.microsoft.com/office/powerpoint/2010/main" val="315956400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099" name="think-cell Slide" r:id="rId4" imgW="473" imgH="470" progId="TCLayout.ActiveDocument.1">
                  <p:embed/>
                </p:oleObj>
              </mc:Choice>
              <mc:Fallback>
                <p:oleObj name="think-cell Slide" r:id="rId4" imgW="473" imgH="470" progId="TCLayout.ActiveDocument.1">
                  <p:embed/>
                  <p:pic>
                    <p:nvPicPr>
                      <p:cNvPr id="10" name="Object 9" hidden="1">
                        <a:extLst>
                          <a:ext uri="{FF2B5EF4-FFF2-40B4-BE49-F238E27FC236}">
                            <a16:creationId xmlns:a16="http://schemas.microsoft.com/office/drawing/2014/main" id="{1568234A-DA9E-4997-8F60-BC16B10103BD}"/>
                          </a:ext>
                        </a:extLst>
                      </p:cNvPr>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a:xfrm>
            <a:off x="809625" y="141288"/>
            <a:ext cx="7877175"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82738"/>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222500"/>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82738"/>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222500"/>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D904E122-F982-44C1-8DCC-2C6EB3F307C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EA51C84-1E8E-4EF9-8FDF-82BD34D4464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EF3F3DE-D874-4C3D-A578-604A9767065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90575" y="273050"/>
            <a:ext cx="2674938"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00100" y="1435100"/>
            <a:ext cx="26654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8A2C386-F7CE-4310-8F20-F0F615D73B3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CA4B2C2-7413-4AB4-A863-AA73DBD13E0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18" Type="http://schemas.openxmlformats.org/officeDocument/2006/relationships/image" Target="../media/image2.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18" Type="http://schemas.openxmlformats.org/officeDocument/2006/relationships/image" Target="../media/image2.e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image" Target="../media/image7.emf"/><Relationship Id="rId2" Type="http://schemas.openxmlformats.org/officeDocument/2006/relationships/slideLayout" Target="../slideLayouts/slideLayout13.xml"/><Relationship Id="rId16" Type="http://schemas.openxmlformats.org/officeDocument/2006/relationships/oleObject" Target="../embeddings/oleObject5.bin"/><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ags" Target="../tags/tag7.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vmlDrawing" Target="../drawings/vmlDrawing5.v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vmlDrawing" Target="../drawings/vmlDrawing13.vml"/><Relationship Id="rId18" Type="http://schemas.openxmlformats.org/officeDocument/2006/relationships/image" Target="../media/image2.emf"/><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17" Type="http://schemas.openxmlformats.org/officeDocument/2006/relationships/image" Target="../media/image1.emf"/><Relationship Id="rId2" Type="http://schemas.openxmlformats.org/officeDocument/2006/relationships/slideLayout" Target="../slideLayouts/slideLayout25.xml"/><Relationship Id="rId16" Type="http://schemas.openxmlformats.org/officeDocument/2006/relationships/oleObject" Target="../embeddings/oleObject13.bin"/><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5" Type="http://schemas.openxmlformats.org/officeDocument/2006/relationships/tags" Target="../tags/tag1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tags" Target="../tags/tag1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theme" Target="../theme/theme4.xml"/><Relationship Id="rId18" Type="http://schemas.openxmlformats.org/officeDocument/2006/relationships/image" Target="../media/image2.emf"/><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17" Type="http://schemas.openxmlformats.org/officeDocument/2006/relationships/image" Target="../media/image7.emf"/><Relationship Id="rId2" Type="http://schemas.openxmlformats.org/officeDocument/2006/relationships/slideLayout" Target="../slideLayouts/slideLayout36.xml"/><Relationship Id="rId16" Type="http://schemas.openxmlformats.org/officeDocument/2006/relationships/oleObject" Target="../embeddings/oleObject17.bin"/><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tags" Target="../tags/tag22.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vmlDrawing" Target="../drawings/vmlDrawing17.v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418DA9F2-8ED2-438A-B21D-320538BB826F}"/>
              </a:ext>
            </a:extLst>
          </p:cNvPr>
          <p:cNvGraphicFramePr>
            <a:graphicFrameLocks noChangeAspect="1"/>
          </p:cNvGraphicFramePr>
          <p:nvPr userDrawn="1">
            <p:custDataLst>
              <p:tags r:id="rId14"/>
            </p:custDataLst>
            <p:extLst>
              <p:ext uri="{D42A27DB-BD31-4B8C-83A1-F6EECF244321}">
                <p14:modId xmlns:p14="http://schemas.microsoft.com/office/powerpoint/2010/main" val="51774705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27" name="think-cell Slide" r:id="rId16" imgW="473" imgH="470" progId="TCLayout.ActiveDocument.1">
                  <p:embed/>
                </p:oleObj>
              </mc:Choice>
              <mc:Fallback>
                <p:oleObj name="think-cell Slide" r:id="rId16" imgW="473" imgH="470" progId="TCLayout.ActiveDocument.1">
                  <p:embed/>
                  <p:pic>
                    <p:nvPicPr>
                      <p:cNvPr id="2" name="Object 1" hidden="1">
                        <a:extLst>
                          <a:ext uri="{FF2B5EF4-FFF2-40B4-BE49-F238E27FC236}">
                            <a16:creationId xmlns:a16="http://schemas.microsoft.com/office/drawing/2014/main" id="{418DA9F2-8ED2-438A-B21D-320538BB826F}"/>
                          </a:ext>
                        </a:extLst>
                      </p:cNvPr>
                      <p:cNvPicPr/>
                      <p:nvPr/>
                    </p:nvPicPr>
                    <p:blipFill>
                      <a:blip r:embed="rId17"/>
                      <a:stretch>
                        <a:fillRect/>
                      </a:stretch>
                    </p:blipFill>
                    <p:spPr>
                      <a:xfrm>
                        <a:off x="1588" y="1588"/>
                        <a:ext cx="1587" cy="1587"/>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FC127CFB-A27A-41AE-AD98-3A0CCC4DC58F}"/>
              </a:ext>
            </a:extLst>
          </p:cNvPr>
          <p:cNvSpPr/>
          <p:nvPr userDrawn="1">
            <p:custDataLst>
              <p:tags r:id="rId15"/>
            </p:custDataLst>
          </p:nvPr>
        </p:nvSpPr>
        <p:spPr bwMode="auto">
          <a:xfrm>
            <a:off x="0" y="0"/>
            <a:ext cx="158750" cy="158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0" tIns="0" rIns="0" bIns="0" numCol="1" spcCol="0" rtlCol="0" anchor="t" anchorCtr="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600" b="1" i="0" u="none" strike="noStrike" cap="none" normalizeH="0" baseline="0" dirty="0">
              <a:ln>
                <a:noFill/>
              </a:ln>
              <a:solidFill>
                <a:schemeClr val="tx1"/>
              </a:solidFill>
              <a:effectLst/>
              <a:latin typeface="Arial Narrow" panose="020B0606020202030204" pitchFamily="34" charset="0"/>
              <a:ea typeface="+mj-ea"/>
              <a:cs typeface="Times New Roman" pitchFamily="18" charset="0"/>
              <a:sym typeface="Arial Narrow" panose="020B0606020202030204" pitchFamily="34" charset="0"/>
            </a:endParaRPr>
          </a:p>
        </p:txBody>
      </p:sp>
      <p:sp>
        <p:nvSpPr>
          <p:cNvPr id="23434" name="Rectangle 906"/>
          <p:cNvSpPr>
            <a:spLocks noGrp="1" noChangeArrowheads="1"/>
          </p:cNvSpPr>
          <p:nvPr>
            <p:ph type="body" idx="1"/>
          </p:nvPr>
        </p:nvSpPr>
        <p:spPr bwMode="auto">
          <a:xfrm>
            <a:off x="466725" y="1609725"/>
            <a:ext cx="8239125" cy="4486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3435" name="Rectangle 907"/>
          <p:cNvSpPr>
            <a:spLocks noGrp="1" noChangeArrowheads="1"/>
          </p:cNvSpPr>
          <p:nvPr>
            <p:ph type="dt" sz="half" idx="2"/>
          </p:nvPr>
        </p:nvSpPr>
        <p:spPr bwMode="auto">
          <a:xfrm>
            <a:off x="685800" y="6477000"/>
            <a:ext cx="2286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mn-lt"/>
              </a:defRPr>
            </a:lvl1pPr>
          </a:lstStyle>
          <a:p>
            <a:endParaRPr lang="en-US"/>
          </a:p>
        </p:txBody>
      </p:sp>
      <p:sp>
        <p:nvSpPr>
          <p:cNvPr id="23436" name="Rectangle 908"/>
          <p:cNvSpPr>
            <a:spLocks noGrp="1" noChangeArrowheads="1"/>
          </p:cNvSpPr>
          <p:nvPr>
            <p:ph type="ftr" sz="quarter" idx="3"/>
          </p:nvPr>
        </p:nvSpPr>
        <p:spPr bwMode="auto">
          <a:xfrm>
            <a:off x="3124200" y="6477000"/>
            <a:ext cx="3475038"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atin typeface="+mn-lt"/>
              </a:defRPr>
            </a:lvl1pPr>
          </a:lstStyle>
          <a:p>
            <a:endParaRPr lang="en-US"/>
          </a:p>
        </p:txBody>
      </p:sp>
      <p:sp>
        <p:nvSpPr>
          <p:cNvPr id="23437" name="Rectangle 909"/>
          <p:cNvSpPr>
            <a:spLocks noGrp="1" noChangeArrowheads="1"/>
          </p:cNvSpPr>
          <p:nvPr>
            <p:ph type="sldNum" sz="quarter" idx="4"/>
          </p:nvPr>
        </p:nvSpPr>
        <p:spPr bwMode="auto">
          <a:xfrm>
            <a:off x="6553200" y="6477000"/>
            <a:ext cx="2286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atin typeface="+mn-lt"/>
              </a:defRPr>
            </a:lvl1pPr>
          </a:lstStyle>
          <a:p>
            <a:fld id="{72F4194A-4A16-4558-8E4B-03C79AD45116}" type="slidenum">
              <a:rPr lang="en-US"/>
              <a:pPr/>
              <a:t>‹#›</a:t>
            </a:fld>
            <a:endParaRPr lang="en-US"/>
          </a:p>
        </p:txBody>
      </p:sp>
      <p:sp>
        <p:nvSpPr>
          <p:cNvPr id="23433" name="Rectangle 905"/>
          <p:cNvSpPr>
            <a:spLocks noGrp="1" noChangeArrowheads="1"/>
          </p:cNvSpPr>
          <p:nvPr>
            <p:ph type="title"/>
          </p:nvPr>
        </p:nvSpPr>
        <p:spPr bwMode="auto">
          <a:xfrm>
            <a:off x="800772" y="152400"/>
            <a:ext cx="7886028" cy="1143000"/>
          </a:xfrm>
          <a:prstGeom prst="rect">
            <a:avLst/>
          </a:prstGeom>
          <a:solidFill>
            <a:srgbClr val="002A6C"/>
          </a:solid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pic>
        <p:nvPicPr>
          <p:cNvPr id="14" name="Picture 3"/>
          <p:cNvPicPr>
            <a:picLocks noChangeAspect="1" noChangeArrowheads="1"/>
          </p:cNvPicPr>
          <p:nvPr/>
        </p:nvPicPr>
        <p:blipFill rotWithShape="1">
          <a:blip r:embed="rId18" cstate="print">
            <a:extLst>
              <a:ext uri="{28A0092B-C50C-407E-A947-70E740481C1C}">
                <a14:useLocalDpi xmlns:a14="http://schemas.microsoft.com/office/drawing/2010/main" val="0"/>
              </a:ext>
            </a:extLst>
          </a:blip>
          <a:srcRect l="37327" t="17891"/>
          <a:stretch/>
        </p:blipFill>
        <p:spPr bwMode="auto">
          <a:xfrm>
            <a:off x="-1" y="0"/>
            <a:ext cx="800773" cy="180494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2" r:id="rId11"/>
  </p:sldLayoutIdLst>
  <p:hf hdr="0" ftr="0" dt="0"/>
  <p:txStyles>
    <p:titleStyle>
      <a:lvl1pPr marL="0" algn="l" rtl="0" eaLnBrk="1" fontAlgn="base" hangingPunct="1">
        <a:spcBef>
          <a:spcPct val="0"/>
        </a:spcBef>
        <a:spcAft>
          <a:spcPct val="0"/>
        </a:spcAft>
        <a:defRPr sz="3600" b="1">
          <a:solidFill>
            <a:schemeClr val="bg1"/>
          </a:solidFill>
          <a:latin typeface="+mj-lt"/>
          <a:ea typeface="+mj-ea"/>
          <a:cs typeface="+mj-cs"/>
        </a:defRPr>
      </a:lvl1pPr>
      <a:lvl2pPr algn="l" rtl="0" eaLnBrk="1" fontAlgn="base" hangingPunct="1">
        <a:spcBef>
          <a:spcPct val="0"/>
        </a:spcBef>
        <a:spcAft>
          <a:spcPct val="0"/>
        </a:spcAft>
        <a:defRPr sz="4000" b="1">
          <a:solidFill>
            <a:schemeClr val="tx2"/>
          </a:solidFill>
          <a:latin typeface="Arial Narrow" pitchFamily="34" charset="0"/>
          <a:cs typeface="Times New Roman" pitchFamily="18" charset="0"/>
        </a:defRPr>
      </a:lvl2pPr>
      <a:lvl3pPr algn="l" rtl="0" eaLnBrk="1" fontAlgn="base" hangingPunct="1">
        <a:spcBef>
          <a:spcPct val="0"/>
        </a:spcBef>
        <a:spcAft>
          <a:spcPct val="0"/>
        </a:spcAft>
        <a:defRPr sz="4000" b="1">
          <a:solidFill>
            <a:schemeClr val="tx2"/>
          </a:solidFill>
          <a:latin typeface="Arial Narrow" pitchFamily="34" charset="0"/>
          <a:cs typeface="Times New Roman" pitchFamily="18" charset="0"/>
        </a:defRPr>
      </a:lvl3pPr>
      <a:lvl4pPr algn="l" rtl="0" eaLnBrk="1" fontAlgn="base" hangingPunct="1">
        <a:spcBef>
          <a:spcPct val="0"/>
        </a:spcBef>
        <a:spcAft>
          <a:spcPct val="0"/>
        </a:spcAft>
        <a:defRPr sz="4000" b="1">
          <a:solidFill>
            <a:schemeClr val="tx2"/>
          </a:solidFill>
          <a:latin typeface="Arial Narrow" pitchFamily="34" charset="0"/>
          <a:cs typeface="Times New Roman" pitchFamily="18" charset="0"/>
        </a:defRPr>
      </a:lvl4pPr>
      <a:lvl5pPr algn="l" rtl="0" eaLnBrk="1" fontAlgn="base" hangingPunct="1">
        <a:spcBef>
          <a:spcPct val="0"/>
        </a:spcBef>
        <a:spcAft>
          <a:spcPct val="0"/>
        </a:spcAft>
        <a:defRPr sz="4000" b="1">
          <a:solidFill>
            <a:schemeClr val="tx2"/>
          </a:solidFill>
          <a:latin typeface="Arial Narrow" pitchFamily="34" charset="0"/>
          <a:cs typeface="Times New Roman" pitchFamily="18" charset="0"/>
        </a:defRPr>
      </a:lvl5pPr>
      <a:lvl6pPr marL="457200" algn="l" rtl="0" eaLnBrk="1" fontAlgn="base" hangingPunct="1">
        <a:spcBef>
          <a:spcPct val="0"/>
        </a:spcBef>
        <a:spcAft>
          <a:spcPct val="0"/>
        </a:spcAft>
        <a:defRPr sz="4000" b="1">
          <a:solidFill>
            <a:schemeClr val="tx2"/>
          </a:solidFill>
          <a:latin typeface="Arial Narrow" pitchFamily="34" charset="0"/>
          <a:cs typeface="Times New Roman" pitchFamily="18" charset="0"/>
        </a:defRPr>
      </a:lvl6pPr>
      <a:lvl7pPr marL="914400" algn="l" rtl="0" eaLnBrk="1" fontAlgn="base" hangingPunct="1">
        <a:spcBef>
          <a:spcPct val="0"/>
        </a:spcBef>
        <a:spcAft>
          <a:spcPct val="0"/>
        </a:spcAft>
        <a:defRPr sz="4000" b="1">
          <a:solidFill>
            <a:schemeClr val="tx2"/>
          </a:solidFill>
          <a:latin typeface="Arial Narrow" pitchFamily="34" charset="0"/>
          <a:cs typeface="Times New Roman" pitchFamily="18" charset="0"/>
        </a:defRPr>
      </a:lvl7pPr>
      <a:lvl8pPr marL="1371600" algn="l" rtl="0" eaLnBrk="1" fontAlgn="base" hangingPunct="1">
        <a:spcBef>
          <a:spcPct val="0"/>
        </a:spcBef>
        <a:spcAft>
          <a:spcPct val="0"/>
        </a:spcAft>
        <a:defRPr sz="4000" b="1">
          <a:solidFill>
            <a:schemeClr val="tx2"/>
          </a:solidFill>
          <a:latin typeface="Arial Narrow" pitchFamily="34" charset="0"/>
          <a:cs typeface="Times New Roman" pitchFamily="18" charset="0"/>
        </a:defRPr>
      </a:lvl8pPr>
      <a:lvl9pPr marL="1828800" algn="l" rtl="0" eaLnBrk="1" fontAlgn="base" hangingPunct="1">
        <a:spcBef>
          <a:spcPct val="0"/>
        </a:spcBef>
        <a:spcAft>
          <a:spcPct val="0"/>
        </a:spcAft>
        <a:defRPr sz="4000" b="1">
          <a:solidFill>
            <a:schemeClr val="tx2"/>
          </a:solidFill>
          <a:latin typeface="Arial Narrow" pitchFamily="34" charset="0"/>
          <a:cs typeface="Times New Roman" pitchFamily="18" charset="0"/>
        </a:defRPr>
      </a:lvl9pPr>
    </p:titleStyle>
    <p:body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5"/>
            </p:custDataLst>
            <p:extLst>
              <p:ext uri="{D42A27DB-BD31-4B8C-83A1-F6EECF244321}">
                <p14:modId xmlns:p14="http://schemas.microsoft.com/office/powerpoint/2010/main" val="3938154314"/>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123" name="think-cell Slide" r:id="rId16" imgW="493" imgH="490" progId="TCLayout.ActiveDocument.1">
                  <p:embed/>
                </p:oleObj>
              </mc:Choice>
              <mc:Fallback>
                <p:oleObj name="think-cell Slide" r:id="rId16" imgW="493" imgH="490" progId="TCLayout.ActiveDocument.1">
                  <p:embed/>
                  <p:pic>
                    <p:nvPicPr>
                      <p:cNvPr id="2" name="Object 1" hidden="1"/>
                      <p:cNvPicPr/>
                      <p:nvPr/>
                    </p:nvPicPr>
                    <p:blipFill>
                      <a:blip r:embed="rId17"/>
                      <a:stretch>
                        <a:fillRect/>
                      </a:stretch>
                    </p:blipFill>
                    <p:spPr>
                      <a:xfrm>
                        <a:off x="1588" y="1588"/>
                        <a:ext cx="1587" cy="1587"/>
                      </a:xfrm>
                      <a:prstGeom prst="rect">
                        <a:avLst/>
                      </a:prstGeom>
                    </p:spPr>
                  </p:pic>
                </p:oleObj>
              </mc:Fallback>
            </mc:AlternateContent>
          </a:graphicData>
        </a:graphic>
      </p:graphicFrame>
      <p:sp>
        <p:nvSpPr>
          <p:cNvPr id="23434" name="Rectangle 906"/>
          <p:cNvSpPr>
            <a:spLocks noGrp="1" noChangeArrowheads="1"/>
          </p:cNvSpPr>
          <p:nvPr>
            <p:ph type="body" idx="1"/>
          </p:nvPr>
        </p:nvSpPr>
        <p:spPr bwMode="auto">
          <a:xfrm>
            <a:off x="466725" y="1609725"/>
            <a:ext cx="8239125" cy="4486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ZA" dirty="0"/>
              <a:t>Click to edit Master text styles</a:t>
            </a:r>
          </a:p>
          <a:p>
            <a:pPr lvl="1"/>
            <a:r>
              <a:rPr lang="en-ZA" dirty="0"/>
              <a:t>Second level</a:t>
            </a:r>
          </a:p>
          <a:p>
            <a:pPr lvl="2"/>
            <a:r>
              <a:rPr lang="en-ZA" dirty="0"/>
              <a:t>Third level</a:t>
            </a:r>
          </a:p>
          <a:p>
            <a:pPr lvl="3"/>
            <a:r>
              <a:rPr lang="en-ZA" dirty="0"/>
              <a:t>Fourth level</a:t>
            </a:r>
          </a:p>
          <a:p>
            <a:pPr lvl="4"/>
            <a:r>
              <a:rPr lang="en-ZA" dirty="0"/>
              <a:t>Fifth level</a:t>
            </a:r>
          </a:p>
        </p:txBody>
      </p:sp>
      <p:sp>
        <p:nvSpPr>
          <p:cNvPr id="23435" name="Rectangle 907"/>
          <p:cNvSpPr>
            <a:spLocks noGrp="1" noChangeArrowheads="1"/>
          </p:cNvSpPr>
          <p:nvPr>
            <p:ph type="dt" sz="half" idx="2"/>
          </p:nvPr>
        </p:nvSpPr>
        <p:spPr bwMode="auto">
          <a:xfrm>
            <a:off x="685800" y="6477000"/>
            <a:ext cx="2286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mn-lt"/>
              </a:defRPr>
            </a:lvl1pPr>
          </a:lstStyle>
          <a:p>
            <a:pPr defTabSz="914400" fontAlgn="base">
              <a:spcBef>
                <a:spcPct val="0"/>
              </a:spcBef>
              <a:spcAft>
                <a:spcPct val="0"/>
              </a:spcAft>
            </a:pPr>
            <a:endParaRPr lang="en-ZA" dirty="0">
              <a:solidFill>
                <a:prstClr val="black"/>
              </a:solidFill>
              <a:latin typeface="Arial Narrow"/>
              <a:cs typeface="Times New Roman" pitchFamily="18" charset="0"/>
            </a:endParaRPr>
          </a:p>
        </p:txBody>
      </p:sp>
      <p:sp>
        <p:nvSpPr>
          <p:cNvPr id="23436" name="Rectangle 908"/>
          <p:cNvSpPr>
            <a:spLocks noGrp="1" noChangeArrowheads="1"/>
          </p:cNvSpPr>
          <p:nvPr>
            <p:ph type="ftr" sz="quarter" idx="3"/>
          </p:nvPr>
        </p:nvSpPr>
        <p:spPr bwMode="auto">
          <a:xfrm>
            <a:off x="3124200" y="6477000"/>
            <a:ext cx="3475038"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atin typeface="+mn-lt"/>
              </a:defRPr>
            </a:lvl1pPr>
          </a:lstStyle>
          <a:p>
            <a:pPr defTabSz="914400" fontAlgn="base">
              <a:spcBef>
                <a:spcPct val="0"/>
              </a:spcBef>
              <a:spcAft>
                <a:spcPct val="0"/>
              </a:spcAft>
            </a:pPr>
            <a:endParaRPr lang="en-ZA" dirty="0">
              <a:solidFill>
                <a:prstClr val="black"/>
              </a:solidFill>
              <a:latin typeface="Arial Narrow"/>
              <a:cs typeface="Times New Roman" pitchFamily="18" charset="0"/>
            </a:endParaRPr>
          </a:p>
        </p:txBody>
      </p:sp>
      <p:sp>
        <p:nvSpPr>
          <p:cNvPr id="23437" name="Rectangle 909"/>
          <p:cNvSpPr>
            <a:spLocks noGrp="1" noChangeArrowheads="1"/>
          </p:cNvSpPr>
          <p:nvPr>
            <p:ph type="sldNum" sz="quarter" idx="4"/>
          </p:nvPr>
        </p:nvSpPr>
        <p:spPr bwMode="auto">
          <a:xfrm>
            <a:off x="6553200" y="6477000"/>
            <a:ext cx="2286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atin typeface="+mn-lt"/>
              </a:defRPr>
            </a:lvl1pPr>
          </a:lstStyle>
          <a:p>
            <a:pPr defTabSz="914400" fontAlgn="base">
              <a:spcBef>
                <a:spcPct val="0"/>
              </a:spcBef>
              <a:spcAft>
                <a:spcPct val="0"/>
              </a:spcAft>
            </a:pPr>
            <a:fld id="{72F4194A-4A16-4558-8E4B-03C79AD45116}" type="slidenum">
              <a:rPr lang="en-ZA" smtClean="0">
                <a:solidFill>
                  <a:prstClr val="black"/>
                </a:solidFill>
              </a:rPr>
              <a:pPr defTabSz="914400" fontAlgn="base">
                <a:spcBef>
                  <a:spcPct val="0"/>
                </a:spcBef>
                <a:spcAft>
                  <a:spcPct val="0"/>
                </a:spcAft>
              </a:pPr>
              <a:t>‹#›</a:t>
            </a:fld>
            <a:r>
              <a:rPr lang="en-ZA" dirty="0">
                <a:solidFill>
                  <a:prstClr val="black"/>
                </a:solidFill>
              </a:rPr>
              <a:t> </a:t>
            </a:r>
            <a:r>
              <a:rPr lang="en-ZA" dirty="0">
                <a:solidFill>
                  <a:srgbClr val="FF0000"/>
                </a:solidFill>
              </a:rPr>
              <a:t>DRAFT| NOT TO BE SHARED</a:t>
            </a:r>
          </a:p>
        </p:txBody>
      </p:sp>
      <p:sp>
        <p:nvSpPr>
          <p:cNvPr id="23433" name="Rectangle 905"/>
          <p:cNvSpPr>
            <a:spLocks noGrp="1" noChangeArrowheads="1"/>
          </p:cNvSpPr>
          <p:nvPr>
            <p:ph type="title"/>
          </p:nvPr>
        </p:nvSpPr>
        <p:spPr bwMode="auto">
          <a:xfrm>
            <a:off x="800772" y="152400"/>
            <a:ext cx="7886028" cy="1143000"/>
          </a:xfrm>
          <a:prstGeom prst="rect">
            <a:avLst/>
          </a:prstGeom>
          <a:solidFill>
            <a:srgbClr val="002A6C"/>
          </a:solid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ZA" dirty="0"/>
              <a:t>Click to edit Master title style</a:t>
            </a:r>
          </a:p>
        </p:txBody>
      </p:sp>
      <p:pic>
        <p:nvPicPr>
          <p:cNvPr id="14" name="Picture 3"/>
          <p:cNvPicPr>
            <a:picLocks noChangeAspect="1" noChangeArrowheads="1"/>
          </p:cNvPicPr>
          <p:nvPr/>
        </p:nvPicPr>
        <p:blipFill rotWithShape="1">
          <a:blip r:embed="rId18" cstate="print">
            <a:extLst>
              <a:ext uri="{28A0092B-C50C-407E-A947-70E740481C1C}">
                <a14:useLocalDpi xmlns:a14="http://schemas.microsoft.com/office/drawing/2010/main" val="0"/>
              </a:ext>
            </a:extLst>
          </a:blip>
          <a:srcRect l="37327" t="17891"/>
          <a:stretch/>
        </p:blipFill>
        <p:spPr bwMode="auto">
          <a:xfrm>
            <a:off x="-1" y="0"/>
            <a:ext cx="800773" cy="180494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07506981"/>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6" r:id="rId12"/>
  </p:sldLayoutIdLst>
  <p:hf hdr="0" ftr="0" dt="0"/>
  <p:txStyles>
    <p:titleStyle>
      <a:lvl1pPr marL="0" algn="l" rtl="0" eaLnBrk="1" fontAlgn="base" hangingPunct="1">
        <a:spcBef>
          <a:spcPct val="0"/>
        </a:spcBef>
        <a:spcAft>
          <a:spcPct val="0"/>
        </a:spcAft>
        <a:defRPr sz="3600" b="1">
          <a:solidFill>
            <a:schemeClr val="bg1"/>
          </a:solidFill>
          <a:latin typeface="+mj-lt"/>
          <a:ea typeface="+mj-ea"/>
          <a:cs typeface="+mj-cs"/>
        </a:defRPr>
      </a:lvl1pPr>
      <a:lvl2pPr algn="l" rtl="0" eaLnBrk="1" fontAlgn="base" hangingPunct="1">
        <a:spcBef>
          <a:spcPct val="0"/>
        </a:spcBef>
        <a:spcAft>
          <a:spcPct val="0"/>
        </a:spcAft>
        <a:defRPr sz="4000" b="1">
          <a:solidFill>
            <a:schemeClr val="tx2"/>
          </a:solidFill>
          <a:latin typeface="Arial Narrow" pitchFamily="34" charset="0"/>
          <a:cs typeface="Times New Roman" pitchFamily="18" charset="0"/>
        </a:defRPr>
      </a:lvl2pPr>
      <a:lvl3pPr algn="l" rtl="0" eaLnBrk="1" fontAlgn="base" hangingPunct="1">
        <a:spcBef>
          <a:spcPct val="0"/>
        </a:spcBef>
        <a:spcAft>
          <a:spcPct val="0"/>
        </a:spcAft>
        <a:defRPr sz="4000" b="1">
          <a:solidFill>
            <a:schemeClr val="tx2"/>
          </a:solidFill>
          <a:latin typeface="Arial Narrow" pitchFamily="34" charset="0"/>
          <a:cs typeface="Times New Roman" pitchFamily="18" charset="0"/>
        </a:defRPr>
      </a:lvl3pPr>
      <a:lvl4pPr algn="l" rtl="0" eaLnBrk="1" fontAlgn="base" hangingPunct="1">
        <a:spcBef>
          <a:spcPct val="0"/>
        </a:spcBef>
        <a:spcAft>
          <a:spcPct val="0"/>
        </a:spcAft>
        <a:defRPr sz="4000" b="1">
          <a:solidFill>
            <a:schemeClr val="tx2"/>
          </a:solidFill>
          <a:latin typeface="Arial Narrow" pitchFamily="34" charset="0"/>
          <a:cs typeface="Times New Roman" pitchFamily="18" charset="0"/>
        </a:defRPr>
      </a:lvl4pPr>
      <a:lvl5pPr algn="l" rtl="0" eaLnBrk="1" fontAlgn="base" hangingPunct="1">
        <a:spcBef>
          <a:spcPct val="0"/>
        </a:spcBef>
        <a:spcAft>
          <a:spcPct val="0"/>
        </a:spcAft>
        <a:defRPr sz="4000" b="1">
          <a:solidFill>
            <a:schemeClr val="tx2"/>
          </a:solidFill>
          <a:latin typeface="Arial Narrow" pitchFamily="34" charset="0"/>
          <a:cs typeface="Times New Roman" pitchFamily="18" charset="0"/>
        </a:defRPr>
      </a:lvl5pPr>
      <a:lvl6pPr marL="457200" algn="l" rtl="0" eaLnBrk="1" fontAlgn="base" hangingPunct="1">
        <a:spcBef>
          <a:spcPct val="0"/>
        </a:spcBef>
        <a:spcAft>
          <a:spcPct val="0"/>
        </a:spcAft>
        <a:defRPr sz="4000" b="1">
          <a:solidFill>
            <a:schemeClr val="tx2"/>
          </a:solidFill>
          <a:latin typeface="Arial Narrow" pitchFamily="34" charset="0"/>
          <a:cs typeface="Times New Roman" pitchFamily="18" charset="0"/>
        </a:defRPr>
      </a:lvl6pPr>
      <a:lvl7pPr marL="914400" algn="l" rtl="0" eaLnBrk="1" fontAlgn="base" hangingPunct="1">
        <a:spcBef>
          <a:spcPct val="0"/>
        </a:spcBef>
        <a:spcAft>
          <a:spcPct val="0"/>
        </a:spcAft>
        <a:defRPr sz="4000" b="1">
          <a:solidFill>
            <a:schemeClr val="tx2"/>
          </a:solidFill>
          <a:latin typeface="Arial Narrow" pitchFamily="34" charset="0"/>
          <a:cs typeface="Times New Roman" pitchFamily="18" charset="0"/>
        </a:defRPr>
      </a:lvl7pPr>
      <a:lvl8pPr marL="1371600" algn="l" rtl="0" eaLnBrk="1" fontAlgn="base" hangingPunct="1">
        <a:spcBef>
          <a:spcPct val="0"/>
        </a:spcBef>
        <a:spcAft>
          <a:spcPct val="0"/>
        </a:spcAft>
        <a:defRPr sz="4000" b="1">
          <a:solidFill>
            <a:schemeClr val="tx2"/>
          </a:solidFill>
          <a:latin typeface="Arial Narrow" pitchFamily="34" charset="0"/>
          <a:cs typeface="Times New Roman" pitchFamily="18" charset="0"/>
        </a:defRPr>
      </a:lvl8pPr>
      <a:lvl9pPr marL="1828800" algn="l" rtl="0" eaLnBrk="1" fontAlgn="base" hangingPunct="1">
        <a:spcBef>
          <a:spcPct val="0"/>
        </a:spcBef>
        <a:spcAft>
          <a:spcPct val="0"/>
        </a:spcAft>
        <a:defRPr sz="4000" b="1">
          <a:solidFill>
            <a:schemeClr val="tx2"/>
          </a:solidFill>
          <a:latin typeface="Arial Narrow" pitchFamily="34" charset="0"/>
          <a:cs typeface="Times New Roman" pitchFamily="18" charset="0"/>
        </a:defRPr>
      </a:lvl9pPr>
    </p:titleStyle>
    <p:body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418DA9F2-8ED2-438A-B21D-320538BB826F}"/>
              </a:ext>
            </a:extLst>
          </p:cNvPr>
          <p:cNvGraphicFramePr>
            <a:graphicFrameLocks noChangeAspect="1"/>
          </p:cNvGraphicFramePr>
          <p:nvPr userDrawn="1">
            <p:custDataLst>
              <p:tags r:id="rId14"/>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3315" name="think-cell Slide" r:id="rId16" imgW="473" imgH="470" progId="TCLayout.ActiveDocument.1">
                  <p:embed/>
                </p:oleObj>
              </mc:Choice>
              <mc:Fallback>
                <p:oleObj name="think-cell Slide" r:id="rId16" imgW="473" imgH="470" progId="TCLayout.ActiveDocument.1">
                  <p:embed/>
                  <p:pic>
                    <p:nvPicPr>
                      <p:cNvPr id="2" name="Object 1" hidden="1">
                        <a:extLst>
                          <a:ext uri="{FF2B5EF4-FFF2-40B4-BE49-F238E27FC236}">
                            <a16:creationId xmlns:a16="http://schemas.microsoft.com/office/drawing/2014/main" id="{418DA9F2-8ED2-438A-B21D-320538BB826F}"/>
                          </a:ext>
                        </a:extLst>
                      </p:cNvPr>
                      <p:cNvPicPr/>
                      <p:nvPr/>
                    </p:nvPicPr>
                    <p:blipFill>
                      <a:blip r:embed="rId17"/>
                      <a:stretch>
                        <a:fillRect/>
                      </a:stretch>
                    </p:blipFill>
                    <p:spPr>
                      <a:xfrm>
                        <a:off x="1588" y="1588"/>
                        <a:ext cx="1587" cy="1587"/>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FC127CFB-A27A-41AE-AD98-3A0CCC4DC58F}"/>
              </a:ext>
            </a:extLst>
          </p:cNvPr>
          <p:cNvSpPr/>
          <p:nvPr userDrawn="1">
            <p:custDataLst>
              <p:tags r:id="rId15"/>
            </p:custDataLst>
          </p:nvPr>
        </p:nvSpPr>
        <p:spPr bwMode="auto">
          <a:xfrm>
            <a:off x="0" y="0"/>
            <a:ext cx="158750" cy="158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0" tIns="0" rIns="0" bIns="0" numCol="1" spcCol="0" rtlCol="0" anchor="t" anchorCtr="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600" b="1" i="0" u="none" strike="noStrike" cap="none" normalizeH="0" baseline="0" dirty="0">
              <a:ln>
                <a:noFill/>
              </a:ln>
              <a:solidFill>
                <a:schemeClr val="tx1"/>
              </a:solidFill>
              <a:effectLst/>
              <a:latin typeface="Arial Narrow" panose="020B0606020202030204" pitchFamily="34" charset="0"/>
              <a:ea typeface="+mj-ea"/>
              <a:cs typeface="Times New Roman" pitchFamily="18" charset="0"/>
              <a:sym typeface="Arial Narrow" panose="020B0606020202030204" pitchFamily="34" charset="0"/>
            </a:endParaRPr>
          </a:p>
        </p:txBody>
      </p:sp>
      <p:sp>
        <p:nvSpPr>
          <p:cNvPr id="23434" name="Rectangle 906"/>
          <p:cNvSpPr>
            <a:spLocks noGrp="1" noChangeArrowheads="1"/>
          </p:cNvSpPr>
          <p:nvPr>
            <p:ph type="body" idx="1"/>
          </p:nvPr>
        </p:nvSpPr>
        <p:spPr bwMode="auto">
          <a:xfrm>
            <a:off x="466725" y="1609725"/>
            <a:ext cx="8239125" cy="4486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3435" name="Rectangle 907"/>
          <p:cNvSpPr>
            <a:spLocks noGrp="1" noChangeArrowheads="1"/>
          </p:cNvSpPr>
          <p:nvPr>
            <p:ph type="dt" sz="half" idx="2"/>
          </p:nvPr>
        </p:nvSpPr>
        <p:spPr bwMode="auto">
          <a:xfrm>
            <a:off x="685800" y="6477000"/>
            <a:ext cx="2286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mn-lt"/>
              </a:defRPr>
            </a:lvl1pPr>
          </a:lstStyle>
          <a:p>
            <a:endParaRPr lang="en-US"/>
          </a:p>
        </p:txBody>
      </p:sp>
      <p:sp>
        <p:nvSpPr>
          <p:cNvPr id="23436" name="Rectangle 908"/>
          <p:cNvSpPr>
            <a:spLocks noGrp="1" noChangeArrowheads="1"/>
          </p:cNvSpPr>
          <p:nvPr>
            <p:ph type="ftr" sz="quarter" idx="3"/>
          </p:nvPr>
        </p:nvSpPr>
        <p:spPr bwMode="auto">
          <a:xfrm>
            <a:off x="3124200" y="6477000"/>
            <a:ext cx="3475038"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atin typeface="+mn-lt"/>
              </a:defRPr>
            </a:lvl1pPr>
          </a:lstStyle>
          <a:p>
            <a:endParaRPr lang="en-US"/>
          </a:p>
        </p:txBody>
      </p:sp>
      <p:sp>
        <p:nvSpPr>
          <p:cNvPr id="23437" name="Rectangle 909"/>
          <p:cNvSpPr>
            <a:spLocks noGrp="1" noChangeArrowheads="1"/>
          </p:cNvSpPr>
          <p:nvPr>
            <p:ph type="sldNum" sz="quarter" idx="4"/>
          </p:nvPr>
        </p:nvSpPr>
        <p:spPr bwMode="auto">
          <a:xfrm>
            <a:off x="6553200" y="6477000"/>
            <a:ext cx="2286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atin typeface="+mn-lt"/>
              </a:defRPr>
            </a:lvl1pPr>
          </a:lstStyle>
          <a:p>
            <a:fld id="{72F4194A-4A16-4558-8E4B-03C79AD45116}" type="slidenum">
              <a:rPr lang="en-US"/>
              <a:pPr/>
              <a:t>‹#›</a:t>
            </a:fld>
            <a:endParaRPr lang="en-US"/>
          </a:p>
        </p:txBody>
      </p:sp>
      <p:sp>
        <p:nvSpPr>
          <p:cNvPr id="23433" name="Rectangle 905"/>
          <p:cNvSpPr>
            <a:spLocks noGrp="1" noChangeArrowheads="1"/>
          </p:cNvSpPr>
          <p:nvPr>
            <p:ph type="title"/>
          </p:nvPr>
        </p:nvSpPr>
        <p:spPr bwMode="auto">
          <a:xfrm>
            <a:off x="800772" y="152400"/>
            <a:ext cx="7886028" cy="1143000"/>
          </a:xfrm>
          <a:prstGeom prst="rect">
            <a:avLst/>
          </a:prstGeom>
          <a:solidFill>
            <a:srgbClr val="002A6C"/>
          </a:solid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pic>
        <p:nvPicPr>
          <p:cNvPr id="14" name="Picture 3"/>
          <p:cNvPicPr>
            <a:picLocks noChangeAspect="1" noChangeArrowheads="1"/>
          </p:cNvPicPr>
          <p:nvPr/>
        </p:nvPicPr>
        <p:blipFill rotWithShape="1">
          <a:blip r:embed="rId18" cstate="print">
            <a:extLst>
              <a:ext uri="{28A0092B-C50C-407E-A947-70E740481C1C}">
                <a14:useLocalDpi xmlns:a14="http://schemas.microsoft.com/office/drawing/2010/main" val="0"/>
              </a:ext>
            </a:extLst>
          </a:blip>
          <a:srcRect l="37327" t="17891"/>
          <a:stretch/>
        </p:blipFill>
        <p:spPr bwMode="auto">
          <a:xfrm>
            <a:off x="-1" y="0"/>
            <a:ext cx="800773" cy="180494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7191124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hf hdr="0" ftr="0" dt="0"/>
  <p:txStyles>
    <p:titleStyle>
      <a:lvl1pPr marL="0" algn="l" rtl="0" eaLnBrk="1" fontAlgn="base" hangingPunct="1">
        <a:spcBef>
          <a:spcPct val="0"/>
        </a:spcBef>
        <a:spcAft>
          <a:spcPct val="0"/>
        </a:spcAft>
        <a:defRPr sz="3600" b="1">
          <a:solidFill>
            <a:schemeClr val="bg1"/>
          </a:solidFill>
          <a:latin typeface="+mj-lt"/>
          <a:ea typeface="+mj-ea"/>
          <a:cs typeface="+mj-cs"/>
        </a:defRPr>
      </a:lvl1pPr>
      <a:lvl2pPr algn="l" rtl="0" eaLnBrk="1" fontAlgn="base" hangingPunct="1">
        <a:spcBef>
          <a:spcPct val="0"/>
        </a:spcBef>
        <a:spcAft>
          <a:spcPct val="0"/>
        </a:spcAft>
        <a:defRPr sz="4000" b="1">
          <a:solidFill>
            <a:schemeClr val="tx2"/>
          </a:solidFill>
          <a:latin typeface="Arial Narrow" pitchFamily="34" charset="0"/>
          <a:cs typeface="Times New Roman" pitchFamily="18" charset="0"/>
        </a:defRPr>
      </a:lvl2pPr>
      <a:lvl3pPr algn="l" rtl="0" eaLnBrk="1" fontAlgn="base" hangingPunct="1">
        <a:spcBef>
          <a:spcPct val="0"/>
        </a:spcBef>
        <a:spcAft>
          <a:spcPct val="0"/>
        </a:spcAft>
        <a:defRPr sz="4000" b="1">
          <a:solidFill>
            <a:schemeClr val="tx2"/>
          </a:solidFill>
          <a:latin typeface="Arial Narrow" pitchFamily="34" charset="0"/>
          <a:cs typeface="Times New Roman" pitchFamily="18" charset="0"/>
        </a:defRPr>
      </a:lvl3pPr>
      <a:lvl4pPr algn="l" rtl="0" eaLnBrk="1" fontAlgn="base" hangingPunct="1">
        <a:spcBef>
          <a:spcPct val="0"/>
        </a:spcBef>
        <a:spcAft>
          <a:spcPct val="0"/>
        </a:spcAft>
        <a:defRPr sz="4000" b="1">
          <a:solidFill>
            <a:schemeClr val="tx2"/>
          </a:solidFill>
          <a:latin typeface="Arial Narrow" pitchFamily="34" charset="0"/>
          <a:cs typeface="Times New Roman" pitchFamily="18" charset="0"/>
        </a:defRPr>
      </a:lvl4pPr>
      <a:lvl5pPr algn="l" rtl="0" eaLnBrk="1" fontAlgn="base" hangingPunct="1">
        <a:spcBef>
          <a:spcPct val="0"/>
        </a:spcBef>
        <a:spcAft>
          <a:spcPct val="0"/>
        </a:spcAft>
        <a:defRPr sz="4000" b="1">
          <a:solidFill>
            <a:schemeClr val="tx2"/>
          </a:solidFill>
          <a:latin typeface="Arial Narrow" pitchFamily="34" charset="0"/>
          <a:cs typeface="Times New Roman" pitchFamily="18" charset="0"/>
        </a:defRPr>
      </a:lvl5pPr>
      <a:lvl6pPr marL="457200" algn="l" rtl="0" eaLnBrk="1" fontAlgn="base" hangingPunct="1">
        <a:spcBef>
          <a:spcPct val="0"/>
        </a:spcBef>
        <a:spcAft>
          <a:spcPct val="0"/>
        </a:spcAft>
        <a:defRPr sz="4000" b="1">
          <a:solidFill>
            <a:schemeClr val="tx2"/>
          </a:solidFill>
          <a:latin typeface="Arial Narrow" pitchFamily="34" charset="0"/>
          <a:cs typeface="Times New Roman" pitchFamily="18" charset="0"/>
        </a:defRPr>
      </a:lvl6pPr>
      <a:lvl7pPr marL="914400" algn="l" rtl="0" eaLnBrk="1" fontAlgn="base" hangingPunct="1">
        <a:spcBef>
          <a:spcPct val="0"/>
        </a:spcBef>
        <a:spcAft>
          <a:spcPct val="0"/>
        </a:spcAft>
        <a:defRPr sz="4000" b="1">
          <a:solidFill>
            <a:schemeClr val="tx2"/>
          </a:solidFill>
          <a:latin typeface="Arial Narrow" pitchFamily="34" charset="0"/>
          <a:cs typeface="Times New Roman" pitchFamily="18" charset="0"/>
        </a:defRPr>
      </a:lvl7pPr>
      <a:lvl8pPr marL="1371600" algn="l" rtl="0" eaLnBrk="1" fontAlgn="base" hangingPunct="1">
        <a:spcBef>
          <a:spcPct val="0"/>
        </a:spcBef>
        <a:spcAft>
          <a:spcPct val="0"/>
        </a:spcAft>
        <a:defRPr sz="4000" b="1">
          <a:solidFill>
            <a:schemeClr val="tx2"/>
          </a:solidFill>
          <a:latin typeface="Arial Narrow" pitchFamily="34" charset="0"/>
          <a:cs typeface="Times New Roman" pitchFamily="18" charset="0"/>
        </a:defRPr>
      </a:lvl8pPr>
      <a:lvl9pPr marL="1828800" algn="l" rtl="0" eaLnBrk="1" fontAlgn="base" hangingPunct="1">
        <a:spcBef>
          <a:spcPct val="0"/>
        </a:spcBef>
        <a:spcAft>
          <a:spcPct val="0"/>
        </a:spcAft>
        <a:defRPr sz="4000" b="1">
          <a:solidFill>
            <a:schemeClr val="tx2"/>
          </a:solidFill>
          <a:latin typeface="Arial Narrow" pitchFamily="34" charset="0"/>
          <a:cs typeface="Times New Roman" pitchFamily="18" charset="0"/>
        </a:defRPr>
      </a:lvl9pPr>
    </p:titleStyle>
    <p:body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5"/>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7411" name="think-cell Slide" r:id="rId16" imgW="493" imgH="490" progId="TCLayout.ActiveDocument.1">
                  <p:embed/>
                </p:oleObj>
              </mc:Choice>
              <mc:Fallback>
                <p:oleObj name="think-cell Slide" r:id="rId16" imgW="493" imgH="490" progId="TCLayout.ActiveDocument.1">
                  <p:embed/>
                  <p:pic>
                    <p:nvPicPr>
                      <p:cNvPr id="2" name="Object 1" hidden="1"/>
                      <p:cNvPicPr/>
                      <p:nvPr/>
                    </p:nvPicPr>
                    <p:blipFill>
                      <a:blip r:embed="rId17"/>
                      <a:stretch>
                        <a:fillRect/>
                      </a:stretch>
                    </p:blipFill>
                    <p:spPr>
                      <a:xfrm>
                        <a:off x="1588" y="1588"/>
                        <a:ext cx="1587" cy="1587"/>
                      </a:xfrm>
                      <a:prstGeom prst="rect">
                        <a:avLst/>
                      </a:prstGeom>
                    </p:spPr>
                  </p:pic>
                </p:oleObj>
              </mc:Fallback>
            </mc:AlternateContent>
          </a:graphicData>
        </a:graphic>
      </p:graphicFrame>
      <p:sp>
        <p:nvSpPr>
          <p:cNvPr id="23434" name="Rectangle 906"/>
          <p:cNvSpPr>
            <a:spLocks noGrp="1" noChangeArrowheads="1"/>
          </p:cNvSpPr>
          <p:nvPr>
            <p:ph type="body" idx="1"/>
          </p:nvPr>
        </p:nvSpPr>
        <p:spPr bwMode="auto">
          <a:xfrm>
            <a:off x="466725" y="1609725"/>
            <a:ext cx="8239125" cy="4486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ZA" dirty="0"/>
              <a:t>Click to edit Master text styles</a:t>
            </a:r>
          </a:p>
          <a:p>
            <a:pPr lvl="1"/>
            <a:r>
              <a:rPr lang="en-ZA" dirty="0"/>
              <a:t>Second level</a:t>
            </a:r>
          </a:p>
          <a:p>
            <a:pPr lvl="2"/>
            <a:r>
              <a:rPr lang="en-ZA" dirty="0"/>
              <a:t>Third level</a:t>
            </a:r>
          </a:p>
          <a:p>
            <a:pPr lvl="3"/>
            <a:r>
              <a:rPr lang="en-ZA" dirty="0"/>
              <a:t>Fourth level</a:t>
            </a:r>
          </a:p>
          <a:p>
            <a:pPr lvl="4"/>
            <a:r>
              <a:rPr lang="en-ZA" dirty="0"/>
              <a:t>Fifth level</a:t>
            </a:r>
          </a:p>
        </p:txBody>
      </p:sp>
      <p:sp>
        <p:nvSpPr>
          <p:cNvPr id="23435" name="Rectangle 907"/>
          <p:cNvSpPr>
            <a:spLocks noGrp="1" noChangeArrowheads="1"/>
          </p:cNvSpPr>
          <p:nvPr>
            <p:ph type="dt" sz="half" idx="2"/>
          </p:nvPr>
        </p:nvSpPr>
        <p:spPr bwMode="auto">
          <a:xfrm>
            <a:off x="685800" y="6477000"/>
            <a:ext cx="2286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mn-lt"/>
              </a:defRPr>
            </a:lvl1pPr>
          </a:lstStyle>
          <a:p>
            <a:pPr defTabSz="914400" fontAlgn="base">
              <a:spcBef>
                <a:spcPct val="0"/>
              </a:spcBef>
              <a:spcAft>
                <a:spcPct val="0"/>
              </a:spcAft>
            </a:pPr>
            <a:endParaRPr lang="en-ZA" dirty="0">
              <a:solidFill>
                <a:prstClr val="black"/>
              </a:solidFill>
              <a:latin typeface="Arial Narrow"/>
              <a:cs typeface="Times New Roman" pitchFamily="18" charset="0"/>
            </a:endParaRPr>
          </a:p>
        </p:txBody>
      </p:sp>
      <p:sp>
        <p:nvSpPr>
          <p:cNvPr id="23436" name="Rectangle 908"/>
          <p:cNvSpPr>
            <a:spLocks noGrp="1" noChangeArrowheads="1"/>
          </p:cNvSpPr>
          <p:nvPr>
            <p:ph type="ftr" sz="quarter" idx="3"/>
          </p:nvPr>
        </p:nvSpPr>
        <p:spPr bwMode="auto">
          <a:xfrm>
            <a:off x="3124200" y="6477000"/>
            <a:ext cx="3475038"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atin typeface="+mn-lt"/>
              </a:defRPr>
            </a:lvl1pPr>
          </a:lstStyle>
          <a:p>
            <a:pPr defTabSz="914400" fontAlgn="base">
              <a:spcBef>
                <a:spcPct val="0"/>
              </a:spcBef>
              <a:spcAft>
                <a:spcPct val="0"/>
              </a:spcAft>
            </a:pPr>
            <a:endParaRPr lang="en-ZA" dirty="0">
              <a:solidFill>
                <a:prstClr val="black"/>
              </a:solidFill>
              <a:latin typeface="Arial Narrow"/>
              <a:cs typeface="Times New Roman" pitchFamily="18" charset="0"/>
            </a:endParaRPr>
          </a:p>
        </p:txBody>
      </p:sp>
      <p:sp>
        <p:nvSpPr>
          <p:cNvPr id="23437" name="Rectangle 909"/>
          <p:cNvSpPr>
            <a:spLocks noGrp="1" noChangeArrowheads="1"/>
          </p:cNvSpPr>
          <p:nvPr>
            <p:ph type="sldNum" sz="quarter" idx="4"/>
          </p:nvPr>
        </p:nvSpPr>
        <p:spPr bwMode="auto">
          <a:xfrm>
            <a:off x="6553200" y="6477000"/>
            <a:ext cx="2286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atin typeface="+mn-lt"/>
              </a:defRPr>
            </a:lvl1pPr>
          </a:lstStyle>
          <a:p>
            <a:pPr defTabSz="914400" fontAlgn="base">
              <a:spcBef>
                <a:spcPct val="0"/>
              </a:spcBef>
              <a:spcAft>
                <a:spcPct val="0"/>
              </a:spcAft>
            </a:pPr>
            <a:fld id="{72F4194A-4A16-4558-8E4B-03C79AD45116}" type="slidenum">
              <a:rPr lang="en-ZA" smtClean="0">
                <a:solidFill>
                  <a:prstClr val="black"/>
                </a:solidFill>
              </a:rPr>
              <a:pPr defTabSz="914400" fontAlgn="base">
                <a:spcBef>
                  <a:spcPct val="0"/>
                </a:spcBef>
                <a:spcAft>
                  <a:spcPct val="0"/>
                </a:spcAft>
              </a:pPr>
              <a:t>‹#›</a:t>
            </a:fld>
            <a:r>
              <a:rPr lang="en-ZA" dirty="0">
                <a:solidFill>
                  <a:prstClr val="black"/>
                </a:solidFill>
              </a:rPr>
              <a:t> </a:t>
            </a:r>
            <a:r>
              <a:rPr lang="en-ZA" dirty="0">
                <a:solidFill>
                  <a:srgbClr val="FF0000"/>
                </a:solidFill>
              </a:rPr>
              <a:t>DRAFT| NOT TO BE SHARED</a:t>
            </a:r>
          </a:p>
        </p:txBody>
      </p:sp>
      <p:sp>
        <p:nvSpPr>
          <p:cNvPr id="23433" name="Rectangle 905"/>
          <p:cNvSpPr>
            <a:spLocks noGrp="1" noChangeArrowheads="1"/>
          </p:cNvSpPr>
          <p:nvPr>
            <p:ph type="title"/>
          </p:nvPr>
        </p:nvSpPr>
        <p:spPr bwMode="auto">
          <a:xfrm>
            <a:off x="800772" y="152400"/>
            <a:ext cx="7886028" cy="1143000"/>
          </a:xfrm>
          <a:prstGeom prst="rect">
            <a:avLst/>
          </a:prstGeom>
          <a:solidFill>
            <a:srgbClr val="002A6C"/>
          </a:solid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ZA" dirty="0"/>
              <a:t>Click to edit Master title style</a:t>
            </a:r>
          </a:p>
        </p:txBody>
      </p:sp>
      <p:pic>
        <p:nvPicPr>
          <p:cNvPr id="14" name="Picture 3"/>
          <p:cNvPicPr>
            <a:picLocks noChangeAspect="1" noChangeArrowheads="1"/>
          </p:cNvPicPr>
          <p:nvPr/>
        </p:nvPicPr>
        <p:blipFill rotWithShape="1">
          <a:blip r:embed="rId18" cstate="print">
            <a:extLst>
              <a:ext uri="{28A0092B-C50C-407E-A947-70E740481C1C}">
                <a14:useLocalDpi xmlns:a14="http://schemas.microsoft.com/office/drawing/2010/main" val="0"/>
              </a:ext>
            </a:extLst>
          </a:blip>
          <a:srcRect l="37327" t="17891"/>
          <a:stretch/>
        </p:blipFill>
        <p:spPr bwMode="auto">
          <a:xfrm>
            <a:off x="-1" y="0"/>
            <a:ext cx="800773" cy="180494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34860463"/>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Lst>
  <p:hf hdr="0" ftr="0" dt="0"/>
  <p:txStyles>
    <p:titleStyle>
      <a:lvl1pPr marL="0" algn="l" rtl="0" eaLnBrk="1" fontAlgn="base" hangingPunct="1">
        <a:spcBef>
          <a:spcPct val="0"/>
        </a:spcBef>
        <a:spcAft>
          <a:spcPct val="0"/>
        </a:spcAft>
        <a:defRPr sz="3600" b="1">
          <a:solidFill>
            <a:schemeClr val="bg1"/>
          </a:solidFill>
          <a:latin typeface="+mj-lt"/>
          <a:ea typeface="+mj-ea"/>
          <a:cs typeface="+mj-cs"/>
        </a:defRPr>
      </a:lvl1pPr>
      <a:lvl2pPr algn="l" rtl="0" eaLnBrk="1" fontAlgn="base" hangingPunct="1">
        <a:spcBef>
          <a:spcPct val="0"/>
        </a:spcBef>
        <a:spcAft>
          <a:spcPct val="0"/>
        </a:spcAft>
        <a:defRPr sz="4000" b="1">
          <a:solidFill>
            <a:schemeClr val="tx2"/>
          </a:solidFill>
          <a:latin typeface="Arial Narrow" pitchFamily="34" charset="0"/>
          <a:cs typeface="Times New Roman" pitchFamily="18" charset="0"/>
        </a:defRPr>
      </a:lvl2pPr>
      <a:lvl3pPr algn="l" rtl="0" eaLnBrk="1" fontAlgn="base" hangingPunct="1">
        <a:spcBef>
          <a:spcPct val="0"/>
        </a:spcBef>
        <a:spcAft>
          <a:spcPct val="0"/>
        </a:spcAft>
        <a:defRPr sz="4000" b="1">
          <a:solidFill>
            <a:schemeClr val="tx2"/>
          </a:solidFill>
          <a:latin typeface="Arial Narrow" pitchFamily="34" charset="0"/>
          <a:cs typeface="Times New Roman" pitchFamily="18" charset="0"/>
        </a:defRPr>
      </a:lvl3pPr>
      <a:lvl4pPr algn="l" rtl="0" eaLnBrk="1" fontAlgn="base" hangingPunct="1">
        <a:spcBef>
          <a:spcPct val="0"/>
        </a:spcBef>
        <a:spcAft>
          <a:spcPct val="0"/>
        </a:spcAft>
        <a:defRPr sz="4000" b="1">
          <a:solidFill>
            <a:schemeClr val="tx2"/>
          </a:solidFill>
          <a:latin typeface="Arial Narrow" pitchFamily="34" charset="0"/>
          <a:cs typeface="Times New Roman" pitchFamily="18" charset="0"/>
        </a:defRPr>
      </a:lvl4pPr>
      <a:lvl5pPr algn="l" rtl="0" eaLnBrk="1" fontAlgn="base" hangingPunct="1">
        <a:spcBef>
          <a:spcPct val="0"/>
        </a:spcBef>
        <a:spcAft>
          <a:spcPct val="0"/>
        </a:spcAft>
        <a:defRPr sz="4000" b="1">
          <a:solidFill>
            <a:schemeClr val="tx2"/>
          </a:solidFill>
          <a:latin typeface="Arial Narrow" pitchFamily="34" charset="0"/>
          <a:cs typeface="Times New Roman" pitchFamily="18" charset="0"/>
        </a:defRPr>
      </a:lvl5pPr>
      <a:lvl6pPr marL="457200" algn="l" rtl="0" eaLnBrk="1" fontAlgn="base" hangingPunct="1">
        <a:spcBef>
          <a:spcPct val="0"/>
        </a:spcBef>
        <a:spcAft>
          <a:spcPct val="0"/>
        </a:spcAft>
        <a:defRPr sz="4000" b="1">
          <a:solidFill>
            <a:schemeClr val="tx2"/>
          </a:solidFill>
          <a:latin typeface="Arial Narrow" pitchFamily="34" charset="0"/>
          <a:cs typeface="Times New Roman" pitchFamily="18" charset="0"/>
        </a:defRPr>
      </a:lvl6pPr>
      <a:lvl7pPr marL="914400" algn="l" rtl="0" eaLnBrk="1" fontAlgn="base" hangingPunct="1">
        <a:spcBef>
          <a:spcPct val="0"/>
        </a:spcBef>
        <a:spcAft>
          <a:spcPct val="0"/>
        </a:spcAft>
        <a:defRPr sz="4000" b="1">
          <a:solidFill>
            <a:schemeClr val="tx2"/>
          </a:solidFill>
          <a:latin typeface="Arial Narrow" pitchFamily="34" charset="0"/>
          <a:cs typeface="Times New Roman" pitchFamily="18" charset="0"/>
        </a:defRPr>
      </a:lvl7pPr>
      <a:lvl8pPr marL="1371600" algn="l" rtl="0" eaLnBrk="1" fontAlgn="base" hangingPunct="1">
        <a:spcBef>
          <a:spcPct val="0"/>
        </a:spcBef>
        <a:spcAft>
          <a:spcPct val="0"/>
        </a:spcAft>
        <a:defRPr sz="4000" b="1">
          <a:solidFill>
            <a:schemeClr val="tx2"/>
          </a:solidFill>
          <a:latin typeface="Arial Narrow" pitchFamily="34" charset="0"/>
          <a:cs typeface="Times New Roman" pitchFamily="18" charset="0"/>
        </a:defRPr>
      </a:lvl8pPr>
      <a:lvl9pPr marL="1828800" algn="l" rtl="0" eaLnBrk="1" fontAlgn="base" hangingPunct="1">
        <a:spcBef>
          <a:spcPct val="0"/>
        </a:spcBef>
        <a:spcAft>
          <a:spcPct val="0"/>
        </a:spcAft>
        <a:defRPr sz="4000" b="1">
          <a:solidFill>
            <a:schemeClr val="tx2"/>
          </a:solidFill>
          <a:latin typeface="Arial Narrow" pitchFamily="34" charset="0"/>
          <a:cs typeface="Times New Roman" pitchFamily="18" charset="0"/>
        </a:defRPr>
      </a:lvl9pPr>
    </p:titleStyle>
    <p:body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chart" Target="../charts/chart10.xml"/><Relationship Id="rId2" Type="http://schemas.openxmlformats.org/officeDocument/2006/relationships/tags" Target="../tags/tag172.xml"/><Relationship Id="rId1" Type="http://schemas.openxmlformats.org/officeDocument/2006/relationships/vmlDrawing" Target="../drawings/vmlDrawing30.vml"/><Relationship Id="rId6" Type="http://schemas.openxmlformats.org/officeDocument/2006/relationships/image" Target="../media/image1.emf"/><Relationship Id="rId5" Type="http://schemas.openxmlformats.org/officeDocument/2006/relationships/oleObject" Target="../embeddings/oleObject30.bin"/><Relationship Id="rId4"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3" Type="http://schemas.openxmlformats.org/officeDocument/2006/relationships/tags" Target="../tags/tag184.xml"/><Relationship Id="rId18" Type="http://schemas.openxmlformats.org/officeDocument/2006/relationships/tags" Target="../tags/tag189.xml"/><Relationship Id="rId26" Type="http://schemas.openxmlformats.org/officeDocument/2006/relationships/tags" Target="../tags/tag197.xml"/><Relationship Id="rId39" Type="http://schemas.openxmlformats.org/officeDocument/2006/relationships/tags" Target="../tags/tag210.xml"/><Relationship Id="rId21" Type="http://schemas.openxmlformats.org/officeDocument/2006/relationships/tags" Target="../tags/tag192.xml"/><Relationship Id="rId34" Type="http://schemas.openxmlformats.org/officeDocument/2006/relationships/tags" Target="../tags/tag205.xml"/><Relationship Id="rId42" Type="http://schemas.openxmlformats.org/officeDocument/2006/relationships/tags" Target="../tags/tag213.xml"/><Relationship Id="rId47" Type="http://schemas.openxmlformats.org/officeDocument/2006/relationships/tags" Target="../tags/tag218.xml"/><Relationship Id="rId50" Type="http://schemas.openxmlformats.org/officeDocument/2006/relationships/tags" Target="../tags/tag221.xml"/><Relationship Id="rId55" Type="http://schemas.openxmlformats.org/officeDocument/2006/relationships/tags" Target="../tags/tag226.xml"/><Relationship Id="rId63" Type="http://schemas.openxmlformats.org/officeDocument/2006/relationships/tags" Target="../tags/tag234.xml"/><Relationship Id="rId68" Type="http://schemas.openxmlformats.org/officeDocument/2006/relationships/tags" Target="../tags/tag239.xml"/><Relationship Id="rId76" Type="http://schemas.openxmlformats.org/officeDocument/2006/relationships/tags" Target="../tags/tag247.xml"/><Relationship Id="rId84" Type="http://schemas.openxmlformats.org/officeDocument/2006/relationships/image" Target="../media/image1.emf"/><Relationship Id="rId7" Type="http://schemas.openxmlformats.org/officeDocument/2006/relationships/tags" Target="../tags/tag178.xml"/><Relationship Id="rId71" Type="http://schemas.openxmlformats.org/officeDocument/2006/relationships/tags" Target="../tags/tag242.xml"/><Relationship Id="rId2" Type="http://schemas.openxmlformats.org/officeDocument/2006/relationships/tags" Target="../tags/tag173.xml"/><Relationship Id="rId16" Type="http://schemas.openxmlformats.org/officeDocument/2006/relationships/tags" Target="../tags/tag187.xml"/><Relationship Id="rId29" Type="http://schemas.openxmlformats.org/officeDocument/2006/relationships/tags" Target="../tags/tag200.xml"/><Relationship Id="rId11" Type="http://schemas.openxmlformats.org/officeDocument/2006/relationships/tags" Target="../tags/tag182.xml"/><Relationship Id="rId24" Type="http://schemas.openxmlformats.org/officeDocument/2006/relationships/tags" Target="../tags/tag195.xml"/><Relationship Id="rId32" Type="http://schemas.openxmlformats.org/officeDocument/2006/relationships/tags" Target="../tags/tag203.xml"/><Relationship Id="rId37" Type="http://schemas.openxmlformats.org/officeDocument/2006/relationships/tags" Target="../tags/tag208.xml"/><Relationship Id="rId40" Type="http://schemas.openxmlformats.org/officeDocument/2006/relationships/tags" Target="../tags/tag211.xml"/><Relationship Id="rId45" Type="http://schemas.openxmlformats.org/officeDocument/2006/relationships/tags" Target="../tags/tag216.xml"/><Relationship Id="rId53" Type="http://schemas.openxmlformats.org/officeDocument/2006/relationships/tags" Target="../tags/tag224.xml"/><Relationship Id="rId58" Type="http://schemas.openxmlformats.org/officeDocument/2006/relationships/tags" Target="../tags/tag229.xml"/><Relationship Id="rId66" Type="http://schemas.openxmlformats.org/officeDocument/2006/relationships/tags" Target="../tags/tag237.xml"/><Relationship Id="rId74" Type="http://schemas.openxmlformats.org/officeDocument/2006/relationships/tags" Target="../tags/tag245.xml"/><Relationship Id="rId79" Type="http://schemas.openxmlformats.org/officeDocument/2006/relationships/tags" Target="../tags/tag250.xml"/><Relationship Id="rId87" Type="http://schemas.openxmlformats.org/officeDocument/2006/relationships/image" Target="../media/image20.emf"/><Relationship Id="rId5" Type="http://schemas.openxmlformats.org/officeDocument/2006/relationships/tags" Target="../tags/tag176.xml"/><Relationship Id="rId61" Type="http://schemas.openxmlformats.org/officeDocument/2006/relationships/tags" Target="../tags/tag232.xml"/><Relationship Id="rId82" Type="http://schemas.openxmlformats.org/officeDocument/2006/relationships/notesSlide" Target="../notesSlides/notesSlide11.xml"/><Relationship Id="rId19" Type="http://schemas.openxmlformats.org/officeDocument/2006/relationships/tags" Target="../tags/tag190.xml"/><Relationship Id="rId4" Type="http://schemas.openxmlformats.org/officeDocument/2006/relationships/tags" Target="../tags/tag175.xml"/><Relationship Id="rId9" Type="http://schemas.openxmlformats.org/officeDocument/2006/relationships/tags" Target="../tags/tag180.xml"/><Relationship Id="rId14" Type="http://schemas.openxmlformats.org/officeDocument/2006/relationships/tags" Target="../tags/tag185.xml"/><Relationship Id="rId22" Type="http://schemas.openxmlformats.org/officeDocument/2006/relationships/tags" Target="../tags/tag193.xml"/><Relationship Id="rId27" Type="http://schemas.openxmlformats.org/officeDocument/2006/relationships/tags" Target="../tags/tag198.xml"/><Relationship Id="rId30" Type="http://schemas.openxmlformats.org/officeDocument/2006/relationships/tags" Target="../tags/tag201.xml"/><Relationship Id="rId35" Type="http://schemas.openxmlformats.org/officeDocument/2006/relationships/tags" Target="../tags/tag206.xml"/><Relationship Id="rId43" Type="http://schemas.openxmlformats.org/officeDocument/2006/relationships/tags" Target="../tags/tag214.xml"/><Relationship Id="rId48" Type="http://schemas.openxmlformats.org/officeDocument/2006/relationships/tags" Target="../tags/tag219.xml"/><Relationship Id="rId56" Type="http://schemas.openxmlformats.org/officeDocument/2006/relationships/tags" Target="../tags/tag227.xml"/><Relationship Id="rId64" Type="http://schemas.openxmlformats.org/officeDocument/2006/relationships/tags" Target="../tags/tag235.xml"/><Relationship Id="rId69" Type="http://schemas.openxmlformats.org/officeDocument/2006/relationships/tags" Target="../tags/tag240.xml"/><Relationship Id="rId77" Type="http://schemas.openxmlformats.org/officeDocument/2006/relationships/tags" Target="../tags/tag248.xml"/><Relationship Id="rId8" Type="http://schemas.openxmlformats.org/officeDocument/2006/relationships/tags" Target="../tags/tag179.xml"/><Relationship Id="rId51" Type="http://schemas.openxmlformats.org/officeDocument/2006/relationships/tags" Target="../tags/tag222.xml"/><Relationship Id="rId72" Type="http://schemas.openxmlformats.org/officeDocument/2006/relationships/tags" Target="../tags/tag243.xml"/><Relationship Id="rId80" Type="http://schemas.openxmlformats.org/officeDocument/2006/relationships/tags" Target="../tags/tag251.xml"/><Relationship Id="rId85" Type="http://schemas.openxmlformats.org/officeDocument/2006/relationships/chart" Target="../charts/chart13.xml"/><Relationship Id="rId3" Type="http://schemas.openxmlformats.org/officeDocument/2006/relationships/tags" Target="../tags/tag174.xml"/><Relationship Id="rId12" Type="http://schemas.openxmlformats.org/officeDocument/2006/relationships/tags" Target="../tags/tag183.xml"/><Relationship Id="rId17" Type="http://schemas.openxmlformats.org/officeDocument/2006/relationships/tags" Target="../tags/tag188.xml"/><Relationship Id="rId25" Type="http://schemas.openxmlformats.org/officeDocument/2006/relationships/tags" Target="../tags/tag196.xml"/><Relationship Id="rId33" Type="http://schemas.openxmlformats.org/officeDocument/2006/relationships/tags" Target="../tags/tag204.xml"/><Relationship Id="rId38" Type="http://schemas.openxmlformats.org/officeDocument/2006/relationships/tags" Target="../tags/tag209.xml"/><Relationship Id="rId46" Type="http://schemas.openxmlformats.org/officeDocument/2006/relationships/tags" Target="../tags/tag217.xml"/><Relationship Id="rId59" Type="http://schemas.openxmlformats.org/officeDocument/2006/relationships/tags" Target="../tags/tag230.xml"/><Relationship Id="rId67" Type="http://schemas.openxmlformats.org/officeDocument/2006/relationships/tags" Target="../tags/tag238.xml"/><Relationship Id="rId20" Type="http://schemas.openxmlformats.org/officeDocument/2006/relationships/tags" Target="../tags/tag191.xml"/><Relationship Id="rId41" Type="http://schemas.openxmlformats.org/officeDocument/2006/relationships/tags" Target="../tags/tag212.xml"/><Relationship Id="rId54" Type="http://schemas.openxmlformats.org/officeDocument/2006/relationships/tags" Target="../tags/tag225.xml"/><Relationship Id="rId62" Type="http://schemas.openxmlformats.org/officeDocument/2006/relationships/tags" Target="../tags/tag233.xml"/><Relationship Id="rId70" Type="http://schemas.openxmlformats.org/officeDocument/2006/relationships/tags" Target="../tags/tag241.xml"/><Relationship Id="rId75" Type="http://schemas.openxmlformats.org/officeDocument/2006/relationships/tags" Target="../tags/tag246.xml"/><Relationship Id="rId83" Type="http://schemas.openxmlformats.org/officeDocument/2006/relationships/oleObject" Target="../embeddings/oleObject31.bin"/><Relationship Id="rId1" Type="http://schemas.openxmlformats.org/officeDocument/2006/relationships/vmlDrawing" Target="../drawings/vmlDrawing31.vml"/><Relationship Id="rId6" Type="http://schemas.openxmlformats.org/officeDocument/2006/relationships/tags" Target="../tags/tag177.xml"/><Relationship Id="rId15" Type="http://schemas.openxmlformats.org/officeDocument/2006/relationships/tags" Target="../tags/tag186.xml"/><Relationship Id="rId23" Type="http://schemas.openxmlformats.org/officeDocument/2006/relationships/tags" Target="../tags/tag194.xml"/><Relationship Id="rId28" Type="http://schemas.openxmlformats.org/officeDocument/2006/relationships/tags" Target="../tags/tag199.xml"/><Relationship Id="rId36" Type="http://schemas.openxmlformats.org/officeDocument/2006/relationships/tags" Target="../tags/tag207.xml"/><Relationship Id="rId49" Type="http://schemas.openxmlformats.org/officeDocument/2006/relationships/tags" Target="../tags/tag220.xml"/><Relationship Id="rId57" Type="http://schemas.openxmlformats.org/officeDocument/2006/relationships/tags" Target="../tags/tag228.xml"/><Relationship Id="rId10" Type="http://schemas.openxmlformats.org/officeDocument/2006/relationships/tags" Target="../tags/tag181.xml"/><Relationship Id="rId31" Type="http://schemas.openxmlformats.org/officeDocument/2006/relationships/tags" Target="../tags/tag202.xml"/><Relationship Id="rId44" Type="http://schemas.openxmlformats.org/officeDocument/2006/relationships/tags" Target="../tags/tag215.xml"/><Relationship Id="rId52" Type="http://schemas.openxmlformats.org/officeDocument/2006/relationships/tags" Target="../tags/tag223.xml"/><Relationship Id="rId60" Type="http://schemas.openxmlformats.org/officeDocument/2006/relationships/tags" Target="../tags/tag231.xml"/><Relationship Id="rId65" Type="http://schemas.openxmlformats.org/officeDocument/2006/relationships/tags" Target="../tags/tag236.xml"/><Relationship Id="rId73" Type="http://schemas.openxmlformats.org/officeDocument/2006/relationships/tags" Target="../tags/tag244.xml"/><Relationship Id="rId78" Type="http://schemas.openxmlformats.org/officeDocument/2006/relationships/tags" Target="../tags/tag249.xml"/><Relationship Id="rId81" Type="http://schemas.openxmlformats.org/officeDocument/2006/relationships/slideLayout" Target="../slideLayouts/slideLayout5.xml"/><Relationship Id="rId86" Type="http://schemas.openxmlformats.org/officeDocument/2006/relationships/oleObject" Target="../embeddings/oleObject32.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chart" Target="../charts/char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tags" Target="../tags/tag253.xml"/><Relationship Id="rId7" Type="http://schemas.openxmlformats.org/officeDocument/2006/relationships/image" Target="../media/image8.emf"/><Relationship Id="rId2" Type="http://schemas.openxmlformats.org/officeDocument/2006/relationships/tags" Target="../tags/tag252.xml"/><Relationship Id="rId1" Type="http://schemas.openxmlformats.org/officeDocument/2006/relationships/vmlDrawing" Target="../drawings/vmlDrawing32.vml"/><Relationship Id="rId6" Type="http://schemas.openxmlformats.org/officeDocument/2006/relationships/oleObject" Target="../embeddings/oleObject33.bin"/><Relationship Id="rId5" Type="http://schemas.openxmlformats.org/officeDocument/2006/relationships/notesSlide" Target="../notesSlides/notesSlide14.xml"/><Relationship Id="rId4"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254.xml"/><Relationship Id="rId1" Type="http://schemas.openxmlformats.org/officeDocument/2006/relationships/vmlDrawing" Target="../drawings/vmlDrawing33.vml"/><Relationship Id="rId6" Type="http://schemas.openxmlformats.org/officeDocument/2006/relationships/image" Target="../media/image1.emf"/><Relationship Id="rId5" Type="http://schemas.openxmlformats.org/officeDocument/2006/relationships/oleObject" Target="../embeddings/oleObject34.bin"/><Relationship Id="rId4"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tags" Target="../tags/tag255.xml"/><Relationship Id="rId1" Type="http://schemas.openxmlformats.org/officeDocument/2006/relationships/vmlDrawing" Target="../drawings/vmlDrawing34.vml"/><Relationship Id="rId6" Type="http://schemas.openxmlformats.org/officeDocument/2006/relationships/image" Target="../media/image1.emf"/><Relationship Id="rId5" Type="http://schemas.openxmlformats.org/officeDocument/2006/relationships/oleObject" Target="../embeddings/oleObject35.bin"/><Relationship Id="rId4"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7.xml"/><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1.png"/><Relationship Id="rId4" Type="http://schemas.openxmlformats.org/officeDocument/2006/relationships/image" Target="../media/image19.jpeg"/></Relationships>
</file>

<file path=ppt/slides/_rels/slide20.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8.xml"/><Relationship Id="rId1" Type="http://schemas.openxmlformats.org/officeDocument/2006/relationships/slideLayout" Target="../slideLayouts/slideLayout39.xml"/></Relationships>
</file>

<file path=ppt/slides/_rels/slide21.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9.xml"/><Relationship Id="rId1" Type="http://schemas.openxmlformats.org/officeDocument/2006/relationships/slideLayout" Target="../slideLayouts/slideLayout25.xml"/></Relationships>
</file>

<file path=ppt/slides/_rels/slide22.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20.xml"/><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tags" Target="../tags/tag33.xml"/><Relationship Id="rId7" Type="http://schemas.openxmlformats.org/officeDocument/2006/relationships/image" Target="../media/image8.emf"/><Relationship Id="rId2" Type="http://schemas.openxmlformats.org/officeDocument/2006/relationships/tags" Target="../tags/tag32.xml"/><Relationship Id="rId1" Type="http://schemas.openxmlformats.org/officeDocument/2006/relationships/vmlDrawing" Target="../drawings/vmlDrawing25.vml"/><Relationship Id="rId6" Type="http://schemas.openxmlformats.org/officeDocument/2006/relationships/oleObject" Target="../embeddings/oleObject25.bin"/><Relationship Id="rId5" Type="http://schemas.openxmlformats.org/officeDocument/2006/relationships/notesSlide" Target="../notesSlides/notesSlide4.xml"/><Relationship Id="rId4"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3" Type="http://schemas.openxmlformats.org/officeDocument/2006/relationships/tags" Target="../tags/tag45.xml"/><Relationship Id="rId18" Type="http://schemas.openxmlformats.org/officeDocument/2006/relationships/tags" Target="../tags/tag50.xml"/><Relationship Id="rId26" Type="http://schemas.openxmlformats.org/officeDocument/2006/relationships/tags" Target="../tags/tag58.xml"/><Relationship Id="rId39" Type="http://schemas.openxmlformats.org/officeDocument/2006/relationships/tags" Target="../tags/tag71.xml"/><Relationship Id="rId21" Type="http://schemas.openxmlformats.org/officeDocument/2006/relationships/tags" Target="../tags/tag53.xml"/><Relationship Id="rId34" Type="http://schemas.openxmlformats.org/officeDocument/2006/relationships/tags" Target="../tags/tag66.xml"/><Relationship Id="rId42" Type="http://schemas.openxmlformats.org/officeDocument/2006/relationships/tags" Target="../tags/tag74.xml"/><Relationship Id="rId47" Type="http://schemas.openxmlformats.org/officeDocument/2006/relationships/tags" Target="../tags/tag79.xml"/><Relationship Id="rId50" Type="http://schemas.openxmlformats.org/officeDocument/2006/relationships/tags" Target="../tags/tag82.xml"/><Relationship Id="rId55" Type="http://schemas.openxmlformats.org/officeDocument/2006/relationships/tags" Target="../tags/tag87.xml"/><Relationship Id="rId7" Type="http://schemas.openxmlformats.org/officeDocument/2006/relationships/tags" Target="../tags/tag39.xml"/><Relationship Id="rId2" Type="http://schemas.openxmlformats.org/officeDocument/2006/relationships/tags" Target="../tags/tag34.xml"/><Relationship Id="rId16" Type="http://schemas.openxmlformats.org/officeDocument/2006/relationships/tags" Target="../tags/tag48.xml"/><Relationship Id="rId20" Type="http://schemas.openxmlformats.org/officeDocument/2006/relationships/tags" Target="../tags/tag52.xml"/><Relationship Id="rId29" Type="http://schemas.openxmlformats.org/officeDocument/2006/relationships/tags" Target="../tags/tag61.xml"/><Relationship Id="rId41" Type="http://schemas.openxmlformats.org/officeDocument/2006/relationships/tags" Target="../tags/tag73.xml"/><Relationship Id="rId54" Type="http://schemas.openxmlformats.org/officeDocument/2006/relationships/tags" Target="../tags/tag86.xml"/><Relationship Id="rId1" Type="http://schemas.openxmlformats.org/officeDocument/2006/relationships/vmlDrawing" Target="../drawings/vmlDrawing26.vml"/><Relationship Id="rId6" Type="http://schemas.openxmlformats.org/officeDocument/2006/relationships/tags" Target="../tags/tag38.xml"/><Relationship Id="rId11" Type="http://schemas.openxmlformats.org/officeDocument/2006/relationships/tags" Target="../tags/tag43.xml"/><Relationship Id="rId24" Type="http://schemas.openxmlformats.org/officeDocument/2006/relationships/tags" Target="../tags/tag56.xml"/><Relationship Id="rId32" Type="http://schemas.openxmlformats.org/officeDocument/2006/relationships/tags" Target="../tags/tag64.xml"/><Relationship Id="rId37" Type="http://schemas.openxmlformats.org/officeDocument/2006/relationships/tags" Target="../tags/tag69.xml"/><Relationship Id="rId40" Type="http://schemas.openxmlformats.org/officeDocument/2006/relationships/tags" Target="../tags/tag72.xml"/><Relationship Id="rId45" Type="http://schemas.openxmlformats.org/officeDocument/2006/relationships/tags" Target="../tags/tag77.xml"/><Relationship Id="rId53" Type="http://schemas.openxmlformats.org/officeDocument/2006/relationships/tags" Target="../tags/tag85.xml"/><Relationship Id="rId58" Type="http://schemas.openxmlformats.org/officeDocument/2006/relationships/oleObject" Target="../embeddings/oleObject26.bin"/><Relationship Id="rId5" Type="http://schemas.openxmlformats.org/officeDocument/2006/relationships/tags" Target="../tags/tag37.xml"/><Relationship Id="rId15" Type="http://schemas.openxmlformats.org/officeDocument/2006/relationships/tags" Target="../tags/tag47.xml"/><Relationship Id="rId23" Type="http://schemas.openxmlformats.org/officeDocument/2006/relationships/tags" Target="../tags/tag55.xml"/><Relationship Id="rId28" Type="http://schemas.openxmlformats.org/officeDocument/2006/relationships/tags" Target="../tags/tag60.xml"/><Relationship Id="rId36" Type="http://schemas.openxmlformats.org/officeDocument/2006/relationships/tags" Target="../tags/tag68.xml"/><Relationship Id="rId49" Type="http://schemas.openxmlformats.org/officeDocument/2006/relationships/tags" Target="../tags/tag81.xml"/><Relationship Id="rId57" Type="http://schemas.openxmlformats.org/officeDocument/2006/relationships/notesSlide" Target="../notesSlides/notesSlide5.xml"/><Relationship Id="rId61" Type="http://schemas.openxmlformats.org/officeDocument/2006/relationships/chart" Target="../charts/chart2.xml"/><Relationship Id="rId10" Type="http://schemas.openxmlformats.org/officeDocument/2006/relationships/tags" Target="../tags/tag42.xml"/><Relationship Id="rId19" Type="http://schemas.openxmlformats.org/officeDocument/2006/relationships/tags" Target="../tags/tag51.xml"/><Relationship Id="rId31" Type="http://schemas.openxmlformats.org/officeDocument/2006/relationships/tags" Target="../tags/tag63.xml"/><Relationship Id="rId44" Type="http://schemas.openxmlformats.org/officeDocument/2006/relationships/tags" Target="../tags/tag76.xml"/><Relationship Id="rId52" Type="http://schemas.openxmlformats.org/officeDocument/2006/relationships/tags" Target="../tags/tag84.xml"/><Relationship Id="rId60" Type="http://schemas.openxmlformats.org/officeDocument/2006/relationships/chart" Target="../charts/chart1.xml"/><Relationship Id="rId4" Type="http://schemas.openxmlformats.org/officeDocument/2006/relationships/tags" Target="../tags/tag36.xml"/><Relationship Id="rId9" Type="http://schemas.openxmlformats.org/officeDocument/2006/relationships/tags" Target="../tags/tag41.xml"/><Relationship Id="rId14" Type="http://schemas.openxmlformats.org/officeDocument/2006/relationships/tags" Target="../tags/tag46.xml"/><Relationship Id="rId22" Type="http://schemas.openxmlformats.org/officeDocument/2006/relationships/tags" Target="../tags/tag54.xml"/><Relationship Id="rId27" Type="http://schemas.openxmlformats.org/officeDocument/2006/relationships/tags" Target="../tags/tag59.xml"/><Relationship Id="rId30" Type="http://schemas.openxmlformats.org/officeDocument/2006/relationships/tags" Target="../tags/tag62.xml"/><Relationship Id="rId35" Type="http://schemas.openxmlformats.org/officeDocument/2006/relationships/tags" Target="../tags/tag67.xml"/><Relationship Id="rId43" Type="http://schemas.openxmlformats.org/officeDocument/2006/relationships/tags" Target="../tags/tag75.xml"/><Relationship Id="rId48" Type="http://schemas.openxmlformats.org/officeDocument/2006/relationships/tags" Target="../tags/tag80.xml"/><Relationship Id="rId56" Type="http://schemas.openxmlformats.org/officeDocument/2006/relationships/slideLayout" Target="../slideLayouts/slideLayout4.xml"/><Relationship Id="rId8" Type="http://schemas.openxmlformats.org/officeDocument/2006/relationships/tags" Target="../tags/tag40.xml"/><Relationship Id="rId51" Type="http://schemas.openxmlformats.org/officeDocument/2006/relationships/tags" Target="../tags/tag83.xml"/><Relationship Id="rId3" Type="http://schemas.openxmlformats.org/officeDocument/2006/relationships/tags" Target="../tags/tag35.xml"/><Relationship Id="rId12" Type="http://schemas.openxmlformats.org/officeDocument/2006/relationships/tags" Target="../tags/tag44.xml"/><Relationship Id="rId17" Type="http://schemas.openxmlformats.org/officeDocument/2006/relationships/tags" Target="../tags/tag49.xml"/><Relationship Id="rId25" Type="http://schemas.openxmlformats.org/officeDocument/2006/relationships/tags" Target="../tags/tag57.xml"/><Relationship Id="rId33" Type="http://schemas.openxmlformats.org/officeDocument/2006/relationships/tags" Target="../tags/tag65.xml"/><Relationship Id="rId38" Type="http://schemas.openxmlformats.org/officeDocument/2006/relationships/tags" Target="../tags/tag70.xml"/><Relationship Id="rId46" Type="http://schemas.openxmlformats.org/officeDocument/2006/relationships/tags" Target="../tags/tag78.xml"/><Relationship Id="rId59" Type="http://schemas.openxmlformats.org/officeDocument/2006/relationships/image" Target="../media/image1.emf"/></Relationships>
</file>

<file path=ppt/slides/_rels/slide7.xml.rels><?xml version="1.0" encoding="UTF-8" standalone="yes"?>
<Relationships xmlns="http://schemas.openxmlformats.org/package/2006/relationships"><Relationship Id="rId13" Type="http://schemas.openxmlformats.org/officeDocument/2006/relationships/tags" Target="../tags/tag99.xml"/><Relationship Id="rId18" Type="http://schemas.openxmlformats.org/officeDocument/2006/relationships/tags" Target="../tags/tag104.xml"/><Relationship Id="rId26" Type="http://schemas.openxmlformats.org/officeDocument/2006/relationships/tags" Target="../tags/tag112.xml"/><Relationship Id="rId39" Type="http://schemas.openxmlformats.org/officeDocument/2006/relationships/tags" Target="../tags/tag125.xml"/><Relationship Id="rId21" Type="http://schemas.openxmlformats.org/officeDocument/2006/relationships/tags" Target="../tags/tag107.xml"/><Relationship Id="rId34" Type="http://schemas.openxmlformats.org/officeDocument/2006/relationships/tags" Target="../tags/tag120.xml"/><Relationship Id="rId42" Type="http://schemas.openxmlformats.org/officeDocument/2006/relationships/tags" Target="../tags/tag128.xml"/><Relationship Id="rId47" Type="http://schemas.openxmlformats.org/officeDocument/2006/relationships/tags" Target="../tags/tag133.xml"/><Relationship Id="rId50" Type="http://schemas.openxmlformats.org/officeDocument/2006/relationships/tags" Target="../tags/tag136.xml"/><Relationship Id="rId55" Type="http://schemas.openxmlformats.org/officeDocument/2006/relationships/oleObject" Target="../embeddings/oleObject27.bin"/><Relationship Id="rId7" Type="http://schemas.openxmlformats.org/officeDocument/2006/relationships/tags" Target="../tags/tag93.xml"/><Relationship Id="rId12" Type="http://schemas.openxmlformats.org/officeDocument/2006/relationships/tags" Target="../tags/tag98.xml"/><Relationship Id="rId17" Type="http://schemas.openxmlformats.org/officeDocument/2006/relationships/tags" Target="../tags/tag103.xml"/><Relationship Id="rId25" Type="http://schemas.openxmlformats.org/officeDocument/2006/relationships/tags" Target="../tags/tag111.xml"/><Relationship Id="rId33" Type="http://schemas.openxmlformats.org/officeDocument/2006/relationships/tags" Target="../tags/tag119.xml"/><Relationship Id="rId38" Type="http://schemas.openxmlformats.org/officeDocument/2006/relationships/tags" Target="../tags/tag124.xml"/><Relationship Id="rId46" Type="http://schemas.openxmlformats.org/officeDocument/2006/relationships/tags" Target="../tags/tag132.xml"/><Relationship Id="rId2" Type="http://schemas.openxmlformats.org/officeDocument/2006/relationships/tags" Target="../tags/tag88.xml"/><Relationship Id="rId16" Type="http://schemas.openxmlformats.org/officeDocument/2006/relationships/tags" Target="../tags/tag102.xml"/><Relationship Id="rId20" Type="http://schemas.openxmlformats.org/officeDocument/2006/relationships/tags" Target="../tags/tag106.xml"/><Relationship Id="rId29" Type="http://schemas.openxmlformats.org/officeDocument/2006/relationships/tags" Target="../tags/tag115.xml"/><Relationship Id="rId41" Type="http://schemas.openxmlformats.org/officeDocument/2006/relationships/tags" Target="../tags/tag127.xml"/><Relationship Id="rId54" Type="http://schemas.openxmlformats.org/officeDocument/2006/relationships/notesSlide" Target="../notesSlides/notesSlide6.xml"/><Relationship Id="rId1" Type="http://schemas.openxmlformats.org/officeDocument/2006/relationships/vmlDrawing" Target="../drawings/vmlDrawing27.vml"/><Relationship Id="rId6" Type="http://schemas.openxmlformats.org/officeDocument/2006/relationships/tags" Target="../tags/tag92.xml"/><Relationship Id="rId11" Type="http://schemas.openxmlformats.org/officeDocument/2006/relationships/tags" Target="../tags/tag97.xml"/><Relationship Id="rId24" Type="http://schemas.openxmlformats.org/officeDocument/2006/relationships/tags" Target="../tags/tag110.xml"/><Relationship Id="rId32" Type="http://schemas.openxmlformats.org/officeDocument/2006/relationships/tags" Target="../tags/tag118.xml"/><Relationship Id="rId37" Type="http://schemas.openxmlformats.org/officeDocument/2006/relationships/tags" Target="../tags/tag123.xml"/><Relationship Id="rId40" Type="http://schemas.openxmlformats.org/officeDocument/2006/relationships/tags" Target="../tags/tag126.xml"/><Relationship Id="rId45" Type="http://schemas.openxmlformats.org/officeDocument/2006/relationships/tags" Target="../tags/tag131.xml"/><Relationship Id="rId53" Type="http://schemas.openxmlformats.org/officeDocument/2006/relationships/slideLayout" Target="../slideLayouts/slideLayout5.xml"/><Relationship Id="rId58" Type="http://schemas.openxmlformats.org/officeDocument/2006/relationships/chart" Target="../charts/chart4.xml"/><Relationship Id="rId5" Type="http://schemas.openxmlformats.org/officeDocument/2006/relationships/tags" Target="../tags/tag91.xml"/><Relationship Id="rId15" Type="http://schemas.openxmlformats.org/officeDocument/2006/relationships/tags" Target="../tags/tag101.xml"/><Relationship Id="rId23" Type="http://schemas.openxmlformats.org/officeDocument/2006/relationships/tags" Target="../tags/tag109.xml"/><Relationship Id="rId28" Type="http://schemas.openxmlformats.org/officeDocument/2006/relationships/tags" Target="../tags/tag114.xml"/><Relationship Id="rId36" Type="http://schemas.openxmlformats.org/officeDocument/2006/relationships/tags" Target="../tags/tag122.xml"/><Relationship Id="rId49" Type="http://schemas.openxmlformats.org/officeDocument/2006/relationships/tags" Target="../tags/tag135.xml"/><Relationship Id="rId57" Type="http://schemas.openxmlformats.org/officeDocument/2006/relationships/chart" Target="../charts/chart3.xml"/><Relationship Id="rId10" Type="http://schemas.openxmlformats.org/officeDocument/2006/relationships/tags" Target="../tags/tag96.xml"/><Relationship Id="rId19" Type="http://schemas.openxmlformats.org/officeDocument/2006/relationships/tags" Target="../tags/tag105.xml"/><Relationship Id="rId31" Type="http://schemas.openxmlformats.org/officeDocument/2006/relationships/tags" Target="../tags/tag117.xml"/><Relationship Id="rId44" Type="http://schemas.openxmlformats.org/officeDocument/2006/relationships/tags" Target="../tags/tag130.xml"/><Relationship Id="rId52" Type="http://schemas.openxmlformats.org/officeDocument/2006/relationships/tags" Target="../tags/tag138.xml"/><Relationship Id="rId4" Type="http://schemas.openxmlformats.org/officeDocument/2006/relationships/tags" Target="../tags/tag90.xml"/><Relationship Id="rId9" Type="http://schemas.openxmlformats.org/officeDocument/2006/relationships/tags" Target="../tags/tag95.xml"/><Relationship Id="rId14" Type="http://schemas.openxmlformats.org/officeDocument/2006/relationships/tags" Target="../tags/tag100.xml"/><Relationship Id="rId22" Type="http://schemas.openxmlformats.org/officeDocument/2006/relationships/tags" Target="../tags/tag108.xml"/><Relationship Id="rId27" Type="http://schemas.openxmlformats.org/officeDocument/2006/relationships/tags" Target="../tags/tag113.xml"/><Relationship Id="rId30" Type="http://schemas.openxmlformats.org/officeDocument/2006/relationships/tags" Target="../tags/tag116.xml"/><Relationship Id="rId35" Type="http://schemas.openxmlformats.org/officeDocument/2006/relationships/tags" Target="../tags/tag121.xml"/><Relationship Id="rId43" Type="http://schemas.openxmlformats.org/officeDocument/2006/relationships/tags" Target="../tags/tag129.xml"/><Relationship Id="rId48" Type="http://schemas.openxmlformats.org/officeDocument/2006/relationships/tags" Target="../tags/tag134.xml"/><Relationship Id="rId56" Type="http://schemas.openxmlformats.org/officeDocument/2006/relationships/image" Target="../media/image1.emf"/><Relationship Id="rId8" Type="http://schemas.openxmlformats.org/officeDocument/2006/relationships/tags" Target="../tags/tag94.xml"/><Relationship Id="rId51" Type="http://schemas.openxmlformats.org/officeDocument/2006/relationships/tags" Target="../tags/tag137.xml"/><Relationship Id="rId3" Type="http://schemas.openxmlformats.org/officeDocument/2006/relationships/tags" Target="../tags/tag89.xml"/></Relationships>
</file>

<file path=ppt/slides/_rels/slide8.xml.rels><?xml version="1.0" encoding="UTF-8" standalone="yes"?>
<Relationships xmlns="http://schemas.openxmlformats.org/package/2006/relationships"><Relationship Id="rId8" Type="http://schemas.openxmlformats.org/officeDocument/2006/relationships/chart" Target="../charts/chart6.xml"/><Relationship Id="rId3" Type="http://schemas.openxmlformats.org/officeDocument/2006/relationships/slideLayout" Target="../slideLayouts/slideLayout5.xml"/><Relationship Id="rId7" Type="http://schemas.openxmlformats.org/officeDocument/2006/relationships/chart" Target="../charts/chart5.xml"/><Relationship Id="rId2" Type="http://schemas.openxmlformats.org/officeDocument/2006/relationships/tags" Target="../tags/tag139.xml"/><Relationship Id="rId1" Type="http://schemas.openxmlformats.org/officeDocument/2006/relationships/vmlDrawing" Target="../drawings/vmlDrawing28.vml"/><Relationship Id="rId6" Type="http://schemas.openxmlformats.org/officeDocument/2006/relationships/image" Target="../media/image1.emf"/><Relationship Id="rId5" Type="http://schemas.openxmlformats.org/officeDocument/2006/relationships/oleObject" Target="../embeddings/oleObject28.bin"/><Relationship Id="rId10" Type="http://schemas.openxmlformats.org/officeDocument/2006/relationships/chart" Target="../charts/chart8.xml"/><Relationship Id="rId4" Type="http://schemas.openxmlformats.org/officeDocument/2006/relationships/notesSlide" Target="../notesSlides/notesSlide7.xml"/><Relationship Id="rId9" Type="http://schemas.openxmlformats.org/officeDocument/2006/relationships/chart" Target="../charts/chart7.xml"/></Relationships>
</file>

<file path=ppt/slides/_rels/slide9.xml.rels><?xml version="1.0" encoding="UTF-8" standalone="yes"?>
<Relationships xmlns="http://schemas.openxmlformats.org/package/2006/relationships"><Relationship Id="rId8" Type="http://schemas.openxmlformats.org/officeDocument/2006/relationships/tags" Target="../tags/tag146.xml"/><Relationship Id="rId13" Type="http://schemas.openxmlformats.org/officeDocument/2006/relationships/tags" Target="../tags/tag151.xml"/><Relationship Id="rId18" Type="http://schemas.openxmlformats.org/officeDocument/2006/relationships/tags" Target="../tags/tag156.xml"/><Relationship Id="rId26" Type="http://schemas.openxmlformats.org/officeDocument/2006/relationships/tags" Target="../tags/tag164.xml"/><Relationship Id="rId3" Type="http://schemas.openxmlformats.org/officeDocument/2006/relationships/tags" Target="../tags/tag141.xml"/><Relationship Id="rId21" Type="http://schemas.openxmlformats.org/officeDocument/2006/relationships/tags" Target="../tags/tag159.xml"/><Relationship Id="rId34" Type="http://schemas.openxmlformats.org/officeDocument/2006/relationships/slideLayout" Target="../slideLayouts/slideLayout4.xml"/><Relationship Id="rId7" Type="http://schemas.openxmlformats.org/officeDocument/2006/relationships/tags" Target="../tags/tag145.xml"/><Relationship Id="rId12" Type="http://schemas.openxmlformats.org/officeDocument/2006/relationships/tags" Target="../tags/tag150.xml"/><Relationship Id="rId17" Type="http://schemas.openxmlformats.org/officeDocument/2006/relationships/tags" Target="../tags/tag155.xml"/><Relationship Id="rId25" Type="http://schemas.openxmlformats.org/officeDocument/2006/relationships/tags" Target="../tags/tag163.xml"/><Relationship Id="rId33" Type="http://schemas.openxmlformats.org/officeDocument/2006/relationships/tags" Target="../tags/tag171.xml"/><Relationship Id="rId38" Type="http://schemas.openxmlformats.org/officeDocument/2006/relationships/chart" Target="../charts/chart9.xml"/><Relationship Id="rId2" Type="http://schemas.openxmlformats.org/officeDocument/2006/relationships/tags" Target="../tags/tag140.xml"/><Relationship Id="rId16" Type="http://schemas.openxmlformats.org/officeDocument/2006/relationships/tags" Target="../tags/tag154.xml"/><Relationship Id="rId20" Type="http://schemas.openxmlformats.org/officeDocument/2006/relationships/tags" Target="../tags/tag158.xml"/><Relationship Id="rId29" Type="http://schemas.openxmlformats.org/officeDocument/2006/relationships/tags" Target="../tags/tag167.xml"/><Relationship Id="rId1" Type="http://schemas.openxmlformats.org/officeDocument/2006/relationships/vmlDrawing" Target="../drawings/vmlDrawing29.vml"/><Relationship Id="rId6" Type="http://schemas.openxmlformats.org/officeDocument/2006/relationships/tags" Target="../tags/tag144.xml"/><Relationship Id="rId11" Type="http://schemas.openxmlformats.org/officeDocument/2006/relationships/tags" Target="../tags/tag149.xml"/><Relationship Id="rId24" Type="http://schemas.openxmlformats.org/officeDocument/2006/relationships/tags" Target="../tags/tag162.xml"/><Relationship Id="rId32" Type="http://schemas.openxmlformats.org/officeDocument/2006/relationships/tags" Target="../tags/tag170.xml"/><Relationship Id="rId37" Type="http://schemas.openxmlformats.org/officeDocument/2006/relationships/image" Target="../media/image1.emf"/><Relationship Id="rId5" Type="http://schemas.openxmlformats.org/officeDocument/2006/relationships/tags" Target="../tags/tag143.xml"/><Relationship Id="rId15" Type="http://schemas.openxmlformats.org/officeDocument/2006/relationships/tags" Target="../tags/tag153.xml"/><Relationship Id="rId23" Type="http://schemas.openxmlformats.org/officeDocument/2006/relationships/tags" Target="../tags/tag161.xml"/><Relationship Id="rId28" Type="http://schemas.openxmlformats.org/officeDocument/2006/relationships/tags" Target="../tags/tag166.xml"/><Relationship Id="rId36" Type="http://schemas.openxmlformats.org/officeDocument/2006/relationships/oleObject" Target="../embeddings/oleObject29.bin"/><Relationship Id="rId10" Type="http://schemas.openxmlformats.org/officeDocument/2006/relationships/tags" Target="../tags/tag148.xml"/><Relationship Id="rId19" Type="http://schemas.openxmlformats.org/officeDocument/2006/relationships/tags" Target="../tags/tag157.xml"/><Relationship Id="rId31" Type="http://schemas.openxmlformats.org/officeDocument/2006/relationships/tags" Target="../tags/tag169.xml"/><Relationship Id="rId4" Type="http://schemas.openxmlformats.org/officeDocument/2006/relationships/tags" Target="../tags/tag142.xml"/><Relationship Id="rId9" Type="http://schemas.openxmlformats.org/officeDocument/2006/relationships/tags" Target="../tags/tag147.xml"/><Relationship Id="rId14" Type="http://schemas.openxmlformats.org/officeDocument/2006/relationships/tags" Target="../tags/tag152.xml"/><Relationship Id="rId22" Type="http://schemas.openxmlformats.org/officeDocument/2006/relationships/tags" Target="../tags/tag160.xml"/><Relationship Id="rId27" Type="http://schemas.openxmlformats.org/officeDocument/2006/relationships/tags" Target="../tags/tag165.xml"/><Relationship Id="rId30" Type="http://schemas.openxmlformats.org/officeDocument/2006/relationships/tags" Target="../tags/tag168.xml"/><Relationship Id="rId35"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7" name="Rectangle 7"/>
          <p:cNvSpPr>
            <a:spLocks noGrp="1" noChangeArrowheads="1"/>
          </p:cNvSpPr>
          <p:nvPr>
            <p:ph type="subTitle" idx="1"/>
          </p:nvPr>
        </p:nvSpPr>
        <p:spPr>
          <a:xfrm>
            <a:off x="1820174" y="3428999"/>
            <a:ext cx="5807847" cy="1407695"/>
          </a:xfrm>
        </p:spPr>
        <p:txBody>
          <a:bodyPr/>
          <a:lstStyle/>
          <a:p>
            <a:r>
              <a:rPr lang="en-US" dirty="0"/>
              <a:t>Assessing alignment of partners’ support to the National Strategy through past expenditure trend analysis</a:t>
            </a:r>
          </a:p>
        </p:txBody>
      </p:sp>
      <p:sp>
        <p:nvSpPr>
          <p:cNvPr id="66566" name="Rectangle 6"/>
          <p:cNvSpPr>
            <a:spLocks noGrp="1" noChangeArrowheads="1"/>
          </p:cNvSpPr>
          <p:nvPr>
            <p:ph type="ctrTitle"/>
          </p:nvPr>
        </p:nvSpPr>
        <p:spPr>
          <a:noFill/>
        </p:spPr>
        <p:txBody>
          <a:bodyPr/>
          <a:lstStyle/>
          <a:p>
            <a:r>
              <a:rPr lang="en-US" sz="4000" dirty="0"/>
              <a:t>Funding the NSP in South Africa:</a:t>
            </a:r>
            <a:endParaRPr lang="en-US" dirty="0"/>
          </a:p>
        </p:txBody>
      </p:sp>
      <p:sp>
        <p:nvSpPr>
          <p:cNvPr id="66564" name="Rectangle 4"/>
          <p:cNvSpPr>
            <a:spLocks noChangeArrowheads="1"/>
          </p:cNvSpPr>
          <p:nvPr/>
        </p:nvSpPr>
        <p:spPr bwMode="auto">
          <a:xfrm>
            <a:off x="1812758" y="5324474"/>
            <a:ext cx="5731042" cy="787567"/>
          </a:xfrm>
          <a:prstGeom prst="rect">
            <a:avLst/>
          </a:prstGeom>
          <a:noFill/>
          <a:ln w="9525">
            <a:noFill/>
            <a:miter lim="800000"/>
            <a:headEnd/>
            <a:tailEnd/>
          </a:ln>
          <a:effectLst/>
        </p:spPr>
        <p:txBody>
          <a:bodyPr/>
          <a:lstStyle/>
          <a:p>
            <a:r>
              <a:rPr lang="en-US" sz="1400" b="1" dirty="0">
                <a:latin typeface="Arial Narrow" pitchFamily="34" charset="0"/>
              </a:rPr>
              <a:t>Nthabiseng Khoza</a:t>
            </a:r>
            <a:r>
              <a:rPr lang="en-US" sz="1400" dirty="0">
                <a:latin typeface="Arial Narrow" pitchFamily="34" charset="0"/>
              </a:rPr>
              <a:t>, National Department of Health, Government of South Africa</a:t>
            </a:r>
          </a:p>
          <a:p>
            <a:r>
              <a:rPr lang="en-US" sz="1400" dirty="0">
                <a:latin typeface="Arial Narrow" pitchFamily="34" charset="0"/>
              </a:rPr>
              <a:t>10</a:t>
            </a:r>
            <a:r>
              <a:rPr lang="en-US" sz="1400" baseline="30000" dirty="0">
                <a:latin typeface="Arial Narrow" pitchFamily="34" charset="0"/>
              </a:rPr>
              <a:t>th</a:t>
            </a:r>
            <a:r>
              <a:rPr lang="en-US" sz="1400" dirty="0">
                <a:latin typeface="Arial Narrow" pitchFamily="34" charset="0"/>
              </a:rPr>
              <a:t> International AIDS Economics Network Preconference</a:t>
            </a:r>
          </a:p>
          <a:p>
            <a:r>
              <a:rPr lang="en-US" sz="1400" dirty="0">
                <a:latin typeface="Arial Narrow" pitchFamily="34" charset="0"/>
              </a:rPr>
              <a:t>Amsterdam, 20 July 2018</a:t>
            </a:r>
          </a:p>
        </p:txBody>
      </p:sp>
      <p:sp>
        <p:nvSpPr>
          <p:cNvPr id="66565" name="Text Box 5"/>
          <p:cNvSpPr txBox="1">
            <a:spLocks noChangeArrowheads="1"/>
          </p:cNvSpPr>
          <p:nvPr/>
        </p:nvSpPr>
        <p:spPr bwMode="auto">
          <a:xfrm>
            <a:off x="0" y="5791200"/>
            <a:ext cx="1524000" cy="457200"/>
          </a:xfrm>
          <a:prstGeom prst="rect">
            <a:avLst/>
          </a:prstGeom>
          <a:noFill/>
          <a:ln w="9525">
            <a:noFill/>
            <a:miter lim="800000"/>
            <a:headEnd/>
            <a:tailEnd/>
          </a:ln>
          <a:effectLst/>
        </p:spPr>
        <p:txBody>
          <a:bodyPr>
            <a:spAutoFit/>
          </a:bodyPr>
          <a:lstStyle/>
          <a:p>
            <a:pPr>
              <a:spcBef>
                <a:spcPct val="50000"/>
              </a:spcBef>
            </a:pPr>
            <a:endParaRPr lang="en-US"/>
          </a:p>
        </p:txBody>
      </p:sp>
    </p:spTree>
    <p:extLst>
      <p:ext uri="{BB962C8B-B14F-4D97-AF65-F5344CB8AC3E}">
        <p14:creationId xmlns:p14="http://schemas.microsoft.com/office/powerpoint/2010/main" val="11358434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Object 20" hidden="1">
            <a:extLst>
              <a:ext uri="{FF2B5EF4-FFF2-40B4-BE49-F238E27FC236}">
                <a16:creationId xmlns:a16="http://schemas.microsoft.com/office/drawing/2014/main" id="{40FF5AF6-EE68-405E-B3F2-4BEB5D4A3C96}"/>
              </a:ext>
            </a:extLst>
          </p:cNvPr>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0723" name="think-cell Slide" r:id="rId5" imgW="473" imgH="470" progId="TCLayout.ActiveDocument.1">
                  <p:embed/>
                </p:oleObj>
              </mc:Choice>
              <mc:Fallback>
                <p:oleObj name="think-cell Slide" r:id="rId5" imgW="473" imgH="470" progId="TCLayout.ActiveDocument.1">
                  <p:embed/>
                  <p:pic>
                    <p:nvPicPr>
                      <p:cNvPr id="21" name="Object 20" hidden="1">
                        <a:extLst>
                          <a:ext uri="{FF2B5EF4-FFF2-40B4-BE49-F238E27FC236}">
                            <a16:creationId xmlns:a16="http://schemas.microsoft.com/office/drawing/2014/main" id="{40FF5AF6-EE68-405E-B3F2-4BEB5D4A3C96}"/>
                          </a:ext>
                        </a:extLst>
                      </p:cNvPr>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5046BC8B-04AC-4E77-A097-0283613BC916}"/>
              </a:ext>
            </a:extLst>
          </p:cNvPr>
          <p:cNvSpPr>
            <a:spLocks noGrp="1"/>
          </p:cNvSpPr>
          <p:nvPr>
            <p:ph type="title"/>
          </p:nvPr>
        </p:nvSpPr>
        <p:spPr/>
        <p:txBody>
          <a:bodyPr/>
          <a:lstStyle/>
          <a:p>
            <a:r>
              <a:rPr lang="en-US" dirty="0"/>
              <a:t>HIV spending decently aligned to burden; further data improvements needed</a:t>
            </a:r>
          </a:p>
        </p:txBody>
      </p:sp>
      <p:sp>
        <p:nvSpPr>
          <p:cNvPr id="4" name="Slide Number Placeholder 3">
            <a:extLst>
              <a:ext uri="{FF2B5EF4-FFF2-40B4-BE49-F238E27FC236}">
                <a16:creationId xmlns:a16="http://schemas.microsoft.com/office/drawing/2014/main" id="{9F46C075-83B2-4A0B-9C38-77BBE4994344}"/>
              </a:ext>
            </a:extLst>
          </p:cNvPr>
          <p:cNvSpPr>
            <a:spLocks noGrp="1"/>
          </p:cNvSpPr>
          <p:nvPr>
            <p:ph type="sldNum" sz="quarter" idx="12"/>
          </p:nvPr>
        </p:nvSpPr>
        <p:spPr/>
        <p:txBody>
          <a:bodyPr/>
          <a:lstStyle/>
          <a:p>
            <a:fld id="{B135C596-EBFF-425A-9FB7-2C5721FB0F35}" type="slidenum">
              <a:rPr lang="en-US" smtClean="0"/>
              <a:pPr/>
              <a:t>10</a:t>
            </a:fld>
            <a:endParaRPr lang="en-US"/>
          </a:p>
        </p:txBody>
      </p:sp>
      <p:sp>
        <p:nvSpPr>
          <p:cNvPr id="16" name="Text Placeholder 3">
            <a:extLst>
              <a:ext uri="{FF2B5EF4-FFF2-40B4-BE49-F238E27FC236}">
                <a16:creationId xmlns:a16="http://schemas.microsoft.com/office/drawing/2014/main" id="{440F5AE9-9F62-45A3-8C92-68C845BABE8C}"/>
              </a:ext>
            </a:extLst>
          </p:cNvPr>
          <p:cNvSpPr txBox="1">
            <a:spLocks/>
          </p:cNvSpPr>
          <p:nvPr/>
        </p:nvSpPr>
        <p:spPr bwMode="auto">
          <a:xfrm>
            <a:off x="547832" y="1363884"/>
            <a:ext cx="8048336" cy="340225"/>
          </a:xfrm>
          <a:prstGeom prst="rect">
            <a:avLst/>
          </a:prstGeom>
          <a:noFill/>
          <a:ln w="9525">
            <a:noFill/>
            <a:miter lim="800000"/>
            <a:headEnd/>
            <a:tailEnd/>
          </a:ln>
          <a:effectLst/>
        </p:spPr>
        <p:txBody>
          <a:bodyPr vert="horz" wrap="square" lIns="0" tIns="45720" rIns="0" bIns="45720" numCol="1" anchor="ctr" anchorCtr="0" compatLnSpc="1">
            <a:prstTxWarp prst="textNoShape">
              <a:avLst/>
            </a:prstTxWarp>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buNone/>
            </a:pPr>
            <a:r>
              <a:rPr lang="en-US" sz="1800" b="1" kern="0" dirty="0"/>
              <a:t>HIV spending by district and funder (left axis) and number of PLHIV (right axis) (2016/17)</a:t>
            </a:r>
          </a:p>
        </p:txBody>
      </p:sp>
      <p:grpSp>
        <p:nvGrpSpPr>
          <p:cNvPr id="22" name="Group 21">
            <a:extLst>
              <a:ext uri="{FF2B5EF4-FFF2-40B4-BE49-F238E27FC236}">
                <a16:creationId xmlns:a16="http://schemas.microsoft.com/office/drawing/2014/main" id="{CB218DA0-43D5-4359-B1FA-ACE9C6A18B2C}"/>
              </a:ext>
            </a:extLst>
          </p:cNvPr>
          <p:cNvGrpSpPr/>
          <p:nvPr/>
        </p:nvGrpSpPr>
        <p:grpSpPr>
          <a:xfrm>
            <a:off x="989196" y="6431976"/>
            <a:ext cx="7232410" cy="280555"/>
            <a:chOff x="1932118" y="6550223"/>
            <a:chExt cx="6814799" cy="307778"/>
          </a:xfrm>
        </p:grpSpPr>
        <p:sp>
          <p:nvSpPr>
            <p:cNvPr id="23" name="TextBox 22">
              <a:extLst>
                <a:ext uri="{FF2B5EF4-FFF2-40B4-BE49-F238E27FC236}">
                  <a16:creationId xmlns:a16="http://schemas.microsoft.com/office/drawing/2014/main" id="{6CD52238-C864-48CA-9B8E-18DD2192CD7F}"/>
                </a:ext>
              </a:extLst>
            </p:cNvPr>
            <p:cNvSpPr txBox="1"/>
            <p:nvPr/>
          </p:nvSpPr>
          <p:spPr>
            <a:xfrm>
              <a:off x="1932118" y="6550223"/>
              <a:ext cx="425302" cy="307777"/>
            </a:xfrm>
            <a:prstGeom prst="rect">
              <a:avLst/>
            </a:prstGeom>
            <a:noFill/>
          </p:spPr>
          <p:txBody>
            <a:bodyPr wrap="square" rtlCol="0" anchor="ctr">
              <a:spAutoFit/>
            </a:bodyPr>
            <a:lstStyle/>
            <a:p>
              <a:pPr algn="ctr"/>
              <a:r>
                <a:rPr lang="en-US" sz="1200" dirty="0">
                  <a:latin typeface="+mj-lt"/>
                </a:rPr>
                <a:t>EC</a:t>
              </a:r>
            </a:p>
          </p:txBody>
        </p:sp>
        <p:sp>
          <p:nvSpPr>
            <p:cNvPr id="24" name="TextBox 23">
              <a:extLst>
                <a:ext uri="{FF2B5EF4-FFF2-40B4-BE49-F238E27FC236}">
                  <a16:creationId xmlns:a16="http://schemas.microsoft.com/office/drawing/2014/main" id="{5A6F82B9-6E67-42B0-8C3D-8BD0BE612925}"/>
                </a:ext>
              </a:extLst>
            </p:cNvPr>
            <p:cNvSpPr txBox="1"/>
            <p:nvPr/>
          </p:nvSpPr>
          <p:spPr>
            <a:xfrm>
              <a:off x="2777599" y="6550223"/>
              <a:ext cx="425302" cy="307777"/>
            </a:xfrm>
            <a:prstGeom prst="rect">
              <a:avLst/>
            </a:prstGeom>
            <a:noFill/>
          </p:spPr>
          <p:txBody>
            <a:bodyPr wrap="square" rtlCol="0" anchor="ctr">
              <a:spAutoFit/>
            </a:bodyPr>
            <a:lstStyle/>
            <a:p>
              <a:pPr algn="ctr"/>
              <a:r>
                <a:rPr lang="en-US" sz="1200" dirty="0">
                  <a:latin typeface="+mj-lt"/>
                </a:rPr>
                <a:t>FS</a:t>
              </a:r>
            </a:p>
          </p:txBody>
        </p:sp>
        <p:sp>
          <p:nvSpPr>
            <p:cNvPr id="25" name="TextBox 24">
              <a:extLst>
                <a:ext uri="{FF2B5EF4-FFF2-40B4-BE49-F238E27FC236}">
                  <a16:creationId xmlns:a16="http://schemas.microsoft.com/office/drawing/2014/main" id="{305CE3F3-F616-4617-8A58-4033EC29BAE7}"/>
                </a:ext>
              </a:extLst>
            </p:cNvPr>
            <p:cNvSpPr txBox="1"/>
            <p:nvPr/>
          </p:nvSpPr>
          <p:spPr>
            <a:xfrm>
              <a:off x="3515872" y="6550223"/>
              <a:ext cx="425302" cy="307777"/>
            </a:xfrm>
            <a:prstGeom prst="rect">
              <a:avLst/>
            </a:prstGeom>
            <a:noFill/>
          </p:spPr>
          <p:txBody>
            <a:bodyPr wrap="square" rtlCol="0" anchor="ctr">
              <a:spAutoFit/>
            </a:bodyPr>
            <a:lstStyle/>
            <a:p>
              <a:pPr algn="ctr"/>
              <a:r>
                <a:rPr lang="en-US" sz="1200" dirty="0">
                  <a:latin typeface="+mj-lt"/>
                </a:rPr>
                <a:t>GP</a:t>
              </a:r>
            </a:p>
          </p:txBody>
        </p:sp>
        <p:sp>
          <p:nvSpPr>
            <p:cNvPr id="26" name="TextBox 25">
              <a:extLst>
                <a:ext uri="{FF2B5EF4-FFF2-40B4-BE49-F238E27FC236}">
                  <a16:creationId xmlns:a16="http://schemas.microsoft.com/office/drawing/2014/main" id="{415DB532-E70C-4BAB-BCED-8A7E3807CA10}"/>
                </a:ext>
              </a:extLst>
            </p:cNvPr>
            <p:cNvSpPr txBox="1"/>
            <p:nvPr/>
          </p:nvSpPr>
          <p:spPr>
            <a:xfrm>
              <a:off x="4498656" y="6550223"/>
              <a:ext cx="503273" cy="307777"/>
            </a:xfrm>
            <a:prstGeom prst="rect">
              <a:avLst/>
            </a:prstGeom>
            <a:noFill/>
          </p:spPr>
          <p:txBody>
            <a:bodyPr wrap="square" rtlCol="0" anchor="ctr">
              <a:spAutoFit/>
            </a:bodyPr>
            <a:lstStyle/>
            <a:p>
              <a:pPr algn="ctr"/>
              <a:r>
                <a:rPr lang="en-US" sz="1200" dirty="0">
                  <a:latin typeface="+mj-lt"/>
                </a:rPr>
                <a:t>KZN</a:t>
              </a:r>
            </a:p>
          </p:txBody>
        </p:sp>
        <p:sp>
          <p:nvSpPr>
            <p:cNvPr id="27" name="TextBox 26">
              <a:extLst>
                <a:ext uri="{FF2B5EF4-FFF2-40B4-BE49-F238E27FC236}">
                  <a16:creationId xmlns:a16="http://schemas.microsoft.com/office/drawing/2014/main" id="{841BEDD5-045C-42C6-AD0E-92F9FE2106BF}"/>
                </a:ext>
              </a:extLst>
            </p:cNvPr>
            <p:cNvSpPr txBox="1"/>
            <p:nvPr/>
          </p:nvSpPr>
          <p:spPr>
            <a:xfrm>
              <a:off x="5620863" y="6550224"/>
              <a:ext cx="425302" cy="307777"/>
            </a:xfrm>
            <a:prstGeom prst="rect">
              <a:avLst/>
            </a:prstGeom>
            <a:noFill/>
          </p:spPr>
          <p:txBody>
            <a:bodyPr wrap="square" rtlCol="0" anchor="ctr">
              <a:spAutoFit/>
            </a:bodyPr>
            <a:lstStyle/>
            <a:p>
              <a:pPr algn="ctr"/>
              <a:r>
                <a:rPr lang="en-US" sz="1200" dirty="0">
                  <a:latin typeface="+mj-lt"/>
                </a:rPr>
                <a:t>LP</a:t>
              </a:r>
            </a:p>
          </p:txBody>
        </p:sp>
        <p:sp>
          <p:nvSpPr>
            <p:cNvPr id="28" name="TextBox 27">
              <a:extLst>
                <a:ext uri="{FF2B5EF4-FFF2-40B4-BE49-F238E27FC236}">
                  <a16:creationId xmlns:a16="http://schemas.microsoft.com/office/drawing/2014/main" id="{561D555E-27B7-4BA7-B559-6510CA56C2A3}"/>
                </a:ext>
              </a:extLst>
            </p:cNvPr>
            <p:cNvSpPr txBox="1"/>
            <p:nvPr/>
          </p:nvSpPr>
          <p:spPr>
            <a:xfrm>
              <a:off x="6244310" y="6550223"/>
              <a:ext cx="425302" cy="307777"/>
            </a:xfrm>
            <a:prstGeom prst="rect">
              <a:avLst/>
            </a:prstGeom>
            <a:noFill/>
          </p:spPr>
          <p:txBody>
            <a:bodyPr wrap="square" rtlCol="0" anchor="ctr">
              <a:spAutoFit/>
            </a:bodyPr>
            <a:lstStyle/>
            <a:p>
              <a:pPr algn="ctr"/>
              <a:r>
                <a:rPr lang="en-US" sz="1200" dirty="0">
                  <a:latin typeface="+mj-lt"/>
                </a:rPr>
                <a:t>MP</a:t>
              </a:r>
            </a:p>
          </p:txBody>
        </p:sp>
        <p:sp>
          <p:nvSpPr>
            <p:cNvPr id="29" name="TextBox 28">
              <a:extLst>
                <a:ext uri="{FF2B5EF4-FFF2-40B4-BE49-F238E27FC236}">
                  <a16:creationId xmlns:a16="http://schemas.microsoft.com/office/drawing/2014/main" id="{2A0480AD-728D-4996-863D-F0450B34E5E9}"/>
                </a:ext>
              </a:extLst>
            </p:cNvPr>
            <p:cNvSpPr txBox="1"/>
            <p:nvPr/>
          </p:nvSpPr>
          <p:spPr>
            <a:xfrm>
              <a:off x="6850313" y="6550223"/>
              <a:ext cx="425302" cy="307777"/>
            </a:xfrm>
            <a:prstGeom prst="rect">
              <a:avLst/>
            </a:prstGeom>
            <a:noFill/>
          </p:spPr>
          <p:txBody>
            <a:bodyPr wrap="square" rtlCol="0" anchor="ctr">
              <a:spAutoFit/>
            </a:bodyPr>
            <a:lstStyle/>
            <a:p>
              <a:pPr algn="ctr"/>
              <a:r>
                <a:rPr lang="en-US" sz="1200" dirty="0">
                  <a:latin typeface="+mj-lt"/>
                </a:rPr>
                <a:t>NC</a:t>
              </a:r>
            </a:p>
          </p:txBody>
        </p:sp>
        <p:sp>
          <p:nvSpPr>
            <p:cNvPr id="30" name="TextBox 29">
              <a:extLst>
                <a:ext uri="{FF2B5EF4-FFF2-40B4-BE49-F238E27FC236}">
                  <a16:creationId xmlns:a16="http://schemas.microsoft.com/office/drawing/2014/main" id="{7676DE43-0506-4205-9907-0C644D2C4AA2}"/>
                </a:ext>
              </a:extLst>
            </p:cNvPr>
            <p:cNvSpPr txBox="1"/>
            <p:nvPr/>
          </p:nvSpPr>
          <p:spPr>
            <a:xfrm>
              <a:off x="7503850" y="6550223"/>
              <a:ext cx="471375" cy="307777"/>
            </a:xfrm>
            <a:prstGeom prst="rect">
              <a:avLst/>
            </a:prstGeom>
            <a:noFill/>
          </p:spPr>
          <p:txBody>
            <a:bodyPr wrap="square" rtlCol="0" anchor="ctr">
              <a:spAutoFit/>
            </a:bodyPr>
            <a:lstStyle/>
            <a:p>
              <a:pPr algn="ctr"/>
              <a:r>
                <a:rPr lang="en-US" sz="1200" dirty="0">
                  <a:latin typeface="+mj-lt"/>
                </a:rPr>
                <a:t>NW</a:t>
              </a:r>
            </a:p>
          </p:txBody>
        </p:sp>
        <p:sp>
          <p:nvSpPr>
            <p:cNvPr id="31" name="TextBox 30">
              <a:extLst>
                <a:ext uri="{FF2B5EF4-FFF2-40B4-BE49-F238E27FC236}">
                  <a16:creationId xmlns:a16="http://schemas.microsoft.com/office/drawing/2014/main" id="{EEFA64A2-EC33-48BF-BEA2-CD26DACBC394}"/>
                </a:ext>
              </a:extLst>
            </p:cNvPr>
            <p:cNvSpPr txBox="1"/>
            <p:nvPr/>
          </p:nvSpPr>
          <p:spPr>
            <a:xfrm>
              <a:off x="8201114" y="6550223"/>
              <a:ext cx="545803" cy="307777"/>
            </a:xfrm>
            <a:prstGeom prst="rect">
              <a:avLst/>
            </a:prstGeom>
            <a:noFill/>
          </p:spPr>
          <p:txBody>
            <a:bodyPr wrap="square" rtlCol="0" anchor="ctr">
              <a:spAutoFit/>
            </a:bodyPr>
            <a:lstStyle/>
            <a:p>
              <a:pPr algn="ctr"/>
              <a:r>
                <a:rPr lang="en-US" sz="1200" dirty="0">
                  <a:latin typeface="+mj-lt"/>
                </a:rPr>
                <a:t>WC</a:t>
              </a:r>
            </a:p>
          </p:txBody>
        </p:sp>
      </p:grpSp>
      <p:graphicFrame>
        <p:nvGraphicFramePr>
          <p:cNvPr id="18" name="Chart 17">
            <a:extLst>
              <a:ext uri="{FF2B5EF4-FFF2-40B4-BE49-F238E27FC236}">
                <a16:creationId xmlns:a16="http://schemas.microsoft.com/office/drawing/2014/main" id="{8A760460-51D9-4921-8B9F-24917100C6AA}"/>
              </a:ext>
            </a:extLst>
          </p:cNvPr>
          <p:cNvGraphicFramePr>
            <a:graphicFrameLocks/>
          </p:cNvGraphicFramePr>
          <p:nvPr>
            <p:extLst>
              <p:ext uri="{D42A27DB-BD31-4B8C-83A1-F6EECF244321}">
                <p14:modId xmlns:p14="http://schemas.microsoft.com/office/powerpoint/2010/main" val="2529195083"/>
              </p:ext>
            </p:extLst>
          </p:nvPr>
        </p:nvGraphicFramePr>
        <p:xfrm>
          <a:off x="1" y="1345415"/>
          <a:ext cx="9144000" cy="5512585"/>
        </p:xfrm>
        <a:graphic>
          <a:graphicData uri="http://schemas.openxmlformats.org/drawingml/2006/chart">
            <c:chart xmlns:c="http://schemas.openxmlformats.org/drawingml/2006/chart" xmlns:r="http://schemas.openxmlformats.org/officeDocument/2006/relationships" r:id="rId7"/>
          </a:graphicData>
        </a:graphic>
      </p:graphicFrame>
      <p:sp>
        <p:nvSpPr>
          <p:cNvPr id="17" name="Callout: Line 16">
            <a:extLst>
              <a:ext uri="{FF2B5EF4-FFF2-40B4-BE49-F238E27FC236}">
                <a16:creationId xmlns:a16="http://schemas.microsoft.com/office/drawing/2014/main" id="{30BE9660-B2B6-41F2-B699-8CA323D7722B}"/>
              </a:ext>
            </a:extLst>
          </p:cNvPr>
          <p:cNvSpPr/>
          <p:nvPr/>
        </p:nvSpPr>
        <p:spPr bwMode="auto">
          <a:xfrm>
            <a:off x="759725" y="1861941"/>
            <a:ext cx="1641945" cy="1169551"/>
          </a:xfrm>
          <a:prstGeom prst="borderCallout1">
            <a:avLst>
              <a:gd name="adj1" fmla="val 100329"/>
              <a:gd name="adj2" fmla="val 87319"/>
              <a:gd name="adj3" fmla="val 198318"/>
              <a:gd name="adj4" fmla="val 54346"/>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In some provinces, DOH bulk spending often labeled as ‘whole province’ rather than split by district</a:t>
            </a:r>
          </a:p>
        </p:txBody>
      </p:sp>
      <p:sp>
        <p:nvSpPr>
          <p:cNvPr id="19" name="Callout: Line 18">
            <a:extLst>
              <a:ext uri="{FF2B5EF4-FFF2-40B4-BE49-F238E27FC236}">
                <a16:creationId xmlns:a16="http://schemas.microsoft.com/office/drawing/2014/main" id="{ECEE2756-E401-435F-9E0B-8011885B1C8B}"/>
              </a:ext>
            </a:extLst>
          </p:cNvPr>
          <p:cNvSpPr/>
          <p:nvPr/>
        </p:nvSpPr>
        <p:spPr bwMode="auto">
          <a:xfrm>
            <a:off x="6442897" y="1915380"/>
            <a:ext cx="1433946" cy="738664"/>
          </a:xfrm>
          <a:prstGeom prst="borderCallout1">
            <a:avLst>
              <a:gd name="adj1" fmla="val 81735"/>
              <a:gd name="adj2" fmla="val 99654"/>
              <a:gd name="adj3" fmla="val 250087"/>
              <a:gd name="adj4" fmla="val 134741"/>
            </a:avLst>
          </a:prstGeom>
          <a:ln>
            <a:solidFill>
              <a:srgbClr val="E8F0F9"/>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r>
              <a:rPr lang="en-US" sz="1400" dirty="0">
                <a:solidFill>
                  <a:schemeClr val="tx1"/>
                </a:solidFill>
                <a:latin typeface="+mj-lt"/>
                <a:cs typeface="Times New Roman" pitchFamily="18" charset="0"/>
              </a:rPr>
              <a:t>Global Fund PRs still do not report spending by district</a:t>
            </a:r>
            <a:endParaRPr kumimoji="0" lang="en-US" sz="1400" b="0" i="0" u="none" strike="noStrike" cap="none" normalizeH="0" baseline="0" dirty="0">
              <a:ln>
                <a:noFill/>
              </a:ln>
              <a:solidFill>
                <a:schemeClr val="tx1"/>
              </a:solidFill>
              <a:effectLst/>
              <a:latin typeface="+mj-lt"/>
              <a:cs typeface="Times New Roman" pitchFamily="18" charset="0"/>
            </a:endParaRPr>
          </a:p>
        </p:txBody>
      </p:sp>
      <p:sp>
        <p:nvSpPr>
          <p:cNvPr id="20" name="Callout: Line 19">
            <a:extLst>
              <a:ext uri="{FF2B5EF4-FFF2-40B4-BE49-F238E27FC236}">
                <a16:creationId xmlns:a16="http://schemas.microsoft.com/office/drawing/2014/main" id="{221EE85A-BE21-4B79-AB2A-360F722BCF57}"/>
              </a:ext>
            </a:extLst>
          </p:cNvPr>
          <p:cNvSpPr/>
          <p:nvPr/>
        </p:nvSpPr>
        <p:spPr bwMode="auto">
          <a:xfrm>
            <a:off x="3879722" y="2169456"/>
            <a:ext cx="1536340" cy="738664"/>
          </a:xfrm>
          <a:prstGeom prst="borderCallout1">
            <a:avLst>
              <a:gd name="adj1" fmla="val 37083"/>
              <a:gd name="adj2" fmla="val 595"/>
              <a:gd name="adj3" fmla="val -36862"/>
              <a:gd name="adj4" fmla="val -31591"/>
            </a:avLst>
          </a:prstGeom>
          <a:ln>
            <a:solidFill>
              <a:srgbClr val="F79646"/>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cs typeface="Times New Roman" pitchFamily="18" charset="0"/>
              </a:rPr>
              <a:t>District-level disease burden estimates remain</a:t>
            </a:r>
            <a:r>
              <a:rPr kumimoji="0" lang="en-US" sz="1400" b="0" i="0" u="none" strike="noStrike" cap="none" normalizeH="0" dirty="0">
                <a:ln>
                  <a:noFill/>
                </a:ln>
                <a:solidFill>
                  <a:schemeClr val="tx1"/>
                </a:solidFill>
                <a:effectLst/>
                <a:latin typeface="+mj-lt"/>
                <a:cs typeface="Times New Roman" pitchFamily="18" charset="0"/>
              </a:rPr>
              <a:t> uncertain</a:t>
            </a:r>
            <a:endParaRPr kumimoji="0" lang="en-US" sz="1400" b="0" i="0" u="none" strike="noStrike" cap="none" normalizeH="0" baseline="0" dirty="0">
              <a:ln>
                <a:noFill/>
              </a:ln>
              <a:solidFill>
                <a:schemeClr val="tx1"/>
              </a:solidFill>
              <a:effectLst/>
              <a:latin typeface="+mj-lt"/>
              <a:cs typeface="Times New Roman" pitchFamily="18" charset="0"/>
            </a:endParaRPr>
          </a:p>
        </p:txBody>
      </p:sp>
    </p:spTree>
    <p:extLst>
      <p:ext uri="{BB962C8B-B14F-4D97-AF65-F5344CB8AC3E}">
        <p14:creationId xmlns:p14="http://schemas.microsoft.com/office/powerpoint/2010/main" val="1715888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27B40-2EA3-4667-9081-7E2B867C0378}"/>
              </a:ext>
            </a:extLst>
          </p:cNvPr>
          <p:cNvSpPr>
            <a:spLocks noGrp="1"/>
          </p:cNvSpPr>
          <p:nvPr>
            <p:ph type="title"/>
          </p:nvPr>
        </p:nvSpPr>
        <p:spPr/>
        <p:txBody>
          <a:bodyPr/>
          <a:lstStyle/>
          <a:p>
            <a:r>
              <a:rPr lang="en-US" dirty="0"/>
              <a:t>PEPFAR spending (mostly) matched stated geographic priorities</a:t>
            </a:r>
          </a:p>
        </p:txBody>
      </p:sp>
      <p:sp>
        <p:nvSpPr>
          <p:cNvPr id="4" name="Slide Number Placeholder 3">
            <a:extLst>
              <a:ext uri="{FF2B5EF4-FFF2-40B4-BE49-F238E27FC236}">
                <a16:creationId xmlns:a16="http://schemas.microsoft.com/office/drawing/2014/main" id="{438FDD9E-83F2-46E4-BC74-337B20336E2C}"/>
              </a:ext>
            </a:extLst>
          </p:cNvPr>
          <p:cNvSpPr>
            <a:spLocks noGrp="1"/>
          </p:cNvSpPr>
          <p:nvPr>
            <p:ph type="sldNum" sz="quarter" idx="12"/>
          </p:nvPr>
        </p:nvSpPr>
        <p:spPr/>
        <p:txBody>
          <a:bodyPr/>
          <a:lstStyle/>
          <a:p>
            <a:fld id="{B135C596-EBFF-425A-9FB7-2C5721FB0F35}" type="slidenum">
              <a:rPr lang="en-US" smtClean="0"/>
              <a:pPr/>
              <a:t>11</a:t>
            </a:fld>
            <a:endParaRPr lang="en-US"/>
          </a:p>
        </p:txBody>
      </p:sp>
      <p:sp>
        <p:nvSpPr>
          <p:cNvPr id="6" name="Text Placeholder 3">
            <a:extLst>
              <a:ext uri="{FF2B5EF4-FFF2-40B4-BE49-F238E27FC236}">
                <a16:creationId xmlns:a16="http://schemas.microsoft.com/office/drawing/2014/main" id="{77203CB9-EB5A-4EF6-9CD7-60478DA785E1}"/>
              </a:ext>
            </a:extLst>
          </p:cNvPr>
          <p:cNvSpPr txBox="1">
            <a:spLocks/>
          </p:cNvSpPr>
          <p:nvPr/>
        </p:nvSpPr>
        <p:spPr bwMode="auto">
          <a:xfrm>
            <a:off x="441036" y="1318882"/>
            <a:ext cx="8630228" cy="466522"/>
          </a:xfrm>
          <a:prstGeom prst="rect">
            <a:avLst/>
          </a:prstGeom>
          <a:noFill/>
          <a:ln w="9525">
            <a:noFill/>
            <a:miter lim="800000"/>
            <a:headEnd/>
            <a:tailEnd/>
          </a:ln>
          <a:effectLst/>
        </p:spPr>
        <p:txBody>
          <a:bodyPr vert="horz" wrap="square" lIns="0" tIns="45720" rIns="0" bIns="45720" numCol="1" anchor="ctr" anchorCtr="0" compatLnSpc="1">
            <a:prstTxWarp prst="textNoShape">
              <a:avLst/>
            </a:prstTxWarp>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buNone/>
            </a:pPr>
            <a:r>
              <a:rPr lang="en-US" sz="1800" b="1" kern="0" dirty="0"/>
              <a:t>Change in DOH and PEPFAR spending in PEPFAR </a:t>
            </a:r>
            <a:r>
              <a:rPr lang="en-US" sz="1800" b="1" kern="0" dirty="0">
                <a:solidFill>
                  <a:srgbClr val="FF0000"/>
                </a:solidFill>
              </a:rPr>
              <a:t>priority</a:t>
            </a:r>
            <a:r>
              <a:rPr lang="en-US" sz="1800" b="1" kern="0" dirty="0"/>
              <a:t> districts between 2015/16 and 2016/17</a:t>
            </a:r>
          </a:p>
        </p:txBody>
      </p:sp>
      <p:graphicFrame>
        <p:nvGraphicFramePr>
          <p:cNvPr id="17" name="Chart 16">
            <a:extLst>
              <a:ext uri="{FF2B5EF4-FFF2-40B4-BE49-F238E27FC236}">
                <a16:creationId xmlns:a16="http://schemas.microsoft.com/office/drawing/2014/main" id="{09825433-49AD-4F7F-ACC5-E5DC7B15C204}"/>
              </a:ext>
            </a:extLst>
          </p:cNvPr>
          <p:cNvGraphicFramePr>
            <a:graphicFrameLocks/>
          </p:cNvGraphicFramePr>
          <p:nvPr>
            <p:extLst>
              <p:ext uri="{D42A27DB-BD31-4B8C-83A1-F6EECF244321}">
                <p14:modId xmlns:p14="http://schemas.microsoft.com/office/powerpoint/2010/main" val="2069539097"/>
              </p:ext>
            </p:extLst>
          </p:nvPr>
        </p:nvGraphicFramePr>
        <p:xfrm>
          <a:off x="0" y="1783728"/>
          <a:ext cx="9071264" cy="493065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409565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27B40-2EA3-4667-9081-7E2B867C0378}"/>
              </a:ext>
            </a:extLst>
          </p:cNvPr>
          <p:cNvSpPr>
            <a:spLocks noGrp="1"/>
          </p:cNvSpPr>
          <p:nvPr>
            <p:ph type="title"/>
          </p:nvPr>
        </p:nvSpPr>
        <p:spPr/>
        <p:txBody>
          <a:bodyPr/>
          <a:lstStyle/>
          <a:p>
            <a:r>
              <a:rPr lang="en-US" dirty="0"/>
              <a:t>Government often (but not always) filled in where PEPFAR scaled down investment</a:t>
            </a:r>
          </a:p>
        </p:txBody>
      </p:sp>
      <p:sp>
        <p:nvSpPr>
          <p:cNvPr id="4" name="Slide Number Placeholder 3">
            <a:extLst>
              <a:ext uri="{FF2B5EF4-FFF2-40B4-BE49-F238E27FC236}">
                <a16:creationId xmlns:a16="http://schemas.microsoft.com/office/drawing/2014/main" id="{438FDD9E-83F2-46E4-BC74-337B20336E2C}"/>
              </a:ext>
            </a:extLst>
          </p:cNvPr>
          <p:cNvSpPr>
            <a:spLocks noGrp="1"/>
          </p:cNvSpPr>
          <p:nvPr>
            <p:ph type="sldNum" sz="quarter" idx="12"/>
          </p:nvPr>
        </p:nvSpPr>
        <p:spPr/>
        <p:txBody>
          <a:bodyPr/>
          <a:lstStyle/>
          <a:p>
            <a:fld id="{B135C596-EBFF-425A-9FB7-2C5721FB0F35}" type="slidenum">
              <a:rPr lang="en-US" smtClean="0"/>
              <a:pPr/>
              <a:t>12</a:t>
            </a:fld>
            <a:endParaRPr lang="en-US"/>
          </a:p>
        </p:txBody>
      </p:sp>
      <p:sp>
        <p:nvSpPr>
          <p:cNvPr id="6" name="Text Placeholder 3">
            <a:extLst>
              <a:ext uri="{FF2B5EF4-FFF2-40B4-BE49-F238E27FC236}">
                <a16:creationId xmlns:a16="http://schemas.microsoft.com/office/drawing/2014/main" id="{77203CB9-EB5A-4EF6-9CD7-60478DA785E1}"/>
              </a:ext>
            </a:extLst>
          </p:cNvPr>
          <p:cNvSpPr txBox="1">
            <a:spLocks/>
          </p:cNvSpPr>
          <p:nvPr/>
        </p:nvSpPr>
        <p:spPr bwMode="auto">
          <a:xfrm>
            <a:off x="197427" y="1284179"/>
            <a:ext cx="8873837" cy="466522"/>
          </a:xfrm>
          <a:prstGeom prst="rect">
            <a:avLst/>
          </a:prstGeom>
          <a:noFill/>
          <a:ln w="9525">
            <a:noFill/>
            <a:miter lim="800000"/>
            <a:headEnd/>
            <a:tailEnd/>
          </a:ln>
          <a:effectLst/>
        </p:spPr>
        <p:txBody>
          <a:bodyPr vert="horz" wrap="square" lIns="0" tIns="45720" rIns="0" bIns="45720" numCol="1" anchor="ctr" anchorCtr="0" compatLnSpc="1">
            <a:prstTxWarp prst="textNoShape">
              <a:avLst/>
            </a:prstTxWarp>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buNone/>
            </a:pPr>
            <a:r>
              <a:rPr lang="en-US" sz="1800" b="1" kern="0" dirty="0"/>
              <a:t>Change in DOH and PEPFAR spending in PEPFAR </a:t>
            </a:r>
            <a:r>
              <a:rPr lang="en-US" sz="1800" b="1" kern="0" dirty="0">
                <a:solidFill>
                  <a:srgbClr val="FF0000"/>
                </a:solidFill>
              </a:rPr>
              <a:t>transition</a:t>
            </a:r>
            <a:r>
              <a:rPr lang="en-US" sz="1800" b="1" kern="0" dirty="0"/>
              <a:t> districts between 2015/16 and 2016/17</a:t>
            </a:r>
          </a:p>
        </p:txBody>
      </p:sp>
      <p:graphicFrame>
        <p:nvGraphicFramePr>
          <p:cNvPr id="7" name="Chart 6">
            <a:extLst>
              <a:ext uri="{FF2B5EF4-FFF2-40B4-BE49-F238E27FC236}">
                <a16:creationId xmlns:a16="http://schemas.microsoft.com/office/drawing/2014/main" id="{6FA84D8F-E0F8-4151-9E80-6C30FF2A405A}"/>
              </a:ext>
            </a:extLst>
          </p:cNvPr>
          <p:cNvGraphicFramePr>
            <a:graphicFrameLocks/>
          </p:cNvGraphicFramePr>
          <p:nvPr>
            <p:extLst>
              <p:ext uri="{D42A27DB-BD31-4B8C-83A1-F6EECF244321}">
                <p14:modId xmlns:p14="http://schemas.microsoft.com/office/powerpoint/2010/main" val="893455419"/>
              </p:ext>
            </p:extLst>
          </p:nvPr>
        </p:nvGraphicFramePr>
        <p:xfrm>
          <a:off x="1" y="1750700"/>
          <a:ext cx="9144000" cy="5096413"/>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7A1C6B0E-3C0F-4AB5-9E3D-C64653B542BC}"/>
              </a:ext>
            </a:extLst>
          </p:cNvPr>
          <p:cNvSpPr txBox="1"/>
          <p:nvPr/>
        </p:nvSpPr>
        <p:spPr>
          <a:xfrm>
            <a:off x="7269740" y="2076083"/>
            <a:ext cx="1614157" cy="261610"/>
          </a:xfrm>
          <a:prstGeom prst="rect">
            <a:avLst/>
          </a:prstGeom>
          <a:solidFill>
            <a:schemeClr val="bg1"/>
          </a:solidFill>
        </p:spPr>
        <p:txBody>
          <a:bodyPr wrap="square" rtlCol="0">
            <a:spAutoFit/>
          </a:bodyPr>
          <a:lstStyle/>
          <a:p>
            <a:r>
              <a:rPr lang="en-US" sz="1100" dirty="0">
                <a:latin typeface="+mn-lt"/>
                <a:cs typeface="Arial" panose="020B0604020202020204" pitchFamily="34" charset="0"/>
              </a:rPr>
              <a:t>DOH change in spending </a:t>
            </a:r>
          </a:p>
        </p:txBody>
      </p:sp>
      <p:sp>
        <p:nvSpPr>
          <p:cNvPr id="10" name="TextBox 9">
            <a:extLst>
              <a:ext uri="{FF2B5EF4-FFF2-40B4-BE49-F238E27FC236}">
                <a16:creationId xmlns:a16="http://schemas.microsoft.com/office/drawing/2014/main" id="{9003AAB6-9FC5-4E4B-829A-21B8702ED9BF}"/>
              </a:ext>
            </a:extLst>
          </p:cNvPr>
          <p:cNvSpPr txBox="1"/>
          <p:nvPr/>
        </p:nvSpPr>
        <p:spPr>
          <a:xfrm>
            <a:off x="5395996" y="2076083"/>
            <a:ext cx="1686129" cy="261610"/>
          </a:xfrm>
          <a:prstGeom prst="rect">
            <a:avLst/>
          </a:prstGeom>
          <a:solidFill>
            <a:schemeClr val="bg1"/>
          </a:solidFill>
        </p:spPr>
        <p:txBody>
          <a:bodyPr wrap="square" rtlCol="0">
            <a:spAutoFit/>
          </a:bodyPr>
          <a:lstStyle/>
          <a:p>
            <a:r>
              <a:rPr lang="en-US" sz="1100" dirty="0">
                <a:latin typeface="+mn-lt"/>
                <a:cs typeface="Arial" panose="020B0604020202020204" pitchFamily="34" charset="0"/>
              </a:rPr>
              <a:t>PEPFAR change in spending </a:t>
            </a:r>
          </a:p>
        </p:txBody>
      </p:sp>
    </p:spTree>
    <p:extLst>
      <p:ext uri="{BB962C8B-B14F-4D97-AF65-F5344CB8AC3E}">
        <p14:creationId xmlns:p14="http://schemas.microsoft.com/office/powerpoint/2010/main" val="3924700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Object 20" hidden="1">
            <a:extLst>
              <a:ext uri="{FF2B5EF4-FFF2-40B4-BE49-F238E27FC236}">
                <a16:creationId xmlns:a16="http://schemas.microsoft.com/office/drawing/2014/main" id="{4452842A-D6BE-4998-999E-AFCCFF92729F}"/>
              </a:ext>
            </a:extLst>
          </p:cNvPr>
          <p:cNvGraphicFramePr>
            <a:graphicFrameLocks noChangeAspect="1"/>
          </p:cNvGraphicFramePr>
          <p:nvPr>
            <p:custDataLst>
              <p:tags r:id="rId2"/>
            </p:custDataLst>
            <p:extLst>
              <p:ext uri="{D42A27DB-BD31-4B8C-83A1-F6EECF244321}">
                <p14:modId xmlns:p14="http://schemas.microsoft.com/office/powerpoint/2010/main" val="390059481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1748" name="think-cell Slide" r:id="rId83" imgW="473" imgH="470" progId="TCLayout.ActiveDocument.1">
                  <p:embed/>
                </p:oleObj>
              </mc:Choice>
              <mc:Fallback>
                <p:oleObj name="think-cell Slide" r:id="rId83" imgW="473" imgH="470" progId="TCLayout.ActiveDocument.1">
                  <p:embed/>
                  <p:pic>
                    <p:nvPicPr>
                      <p:cNvPr id="21" name="Object 20" hidden="1">
                        <a:extLst>
                          <a:ext uri="{FF2B5EF4-FFF2-40B4-BE49-F238E27FC236}">
                            <a16:creationId xmlns:a16="http://schemas.microsoft.com/office/drawing/2014/main" id="{4452842A-D6BE-4998-999E-AFCCFF92729F}"/>
                          </a:ext>
                        </a:extLst>
                      </p:cNvPr>
                      <p:cNvPicPr/>
                      <p:nvPr/>
                    </p:nvPicPr>
                    <p:blipFill>
                      <a:blip r:embed="rId84"/>
                      <a:stretch>
                        <a:fillRect/>
                      </a:stretch>
                    </p:blipFill>
                    <p:spPr>
                      <a:xfrm>
                        <a:off x="1588" y="1588"/>
                        <a:ext cx="1587" cy="1587"/>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557EE41C-765D-45D3-A39A-8033A187F483}"/>
              </a:ext>
            </a:extLst>
          </p:cNvPr>
          <p:cNvSpPr/>
          <p:nvPr>
            <p:custDataLst>
              <p:tags r:id="rId3"/>
            </p:custDataLst>
          </p:nvPr>
        </p:nvSpPr>
        <p:spPr bwMode="auto">
          <a:xfrm>
            <a:off x="0" y="0"/>
            <a:ext cx="158750" cy="158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0" tIns="0" rIns="0" bIns="0" numCol="1" spcCol="0" rtlCol="0" anchor="t" anchorCtr="0" compatLnSpc="1">
            <a:prstTxWarp prst="textNoShape">
              <a:avLst/>
            </a:prstTxWarp>
            <a:noAutofit/>
          </a:bodyPr>
          <a:lstStyle/>
          <a:p>
            <a:endParaRPr kumimoji="0" lang="en-US" sz="1200" u="none" strike="noStrike" cap="none" normalizeH="0" dirty="0">
              <a:ln>
                <a:noFill/>
              </a:ln>
              <a:solidFill>
                <a:schemeClr val="tx1"/>
              </a:solidFill>
              <a:effectLst/>
              <a:latin typeface="Arial Narrow" panose="020B0606020202030204" pitchFamily="34" charset="0"/>
              <a:sym typeface="Arial Narrow" panose="020B0606020202030204" pitchFamily="34" charset="0"/>
            </a:endParaRPr>
          </a:p>
        </p:txBody>
      </p:sp>
      <p:sp>
        <p:nvSpPr>
          <p:cNvPr id="2" name="Title 1">
            <a:extLst>
              <a:ext uri="{FF2B5EF4-FFF2-40B4-BE49-F238E27FC236}">
                <a16:creationId xmlns:a16="http://schemas.microsoft.com/office/drawing/2014/main" id="{A64695BD-17FB-4492-92F4-D5C726784BB4}"/>
              </a:ext>
            </a:extLst>
          </p:cNvPr>
          <p:cNvSpPr>
            <a:spLocks noGrp="1"/>
          </p:cNvSpPr>
          <p:nvPr>
            <p:ph type="title"/>
          </p:nvPr>
        </p:nvSpPr>
        <p:spPr>
          <a:xfrm>
            <a:off x="809625" y="141288"/>
            <a:ext cx="7877175" cy="1143000"/>
          </a:xfrm>
        </p:spPr>
        <p:txBody>
          <a:bodyPr/>
          <a:lstStyle/>
          <a:p>
            <a:r>
              <a:rPr lang="en-US" dirty="0"/>
              <a:t>TB spending grew slowly; geographic allocation only partly aligned to burden  </a:t>
            </a:r>
          </a:p>
        </p:txBody>
      </p:sp>
      <p:sp>
        <p:nvSpPr>
          <p:cNvPr id="30" name="Text Placeholder 29">
            <a:extLst>
              <a:ext uri="{FF2B5EF4-FFF2-40B4-BE49-F238E27FC236}">
                <a16:creationId xmlns:a16="http://schemas.microsoft.com/office/drawing/2014/main" id="{5214A95E-B2F1-4B8D-BB72-F4EA3261A14E}"/>
              </a:ext>
            </a:extLst>
          </p:cNvPr>
          <p:cNvSpPr>
            <a:spLocks noGrp="1"/>
          </p:cNvSpPr>
          <p:nvPr>
            <p:ph type="body" idx="1"/>
          </p:nvPr>
        </p:nvSpPr>
        <p:spPr/>
        <p:txBody>
          <a:bodyPr/>
          <a:lstStyle/>
          <a:p>
            <a:pPr algn="ctr"/>
            <a:r>
              <a:rPr lang="en-US" sz="1800" dirty="0"/>
              <a:t>Total TB spending by source </a:t>
            </a:r>
          </a:p>
          <a:p>
            <a:pPr algn="ctr"/>
            <a:r>
              <a:rPr lang="en-US" sz="1800" dirty="0"/>
              <a:t>(2014/15 – 2016/17)</a:t>
            </a:r>
          </a:p>
        </p:txBody>
      </p:sp>
      <p:sp>
        <p:nvSpPr>
          <p:cNvPr id="32" name="Text Placeholder 31">
            <a:extLst>
              <a:ext uri="{FF2B5EF4-FFF2-40B4-BE49-F238E27FC236}">
                <a16:creationId xmlns:a16="http://schemas.microsoft.com/office/drawing/2014/main" id="{1D193E07-9BB3-4D34-9452-EE4BFB44E912}"/>
              </a:ext>
            </a:extLst>
          </p:cNvPr>
          <p:cNvSpPr>
            <a:spLocks noGrp="1"/>
          </p:cNvSpPr>
          <p:nvPr>
            <p:ph type="body" sz="quarter" idx="3"/>
          </p:nvPr>
        </p:nvSpPr>
        <p:spPr/>
        <p:txBody>
          <a:bodyPr/>
          <a:lstStyle/>
          <a:p>
            <a:pPr algn="ctr"/>
            <a:r>
              <a:rPr lang="en-US" sz="1800" dirty="0"/>
              <a:t>Total TB spending by province and source, with number of TB patients (2016/17)</a:t>
            </a:r>
          </a:p>
        </p:txBody>
      </p:sp>
      <p:sp>
        <p:nvSpPr>
          <p:cNvPr id="4" name="Slide Number Placeholder 3">
            <a:extLst>
              <a:ext uri="{FF2B5EF4-FFF2-40B4-BE49-F238E27FC236}">
                <a16:creationId xmlns:a16="http://schemas.microsoft.com/office/drawing/2014/main" id="{B1DEF400-53B2-463F-81BE-13FCC74200B1}"/>
              </a:ext>
            </a:extLst>
          </p:cNvPr>
          <p:cNvSpPr>
            <a:spLocks noGrp="1"/>
          </p:cNvSpPr>
          <p:nvPr>
            <p:ph type="sldNum" sz="quarter" idx="12"/>
          </p:nvPr>
        </p:nvSpPr>
        <p:spPr/>
        <p:txBody>
          <a:bodyPr/>
          <a:lstStyle/>
          <a:p>
            <a:fld id="{B135C596-EBFF-425A-9FB7-2C5721FB0F35}" type="slidenum">
              <a:rPr lang="en-US" smtClean="0"/>
              <a:pPr/>
              <a:t>13</a:t>
            </a:fld>
            <a:endParaRPr lang="en-US"/>
          </a:p>
        </p:txBody>
      </p:sp>
      <p:graphicFrame>
        <p:nvGraphicFramePr>
          <p:cNvPr id="10" name="Object 4">
            <a:extLst>
              <a:ext uri="{FF2B5EF4-FFF2-40B4-BE49-F238E27FC236}">
                <a16:creationId xmlns:a16="http://schemas.microsoft.com/office/drawing/2014/main" id="{094BAADC-C2B0-4242-AFA0-31E5D448EE9E}"/>
              </a:ext>
            </a:extLst>
          </p:cNvPr>
          <p:cNvGraphicFramePr>
            <a:graphicFrameLocks/>
          </p:cNvGraphicFramePr>
          <p:nvPr>
            <p:custDataLst>
              <p:tags r:id="rId4"/>
            </p:custDataLst>
            <p:extLst>
              <p:ext uri="{D42A27DB-BD31-4B8C-83A1-F6EECF244321}">
                <p14:modId xmlns:p14="http://schemas.microsoft.com/office/powerpoint/2010/main" val="1181829823"/>
              </p:ext>
            </p:extLst>
          </p:nvPr>
        </p:nvGraphicFramePr>
        <p:xfrm>
          <a:off x="508000" y="2374900"/>
          <a:ext cx="2801938" cy="3463925"/>
        </p:xfrm>
        <a:graphic>
          <a:graphicData uri="http://schemas.openxmlformats.org/drawingml/2006/chart">
            <c:chart xmlns:c="http://schemas.openxmlformats.org/drawingml/2006/chart" xmlns:r="http://schemas.openxmlformats.org/officeDocument/2006/relationships" r:id="rId85"/>
          </a:graphicData>
        </a:graphic>
      </p:graphicFrame>
      <p:sp>
        <p:nvSpPr>
          <p:cNvPr id="134" name="Rectangle 133">
            <a:extLst>
              <a:ext uri="{FF2B5EF4-FFF2-40B4-BE49-F238E27FC236}">
                <a16:creationId xmlns:a16="http://schemas.microsoft.com/office/drawing/2014/main" id="{8673ED2F-3E8C-45C7-807A-97969647B2A3}"/>
              </a:ext>
            </a:extLst>
          </p:cNvPr>
          <p:cNvSpPr>
            <a:spLocks noGrp="1" noChangeArrowheads="1"/>
          </p:cNvSpPr>
          <p:nvPr>
            <p:custDataLst>
              <p:tags r:id="rId5"/>
            </p:custDataLst>
          </p:nvPr>
        </p:nvSpPr>
        <p:spPr bwMode="gray">
          <a:xfrm>
            <a:off x="155575" y="2346325"/>
            <a:ext cx="365125"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r">
              <a:spcBef>
                <a:spcPct val="0"/>
              </a:spcBef>
              <a:buNone/>
            </a:pPr>
            <a:fld id="{9A7F3A3B-E0C9-430B-ADAF-4218F491E249}" type="datetime'''''''''''''''''''3'',''5''''0''''''''''''''''''''''''''''''0'">
              <a:rPr lang="en-US" altLang="en-US" sz="1400">
                <a:sym typeface="+mn-lt"/>
              </a:rPr>
              <a:pPr marL="0" indent="0" algn="r">
                <a:spcBef>
                  <a:spcPct val="0"/>
                </a:spcBef>
                <a:buNone/>
              </a:pPr>
              <a:t>3,500</a:t>
            </a:fld>
            <a:endParaRPr lang="en-US" sz="1400" dirty="0">
              <a:sym typeface="+mn-lt"/>
            </a:endParaRPr>
          </a:p>
        </p:txBody>
      </p:sp>
      <p:sp>
        <p:nvSpPr>
          <p:cNvPr id="116" name="Rectangle 115">
            <a:extLst>
              <a:ext uri="{FF2B5EF4-FFF2-40B4-BE49-F238E27FC236}">
                <a16:creationId xmlns:a16="http://schemas.microsoft.com/office/drawing/2014/main" id="{73AD813F-66DA-4932-ACE6-58C7C26A782A}"/>
              </a:ext>
            </a:extLst>
          </p:cNvPr>
          <p:cNvSpPr>
            <a:spLocks noGrp="1" noChangeArrowheads="1"/>
          </p:cNvSpPr>
          <p:nvPr>
            <p:custDataLst>
              <p:tags r:id="rId6"/>
            </p:custDataLst>
          </p:nvPr>
        </p:nvSpPr>
        <p:spPr bwMode="gray">
          <a:xfrm>
            <a:off x="155575" y="4251325"/>
            <a:ext cx="365125"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r">
              <a:spcBef>
                <a:spcPct val="0"/>
              </a:spcBef>
              <a:buNone/>
            </a:pPr>
            <a:fld id="{63DFF463-71BF-4793-81B3-387F8035EE0C}" type="datetime'''1,''5''''''''''''''''''''''0''''''''''''''''0'''''''">
              <a:rPr lang="en-US" altLang="en-US" sz="1400">
                <a:sym typeface="+mn-lt"/>
              </a:rPr>
              <a:pPr marL="0" indent="0" algn="r">
                <a:spcBef>
                  <a:spcPct val="0"/>
                </a:spcBef>
                <a:buNone/>
              </a:pPr>
              <a:t>1,500</a:t>
            </a:fld>
            <a:endParaRPr lang="en-US" sz="1400" dirty="0">
              <a:sym typeface="+mn-lt"/>
            </a:endParaRPr>
          </a:p>
        </p:txBody>
      </p:sp>
      <p:sp>
        <p:nvSpPr>
          <p:cNvPr id="118" name="Rectangle 117">
            <a:extLst>
              <a:ext uri="{FF2B5EF4-FFF2-40B4-BE49-F238E27FC236}">
                <a16:creationId xmlns:a16="http://schemas.microsoft.com/office/drawing/2014/main" id="{29162B11-0822-48BD-AB2A-CD6F6ED612D4}"/>
              </a:ext>
            </a:extLst>
          </p:cNvPr>
          <p:cNvSpPr>
            <a:spLocks noGrp="1" noChangeArrowheads="1"/>
          </p:cNvSpPr>
          <p:nvPr>
            <p:custDataLst>
              <p:tags r:id="rId7"/>
            </p:custDataLst>
          </p:nvPr>
        </p:nvSpPr>
        <p:spPr bwMode="gray">
          <a:xfrm>
            <a:off x="155575" y="3298825"/>
            <a:ext cx="365125"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r">
              <a:spcBef>
                <a:spcPct val="0"/>
              </a:spcBef>
              <a:buNone/>
            </a:pPr>
            <a:fld id="{3734DB8B-69B1-4220-9BF7-E93EFFEEFEBB}" type="datetime'''''''2'''''''',''''''''''''''''5''''''0''''''''''0'''''">
              <a:rPr lang="en-US" altLang="en-US" sz="1400">
                <a:sym typeface="+mn-lt"/>
              </a:rPr>
              <a:pPr marL="0" indent="0" algn="r">
                <a:spcBef>
                  <a:spcPct val="0"/>
                </a:spcBef>
                <a:buNone/>
              </a:pPr>
              <a:t>2,500</a:t>
            </a:fld>
            <a:endParaRPr lang="en-US" sz="1400" dirty="0">
              <a:sym typeface="+mn-lt"/>
            </a:endParaRPr>
          </a:p>
        </p:txBody>
      </p:sp>
      <p:sp>
        <p:nvSpPr>
          <p:cNvPr id="22" name="Rectangle 21">
            <a:extLst>
              <a:ext uri="{FF2B5EF4-FFF2-40B4-BE49-F238E27FC236}">
                <a16:creationId xmlns:a16="http://schemas.microsoft.com/office/drawing/2014/main" id="{8E33FD0F-EA03-40BC-8525-9A2F8C62257A}"/>
              </a:ext>
            </a:extLst>
          </p:cNvPr>
          <p:cNvSpPr>
            <a:spLocks noGrp="1" noChangeArrowheads="1"/>
          </p:cNvSpPr>
          <p:nvPr>
            <p:custDataLst>
              <p:tags r:id="rId8"/>
            </p:custDataLst>
          </p:nvPr>
        </p:nvSpPr>
        <p:spPr bwMode="gray">
          <a:xfrm>
            <a:off x="439738" y="5684838"/>
            <a:ext cx="80963"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r">
              <a:spcBef>
                <a:spcPct val="0"/>
              </a:spcBef>
              <a:buNone/>
            </a:pPr>
            <a:fld id="{76A6D66A-227D-44EF-B64B-4E936ACB61F9}" type="datetime'''''''''''''''''''''0'''''''''''''">
              <a:rPr lang="en-US" altLang="en-US" sz="1400" smtClean="0"/>
              <a:pPr/>
              <a:t>0</a:t>
            </a:fld>
            <a:endParaRPr lang="en-US" sz="1400" dirty="0">
              <a:sym typeface="+mn-lt"/>
            </a:endParaRPr>
          </a:p>
        </p:txBody>
      </p:sp>
      <p:sp>
        <p:nvSpPr>
          <p:cNvPr id="117" name="Rectangle 116">
            <a:extLst>
              <a:ext uri="{FF2B5EF4-FFF2-40B4-BE49-F238E27FC236}">
                <a16:creationId xmlns:a16="http://schemas.microsoft.com/office/drawing/2014/main" id="{F70BEC50-D7AF-40B1-87E9-7A8C96D0AE4C}"/>
              </a:ext>
            </a:extLst>
          </p:cNvPr>
          <p:cNvSpPr>
            <a:spLocks noGrp="1" noChangeArrowheads="1"/>
          </p:cNvSpPr>
          <p:nvPr>
            <p:custDataLst>
              <p:tags r:id="rId9"/>
            </p:custDataLst>
          </p:nvPr>
        </p:nvSpPr>
        <p:spPr bwMode="gray">
          <a:xfrm>
            <a:off x="155575" y="3779838"/>
            <a:ext cx="365125"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r">
              <a:spcBef>
                <a:spcPct val="0"/>
              </a:spcBef>
              <a:buNone/>
            </a:pPr>
            <a:fld id="{259B7F97-7011-49EC-92A3-1E6CFD1789CC}" type="datetime'''''''''''2,''''''''''0''''''''''''''''''''''''''''''00'">
              <a:rPr lang="en-US" altLang="en-US" sz="1400">
                <a:sym typeface="+mn-lt"/>
              </a:rPr>
              <a:pPr marL="0" indent="0" algn="r">
                <a:spcBef>
                  <a:spcPct val="0"/>
                </a:spcBef>
                <a:buNone/>
              </a:pPr>
              <a:t>2,000</a:t>
            </a:fld>
            <a:endParaRPr lang="en-US" sz="1400" dirty="0">
              <a:sym typeface="+mn-lt"/>
            </a:endParaRPr>
          </a:p>
        </p:txBody>
      </p:sp>
      <p:sp>
        <p:nvSpPr>
          <p:cNvPr id="119" name="Rectangle 118">
            <a:extLst>
              <a:ext uri="{FF2B5EF4-FFF2-40B4-BE49-F238E27FC236}">
                <a16:creationId xmlns:a16="http://schemas.microsoft.com/office/drawing/2014/main" id="{4D5846AA-26A9-438D-B544-011863DD5EAA}"/>
              </a:ext>
            </a:extLst>
          </p:cNvPr>
          <p:cNvSpPr>
            <a:spLocks noGrp="1" noChangeArrowheads="1"/>
          </p:cNvSpPr>
          <p:nvPr>
            <p:custDataLst>
              <p:tags r:id="rId10"/>
            </p:custDataLst>
          </p:nvPr>
        </p:nvSpPr>
        <p:spPr bwMode="gray">
          <a:xfrm>
            <a:off x="155575" y="2827338"/>
            <a:ext cx="365125"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r">
              <a:spcBef>
                <a:spcPct val="0"/>
              </a:spcBef>
              <a:buNone/>
            </a:pPr>
            <a:fld id="{D8501389-A759-44F0-85C5-F376AAE2B59F}" type="datetime'''3'',''0''''''''''''''''''''''''''''''''''''0''''0'''''''''''">
              <a:rPr lang="en-US" altLang="en-US" sz="1400">
                <a:sym typeface="+mn-lt"/>
              </a:rPr>
              <a:pPr marL="0" indent="0" algn="r">
                <a:spcBef>
                  <a:spcPct val="0"/>
                </a:spcBef>
                <a:buNone/>
              </a:pPr>
              <a:t>3,000</a:t>
            </a:fld>
            <a:endParaRPr lang="en-US" sz="1400" dirty="0">
              <a:sym typeface="+mn-lt"/>
            </a:endParaRPr>
          </a:p>
        </p:txBody>
      </p:sp>
      <p:sp>
        <p:nvSpPr>
          <p:cNvPr id="115" name="Rectangle 114">
            <a:extLst>
              <a:ext uri="{FF2B5EF4-FFF2-40B4-BE49-F238E27FC236}">
                <a16:creationId xmlns:a16="http://schemas.microsoft.com/office/drawing/2014/main" id="{9937804D-70F0-4131-A3B8-19C270CC0F82}"/>
              </a:ext>
            </a:extLst>
          </p:cNvPr>
          <p:cNvSpPr>
            <a:spLocks noGrp="1" noChangeArrowheads="1"/>
          </p:cNvSpPr>
          <p:nvPr>
            <p:custDataLst>
              <p:tags r:id="rId11"/>
            </p:custDataLst>
          </p:nvPr>
        </p:nvSpPr>
        <p:spPr bwMode="gray">
          <a:xfrm>
            <a:off x="155575" y="4732338"/>
            <a:ext cx="365125"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r">
              <a:spcBef>
                <a:spcPct val="0"/>
              </a:spcBef>
              <a:buNone/>
            </a:pPr>
            <a:fld id="{3113FDF5-7244-4AE0-8421-FF2B5106377E}" type="datetime'''''''''''''''''''''''''1,''0''0''''''''''''''0'''''''''''''">
              <a:rPr lang="en-US" altLang="en-US" sz="1400">
                <a:sym typeface="+mn-lt"/>
              </a:rPr>
              <a:pPr marL="0" indent="0" algn="r">
                <a:spcBef>
                  <a:spcPct val="0"/>
                </a:spcBef>
                <a:buNone/>
              </a:pPr>
              <a:t>1,000</a:t>
            </a:fld>
            <a:endParaRPr lang="en-US" sz="1400" dirty="0">
              <a:sym typeface="+mn-lt"/>
            </a:endParaRPr>
          </a:p>
        </p:txBody>
      </p:sp>
      <p:sp>
        <p:nvSpPr>
          <p:cNvPr id="113" name="Rectangle 112">
            <a:extLst>
              <a:ext uri="{FF2B5EF4-FFF2-40B4-BE49-F238E27FC236}">
                <a16:creationId xmlns:a16="http://schemas.microsoft.com/office/drawing/2014/main" id="{919A4025-EE56-4F7E-AE28-F6CB82A0FA30}"/>
              </a:ext>
            </a:extLst>
          </p:cNvPr>
          <p:cNvSpPr>
            <a:spLocks noGrp="1" noChangeArrowheads="1"/>
          </p:cNvSpPr>
          <p:nvPr>
            <p:custDataLst>
              <p:tags r:id="rId12"/>
            </p:custDataLst>
          </p:nvPr>
        </p:nvSpPr>
        <p:spPr bwMode="gray">
          <a:xfrm>
            <a:off x="277813" y="5203825"/>
            <a:ext cx="242888"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r">
              <a:spcBef>
                <a:spcPct val="0"/>
              </a:spcBef>
              <a:buNone/>
            </a:pPr>
            <a:fld id="{4C4A987B-D49E-41EC-9EB7-6A4C91782690}" type="datetime'''''''''''5''''''''0''''''''0'''''''''''''''''">
              <a:rPr lang="en-US" altLang="en-US" sz="1400">
                <a:sym typeface="+mn-lt"/>
              </a:rPr>
              <a:pPr marL="0" indent="0" algn="r">
                <a:spcBef>
                  <a:spcPct val="0"/>
                </a:spcBef>
                <a:buNone/>
              </a:pPr>
              <a:t>500</a:t>
            </a:fld>
            <a:endParaRPr lang="en-US" sz="1400" dirty="0">
              <a:sym typeface="+mn-lt"/>
            </a:endParaRPr>
          </a:p>
        </p:txBody>
      </p:sp>
      <p:cxnSp>
        <p:nvCxnSpPr>
          <p:cNvPr id="17" name="Straight Connector 16">
            <a:extLst>
              <a:ext uri="{FF2B5EF4-FFF2-40B4-BE49-F238E27FC236}">
                <a16:creationId xmlns:a16="http://schemas.microsoft.com/office/drawing/2014/main" id="{A94A6D69-151D-47C1-B18A-611FE27F19A7}"/>
              </a:ext>
            </a:extLst>
          </p:cNvPr>
          <p:cNvCxnSpPr/>
          <p:nvPr>
            <p:custDataLst>
              <p:tags r:id="rId13"/>
            </p:custDataLst>
          </p:nvPr>
        </p:nvCxnSpPr>
        <p:spPr bwMode="auto">
          <a:xfrm flipH="1">
            <a:off x="2992438" y="3069197"/>
            <a:ext cx="84137" cy="0"/>
          </a:xfrm>
          <a:prstGeom prst="line">
            <a:avLst/>
          </a:prstGeom>
          <a:solidFill>
            <a:schemeClr val="accent1"/>
          </a:solidFill>
          <a:ln w="6350" cap="flat" cmpd="sng" algn="ctr">
            <a:solidFill>
              <a:schemeClr val="tx1"/>
            </a:solidFill>
            <a:prstDash val="solid"/>
            <a:round/>
            <a:headEnd type="none" w="med" len="med"/>
            <a:tailEnd type="none" w="med" len="med"/>
          </a:ln>
          <a:effectLst/>
        </p:spPr>
      </p:cxnSp>
      <p:sp>
        <p:nvSpPr>
          <p:cNvPr id="136" name="Rectangle 135">
            <a:extLst>
              <a:ext uri="{FF2B5EF4-FFF2-40B4-BE49-F238E27FC236}">
                <a16:creationId xmlns:a16="http://schemas.microsoft.com/office/drawing/2014/main" id="{1D18AB36-CDC3-460A-A548-6B28AA5A295C}"/>
              </a:ext>
            </a:extLst>
          </p:cNvPr>
          <p:cNvSpPr>
            <a:spLocks noGrp="1" noChangeArrowheads="1"/>
          </p:cNvSpPr>
          <p:nvPr>
            <p:custDataLst>
              <p:tags r:id="rId14"/>
            </p:custDataLst>
          </p:nvPr>
        </p:nvSpPr>
        <p:spPr bwMode="gray">
          <a:xfrm>
            <a:off x="835025" y="4651375"/>
            <a:ext cx="415925"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25400" tIns="0" rIns="2540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r>
              <a:rPr lang="en-US" altLang="en-US" sz="1400" dirty="0">
                <a:solidFill>
                  <a:schemeClr val="bg1"/>
                </a:solidFill>
                <a:sym typeface="+mn-lt"/>
              </a:rPr>
              <a:t>2,000</a:t>
            </a:r>
            <a:endParaRPr lang="en-US" sz="1400" dirty="0">
              <a:solidFill>
                <a:schemeClr val="bg1"/>
              </a:solidFill>
              <a:sym typeface="+mn-lt"/>
            </a:endParaRPr>
          </a:p>
        </p:txBody>
      </p:sp>
      <p:sp>
        <p:nvSpPr>
          <p:cNvPr id="120" name="Rectangle 119">
            <a:extLst>
              <a:ext uri="{FF2B5EF4-FFF2-40B4-BE49-F238E27FC236}">
                <a16:creationId xmlns:a16="http://schemas.microsoft.com/office/drawing/2014/main" id="{01AD93F3-0E4E-480E-B2BB-FE999AE164A4}"/>
              </a:ext>
            </a:extLst>
          </p:cNvPr>
          <p:cNvSpPr>
            <a:spLocks noGrp="1" noChangeArrowheads="1"/>
          </p:cNvSpPr>
          <p:nvPr>
            <p:custDataLst>
              <p:tags r:id="rId15"/>
            </p:custDataLst>
          </p:nvPr>
        </p:nvSpPr>
        <p:spPr bwMode="gray">
          <a:xfrm rot="21412550">
            <a:off x="896143" y="3591540"/>
            <a:ext cx="293688"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25400" tIns="0" rIns="2540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90ACFF58-C563-4113-95E0-2683353C1E6C}" type="datetime'''''3''''''''''''''''''''''''''7''''''''''2'''''">
              <a:rPr lang="en-US" altLang="en-US" sz="1400">
                <a:solidFill>
                  <a:schemeClr val="bg1"/>
                </a:solidFill>
              </a:rPr>
              <a:pPr/>
              <a:t>372</a:t>
            </a:fld>
            <a:endParaRPr lang="en-US" sz="1400" dirty="0">
              <a:solidFill>
                <a:schemeClr val="bg1"/>
              </a:solidFill>
              <a:sym typeface="+mn-lt"/>
            </a:endParaRPr>
          </a:p>
        </p:txBody>
      </p:sp>
      <p:sp>
        <p:nvSpPr>
          <p:cNvPr id="14" name="Rectangle 13">
            <a:extLst>
              <a:ext uri="{FF2B5EF4-FFF2-40B4-BE49-F238E27FC236}">
                <a16:creationId xmlns:a16="http://schemas.microsoft.com/office/drawing/2014/main" id="{4B7E27B9-C7A7-45B4-ACF5-92D2366FFAE3}"/>
              </a:ext>
            </a:extLst>
          </p:cNvPr>
          <p:cNvSpPr>
            <a:spLocks noGrp="1" noChangeArrowheads="1"/>
          </p:cNvSpPr>
          <p:nvPr>
            <p:custDataLst>
              <p:tags r:id="rId16"/>
            </p:custDataLst>
          </p:nvPr>
        </p:nvSpPr>
        <p:spPr bwMode="gray">
          <a:xfrm>
            <a:off x="2604236" y="2799327"/>
            <a:ext cx="471488" cy="24447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28575" tIns="0" rIns="28575" bIns="0" numCol="1" spcCol="0" anchor="b"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r>
              <a:rPr lang="en-US" altLang="en-US" sz="1600" dirty="0"/>
              <a:t>2,874</a:t>
            </a:r>
            <a:endParaRPr lang="en-US" sz="1600" dirty="0">
              <a:sym typeface="+mn-lt"/>
            </a:endParaRPr>
          </a:p>
        </p:txBody>
      </p:sp>
      <p:sp>
        <p:nvSpPr>
          <p:cNvPr id="137" name="Rectangle 136">
            <a:extLst>
              <a:ext uri="{FF2B5EF4-FFF2-40B4-BE49-F238E27FC236}">
                <a16:creationId xmlns:a16="http://schemas.microsoft.com/office/drawing/2014/main" id="{8F2F6867-B61C-49F9-BB9C-AE0C933F8A0D}"/>
              </a:ext>
            </a:extLst>
          </p:cNvPr>
          <p:cNvSpPr>
            <a:spLocks noGrp="1" noChangeArrowheads="1"/>
          </p:cNvSpPr>
          <p:nvPr>
            <p:custDataLst>
              <p:tags r:id="rId17"/>
            </p:custDataLst>
          </p:nvPr>
        </p:nvSpPr>
        <p:spPr bwMode="gray">
          <a:xfrm>
            <a:off x="1781175" y="3113780"/>
            <a:ext cx="293688" cy="212725"/>
          </a:xfrm>
          <a:prstGeom prst="rect">
            <a:avLst/>
          </a:prstGeom>
          <a:solidFill>
            <a:schemeClr val="accent6"/>
          </a:solidFill>
          <a:ln w="9525">
            <a:noFill/>
            <a:miter lim="800000"/>
            <a:headEnd/>
            <a:tailEnd/>
          </a:ln>
          <a:effectLst/>
        </p:spPr>
        <p:txBody>
          <a:bodyPr vert="horz" wrap="none" lIns="25400" tIns="0" rIns="2540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B3B245D9-D4A8-424E-B193-55886B972317}" type="datetime'''1''''''''5''''''''''''''''''''''''''''''1'''''''">
              <a:rPr lang="en-US" altLang="en-US" sz="1400">
                <a:sym typeface="+mn-lt"/>
              </a:rPr>
              <a:pPr marL="0" indent="0" algn="ctr">
                <a:spcBef>
                  <a:spcPct val="0"/>
                </a:spcBef>
                <a:buNone/>
              </a:pPr>
              <a:t>151</a:t>
            </a:fld>
            <a:endParaRPr lang="en-US" sz="1400" dirty="0">
              <a:sym typeface="+mn-lt"/>
            </a:endParaRPr>
          </a:p>
        </p:txBody>
      </p:sp>
      <p:sp>
        <p:nvSpPr>
          <p:cNvPr id="131" name="Rectangle 130">
            <a:extLst>
              <a:ext uri="{FF2B5EF4-FFF2-40B4-BE49-F238E27FC236}">
                <a16:creationId xmlns:a16="http://schemas.microsoft.com/office/drawing/2014/main" id="{6B1275EA-87F1-46F3-ADE3-29E176ACC697}"/>
              </a:ext>
            </a:extLst>
          </p:cNvPr>
          <p:cNvSpPr>
            <a:spLocks noGrp="1" noChangeArrowheads="1"/>
          </p:cNvSpPr>
          <p:nvPr>
            <p:custDataLst>
              <p:tags r:id="rId18"/>
            </p:custDataLst>
          </p:nvPr>
        </p:nvSpPr>
        <p:spPr bwMode="gray">
          <a:xfrm>
            <a:off x="822440" y="3124191"/>
            <a:ext cx="471488" cy="24447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28575" tIns="0" rIns="28575" bIns="0" numCol="1" spcCol="0" anchor="b"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r>
              <a:rPr lang="en-US" altLang="en-US" sz="1600" dirty="0"/>
              <a:t>2,470</a:t>
            </a:r>
            <a:endParaRPr lang="en-US" sz="1600" dirty="0">
              <a:sym typeface="+mn-lt"/>
            </a:endParaRPr>
          </a:p>
        </p:txBody>
      </p:sp>
      <p:sp>
        <p:nvSpPr>
          <p:cNvPr id="140" name="Rectangle 139">
            <a:extLst>
              <a:ext uri="{FF2B5EF4-FFF2-40B4-BE49-F238E27FC236}">
                <a16:creationId xmlns:a16="http://schemas.microsoft.com/office/drawing/2014/main" id="{69054983-93C8-4AFE-B58A-595D832BD2B3}"/>
              </a:ext>
            </a:extLst>
          </p:cNvPr>
          <p:cNvSpPr>
            <a:spLocks noGrp="1" noChangeArrowheads="1"/>
          </p:cNvSpPr>
          <p:nvPr>
            <p:custDataLst>
              <p:tags r:id="rId19"/>
            </p:custDataLst>
          </p:nvPr>
        </p:nvSpPr>
        <p:spPr bwMode="gray">
          <a:xfrm>
            <a:off x="2601913" y="4522788"/>
            <a:ext cx="415925"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25400" tIns="0" rIns="2540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r>
              <a:rPr lang="en-US" altLang="en-US" sz="1400" dirty="0">
                <a:solidFill>
                  <a:schemeClr val="bg1"/>
                </a:solidFill>
                <a:sym typeface="+mn-lt"/>
              </a:rPr>
              <a:t>2,211</a:t>
            </a:r>
            <a:endParaRPr lang="en-US" sz="1400" dirty="0">
              <a:solidFill>
                <a:schemeClr val="bg1"/>
              </a:solidFill>
              <a:sym typeface="+mn-lt"/>
            </a:endParaRPr>
          </a:p>
        </p:txBody>
      </p:sp>
      <p:sp>
        <p:nvSpPr>
          <p:cNvPr id="135" name="Rectangle 134">
            <a:extLst>
              <a:ext uri="{FF2B5EF4-FFF2-40B4-BE49-F238E27FC236}">
                <a16:creationId xmlns:a16="http://schemas.microsoft.com/office/drawing/2014/main" id="{936D3B69-E31A-42BA-B3C4-C67462C7D536}"/>
              </a:ext>
            </a:extLst>
          </p:cNvPr>
          <p:cNvSpPr>
            <a:spLocks noGrp="1" noChangeArrowheads="1"/>
          </p:cNvSpPr>
          <p:nvPr>
            <p:custDataLst>
              <p:tags r:id="rId20"/>
            </p:custDataLst>
          </p:nvPr>
        </p:nvSpPr>
        <p:spPr bwMode="gray">
          <a:xfrm>
            <a:off x="888091" y="3369434"/>
            <a:ext cx="293688" cy="212725"/>
          </a:xfrm>
          <a:prstGeom prst="rect">
            <a:avLst/>
          </a:prstGeom>
          <a:solidFill>
            <a:schemeClr val="accent6"/>
          </a:solidFill>
          <a:ln w="9525">
            <a:noFill/>
            <a:miter lim="800000"/>
            <a:headEnd/>
            <a:tailEnd/>
          </a:ln>
          <a:effectLst/>
        </p:spPr>
        <p:txBody>
          <a:bodyPr vert="horz" wrap="none" lIns="25400" tIns="0" rIns="2540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r>
              <a:rPr lang="en-US" altLang="en-US" sz="1400" dirty="0">
                <a:sym typeface="+mn-lt"/>
              </a:rPr>
              <a:t>99</a:t>
            </a:r>
            <a:endParaRPr lang="en-US" sz="1400" dirty="0">
              <a:sym typeface="+mn-lt"/>
            </a:endParaRPr>
          </a:p>
        </p:txBody>
      </p:sp>
      <p:sp>
        <p:nvSpPr>
          <p:cNvPr id="122" name="Rectangle 121">
            <a:extLst>
              <a:ext uri="{FF2B5EF4-FFF2-40B4-BE49-F238E27FC236}">
                <a16:creationId xmlns:a16="http://schemas.microsoft.com/office/drawing/2014/main" id="{EBABE361-6603-44B5-A181-7AADC554EE74}"/>
              </a:ext>
            </a:extLst>
          </p:cNvPr>
          <p:cNvSpPr>
            <a:spLocks noGrp="1" noChangeArrowheads="1"/>
          </p:cNvSpPr>
          <p:nvPr>
            <p:custDataLst>
              <p:tags r:id="rId21"/>
            </p:custDataLst>
          </p:nvPr>
        </p:nvSpPr>
        <p:spPr bwMode="gray">
          <a:xfrm>
            <a:off x="1781175" y="3388519"/>
            <a:ext cx="293688"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25400" tIns="0" rIns="2540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8535D7B4-6B47-4DEC-9CD8-0A40DE159150}" type="datetime'''''''''''''''''''''''''''''''3''''''''55'''''''''''''''''''">
              <a:rPr lang="en-US" altLang="en-US" sz="1400">
                <a:solidFill>
                  <a:schemeClr val="bg1"/>
                </a:solidFill>
              </a:rPr>
              <a:pPr/>
              <a:t>355</a:t>
            </a:fld>
            <a:endParaRPr lang="en-US" sz="1400" dirty="0">
              <a:solidFill>
                <a:schemeClr val="bg1"/>
              </a:solidFill>
              <a:sym typeface="+mn-lt"/>
            </a:endParaRPr>
          </a:p>
        </p:txBody>
      </p:sp>
      <p:sp>
        <p:nvSpPr>
          <p:cNvPr id="138" name="Rectangle 137">
            <a:extLst>
              <a:ext uri="{FF2B5EF4-FFF2-40B4-BE49-F238E27FC236}">
                <a16:creationId xmlns:a16="http://schemas.microsoft.com/office/drawing/2014/main" id="{6FD7D6F3-7BAD-4235-B774-780300941B8C}"/>
              </a:ext>
            </a:extLst>
          </p:cNvPr>
          <p:cNvSpPr>
            <a:spLocks noGrp="1" noChangeArrowheads="1"/>
          </p:cNvSpPr>
          <p:nvPr>
            <p:custDataLst>
              <p:tags r:id="rId22"/>
            </p:custDataLst>
          </p:nvPr>
        </p:nvSpPr>
        <p:spPr bwMode="gray">
          <a:xfrm>
            <a:off x="1719263" y="4548188"/>
            <a:ext cx="415925"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25400" tIns="0" rIns="2540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r>
              <a:rPr lang="en-US" altLang="en-US" sz="1400" dirty="0">
                <a:solidFill>
                  <a:schemeClr val="bg1"/>
                </a:solidFill>
                <a:sym typeface="+mn-lt"/>
              </a:rPr>
              <a:t>2,232</a:t>
            </a:r>
            <a:endParaRPr lang="en-US" sz="1400" dirty="0">
              <a:solidFill>
                <a:schemeClr val="bg1"/>
              </a:solidFill>
              <a:sym typeface="+mn-lt"/>
            </a:endParaRPr>
          </a:p>
        </p:txBody>
      </p:sp>
      <p:sp>
        <p:nvSpPr>
          <p:cNvPr id="139" name="Rectangle 138">
            <a:extLst>
              <a:ext uri="{FF2B5EF4-FFF2-40B4-BE49-F238E27FC236}">
                <a16:creationId xmlns:a16="http://schemas.microsoft.com/office/drawing/2014/main" id="{CF4213A9-7A72-4A4A-AA7B-699608C74468}"/>
              </a:ext>
            </a:extLst>
          </p:cNvPr>
          <p:cNvSpPr>
            <a:spLocks noGrp="1" noChangeArrowheads="1"/>
          </p:cNvSpPr>
          <p:nvPr>
            <p:custDataLst>
              <p:tags r:id="rId23"/>
            </p:custDataLst>
          </p:nvPr>
        </p:nvSpPr>
        <p:spPr bwMode="gray">
          <a:xfrm>
            <a:off x="2674259" y="3047911"/>
            <a:ext cx="293688" cy="212725"/>
          </a:xfrm>
          <a:prstGeom prst="rect">
            <a:avLst/>
          </a:prstGeom>
          <a:noFill/>
          <a:ln w="9525">
            <a:noFill/>
            <a:miter lim="800000"/>
            <a:headEnd/>
            <a:tailEnd/>
          </a:ln>
          <a:effectLst/>
          <a:extLst>
            <a:ext uri="{909E8E84-426E-40dd-AFC4-6F175D3DCCD1}">
              <a14:hiddenFill xmlns:a14="http://schemas.microsoft.com/office/drawing/2010/main" xmlns="">
                <a:solidFill>
                  <a:srgbClr val="6F8DB9"/>
                </a:solidFill>
              </a14:hiddenFill>
            </a:ext>
          </a:extLst>
        </p:spPr>
        <p:txBody>
          <a:bodyPr vert="horz" wrap="none" lIns="25400" tIns="0" rIns="2540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27A8D37E-DA1F-47EF-ABAA-3B24AF43EA2D}" type="datetime'''''''''''17''''7'''''''''''''''''''">
              <a:rPr lang="en-US" altLang="en-US" sz="1400">
                <a:sym typeface="+mn-lt"/>
              </a:rPr>
              <a:pPr marL="0" indent="0" algn="ctr">
                <a:spcBef>
                  <a:spcPct val="0"/>
                </a:spcBef>
                <a:buNone/>
              </a:pPr>
              <a:t>177</a:t>
            </a:fld>
            <a:endParaRPr lang="en-US" sz="1400" dirty="0">
              <a:sym typeface="+mn-lt"/>
            </a:endParaRPr>
          </a:p>
        </p:txBody>
      </p:sp>
      <p:sp>
        <p:nvSpPr>
          <p:cNvPr id="144" name="Rectangle 143">
            <a:extLst>
              <a:ext uri="{FF2B5EF4-FFF2-40B4-BE49-F238E27FC236}">
                <a16:creationId xmlns:a16="http://schemas.microsoft.com/office/drawing/2014/main" id="{ED6C674C-7F51-4659-B603-081FAF89DDBA}"/>
              </a:ext>
            </a:extLst>
          </p:cNvPr>
          <p:cNvSpPr>
            <a:spLocks noGrp="1" noChangeArrowheads="1"/>
          </p:cNvSpPr>
          <p:nvPr>
            <p:custDataLst>
              <p:tags r:id="rId24"/>
            </p:custDataLst>
          </p:nvPr>
        </p:nvSpPr>
        <p:spPr bwMode="gray">
          <a:xfrm>
            <a:off x="3076575" y="2963020"/>
            <a:ext cx="212725" cy="212725"/>
          </a:xfrm>
          <a:prstGeom prst="rect">
            <a:avLst/>
          </a:prstGeom>
          <a:noFill/>
          <a:ln w="9525">
            <a:noFill/>
            <a:miter lim="800000"/>
            <a:headEnd/>
            <a:tailEnd/>
          </a:ln>
          <a:effectLst/>
          <a:extLst>
            <a:ext uri="{909E8E84-426E-40dd-AFC4-6F175D3DCCD1}">
              <a14:hiddenFill xmlns:a14="http://schemas.microsoft.com/office/drawing/2010/main" xmlns="">
                <a:solidFill>
                  <a:schemeClr val="accent4"/>
                </a:solidFill>
              </a14:hiddenFill>
            </a:ext>
          </a:extLst>
        </p:spPr>
        <p:txBody>
          <a:bodyPr vert="horz" wrap="none" lIns="25400" tIns="0" rIns="2540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spcBef>
                <a:spcPct val="0"/>
              </a:spcBef>
              <a:buNone/>
            </a:pPr>
            <a:fld id="{C0D1A182-F2FC-4B97-ABEF-046DAFBA0B98}" type="datetime'''''''''''''''''''''''''''''''''''3''''''''''0'''''''''''''''">
              <a:rPr lang="en-US" altLang="en-US" sz="1400">
                <a:sym typeface="+mn-lt"/>
              </a:rPr>
              <a:pPr marL="0" indent="0">
                <a:spcBef>
                  <a:spcPct val="0"/>
                </a:spcBef>
                <a:buNone/>
              </a:pPr>
              <a:t>30</a:t>
            </a:fld>
            <a:endParaRPr lang="en-US" sz="1400" dirty="0">
              <a:sym typeface="+mn-lt"/>
            </a:endParaRPr>
          </a:p>
        </p:txBody>
      </p:sp>
      <p:sp>
        <p:nvSpPr>
          <p:cNvPr id="29" name="Rectangle 28">
            <a:extLst>
              <a:ext uri="{FF2B5EF4-FFF2-40B4-BE49-F238E27FC236}">
                <a16:creationId xmlns:a16="http://schemas.microsoft.com/office/drawing/2014/main" id="{A987152D-6F53-45FE-9D1C-686E16231E03}"/>
              </a:ext>
            </a:extLst>
          </p:cNvPr>
          <p:cNvSpPr>
            <a:spLocks noGrp="1" noChangeArrowheads="1"/>
          </p:cNvSpPr>
          <p:nvPr>
            <p:custDataLst>
              <p:tags r:id="rId25"/>
            </p:custDataLst>
          </p:nvPr>
        </p:nvSpPr>
        <p:spPr bwMode="auto">
          <a:xfrm>
            <a:off x="193675" y="1990725"/>
            <a:ext cx="815975"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b"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r>
              <a:rPr lang="en-US" altLang="en-US" sz="1400" dirty="0">
                <a:sym typeface="+mn-lt"/>
              </a:rPr>
              <a:t>ZAR millions</a:t>
            </a:r>
            <a:endParaRPr lang="en-US" sz="1400" dirty="0">
              <a:sym typeface="+mn-lt"/>
            </a:endParaRPr>
          </a:p>
        </p:txBody>
      </p:sp>
      <p:sp>
        <p:nvSpPr>
          <p:cNvPr id="8" name="Rectangle 7">
            <a:extLst>
              <a:ext uri="{FF2B5EF4-FFF2-40B4-BE49-F238E27FC236}">
                <a16:creationId xmlns:a16="http://schemas.microsoft.com/office/drawing/2014/main" id="{FC479146-4D0F-4E8B-8E11-EBE540770D8C}"/>
              </a:ext>
            </a:extLst>
          </p:cNvPr>
          <p:cNvSpPr>
            <a:spLocks noGrp="1" noChangeArrowheads="1"/>
          </p:cNvSpPr>
          <p:nvPr>
            <p:custDataLst>
              <p:tags r:id="rId26"/>
            </p:custDataLst>
          </p:nvPr>
        </p:nvSpPr>
        <p:spPr bwMode="auto">
          <a:xfrm>
            <a:off x="1576388" y="5894388"/>
            <a:ext cx="701675"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square" lIns="0" tIns="0" rIns="0" bIns="0" numCol="1" spcCol="0" anchor="t"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D6029FFD-B570-487F-A08C-A35BDE31115C}" type="datetime'''''''''''2''''01''''''5''''''''''''/''2''0''''''16'''''">
              <a:rPr lang="en-US" altLang="en-US" sz="1400" smtClean="0"/>
              <a:pPr/>
              <a:t>2015/2016</a:t>
            </a:fld>
            <a:endParaRPr lang="en-US" sz="1400" dirty="0">
              <a:sym typeface="+mn-lt"/>
            </a:endParaRPr>
          </a:p>
        </p:txBody>
      </p:sp>
      <p:sp>
        <p:nvSpPr>
          <p:cNvPr id="13" name="Rectangle 12">
            <a:extLst>
              <a:ext uri="{FF2B5EF4-FFF2-40B4-BE49-F238E27FC236}">
                <a16:creationId xmlns:a16="http://schemas.microsoft.com/office/drawing/2014/main" id="{02DC0332-B215-410F-BABE-B2B0A9294057}"/>
              </a:ext>
            </a:extLst>
          </p:cNvPr>
          <p:cNvSpPr>
            <a:spLocks noGrp="1" noChangeArrowheads="1"/>
          </p:cNvSpPr>
          <p:nvPr>
            <p:custDataLst>
              <p:tags r:id="rId27"/>
            </p:custDataLst>
          </p:nvPr>
        </p:nvSpPr>
        <p:spPr bwMode="gray">
          <a:xfrm>
            <a:off x="1679575" y="2855017"/>
            <a:ext cx="471488" cy="24447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28575" tIns="0" rIns="28575" bIns="0" numCol="1" spcCol="0" anchor="b"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r>
              <a:rPr lang="en-US" altLang="en-US" sz="1600" dirty="0"/>
              <a:t>2,738</a:t>
            </a:r>
            <a:endParaRPr lang="en-US" sz="1600" dirty="0">
              <a:sym typeface="+mn-lt"/>
            </a:endParaRPr>
          </a:p>
        </p:txBody>
      </p:sp>
      <p:sp>
        <p:nvSpPr>
          <p:cNvPr id="128" name="Rectangle 127">
            <a:extLst>
              <a:ext uri="{FF2B5EF4-FFF2-40B4-BE49-F238E27FC236}">
                <a16:creationId xmlns:a16="http://schemas.microsoft.com/office/drawing/2014/main" id="{5F55213E-2E33-4756-8F69-D3B93B09A7A3}"/>
              </a:ext>
            </a:extLst>
          </p:cNvPr>
          <p:cNvSpPr>
            <a:spLocks noGrp="1" noChangeArrowheads="1"/>
          </p:cNvSpPr>
          <p:nvPr>
            <p:custDataLst>
              <p:tags r:id="rId28"/>
            </p:custDataLst>
          </p:nvPr>
        </p:nvSpPr>
        <p:spPr bwMode="gray">
          <a:xfrm>
            <a:off x="2674259" y="3349427"/>
            <a:ext cx="293688"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25400" tIns="0" rIns="2540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6B1BA930-A1AA-4E48-8A4C-54F235AF5131}" type="datetime'''''''''''''''''''''4''''5''7'''''">
              <a:rPr lang="en-US" altLang="en-US" sz="1400">
                <a:solidFill>
                  <a:schemeClr val="bg1"/>
                </a:solidFill>
              </a:rPr>
              <a:pPr/>
              <a:t>457</a:t>
            </a:fld>
            <a:endParaRPr lang="en-US" sz="1400" dirty="0">
              <a:solidFill>
                <a:schemeClr val="bg1"/>
              </a:solidFill>
              <a:sym typeface="+mn-lt"/>
            </a:endParaRPr>
          </a:p>
        </p:txBody>
      </p:sp>
      <p:sp>
        <p:nvSpPr>
          <p:cNvPr id="9" name="Rectangle 8">
            <a:extLst>
              <a:ext uri="{FF2B5EF4-FFF2-40B4-BE49-F238E27FC236}">
                <a16:creationId xmlns:a16="http://schemas.microsoft.com/office/drawing/2014/main" id="{58D4B8E0-AF92-4F1D-9B34-58C4252EFC7E}"/>
              </a:ext>
            </a:extLst>
          </p:cNvPr>
          <p:cNvSpPr>
            <a:spLocks noGrp="1" noChangeArrowheads="1"/>
          </p:cNvSpPr>
          <p:nvPr>
            <p:custDataLst>
              <p:tags r:id="rId29"/>
            </p:custDataLst>
          </p:nvPr>
        </p:nvSpPr>
        <p:spPr bwMode="auto">
          <a:xfrm>
            <a:off x="2459038" y="5894388"/>
            <a:ext cx="701675"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square" lIns="0" tIns="0" rIns="0" bIns="0" numCol="1" spcCol="0" anchor="t"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83D2A14E-763F-4DA1-8D43-7140EF1A26F8}" type="datetime'2''''0''1''6/''''2''''''''''01''''7'''''''''''''''''''">
              <a:rPr lang="en-US" altLang="en-US" sz="1400" smtClean="0"/>
              <a:pPr/>
              <a:t>2016/2017</a:t>
            </a:fld>
            <a:endParaRPr lang="en-US" sz="1400" dirty="0">
              <a:sym typeface="+mn-lt"/>
            </a:endParaRPr>
          </a:p>
        </p:txBody>
      </p:sp>
      <p:sp>
        <p:nvSpPr>
          <p:cNvPr id="6" name="Rectangle 5">
            <a:extLst>
              <a:ext uri="{FF2B5EF4-FFF2-40B4-BE49-F238E27FC236}">
                <a16:creationId xmlns:a16="http://schemas.microsoft.com/office/drawing/2014/main" id="{DB76BFF4-66C0-4BDC-80D7-2678F0D870D0}"/>
              </a:ext>
            </a:extLst>
          </p:cNvPr>
          <p:cNvSpPr>
            <a:spLocks noGrp="1" noChangeArrowheads="1"/>
          </p:cNvSpPr>
          <p:nvPr>
            <p:custDataLst>
              <p:tags r:id="rId30"/>
            </p:custDataLst>
          </p:nvPr>
        </p:nvSpPr>
        <p:spPr bwMode="auto">
          <a:xfrm>
            <a:off x="692150" y="5894388"/>
            <a:ext cx="701675"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square" lIns="0" tIns="0" rIns="0" bIns="0" numCol="1" spcCol="0" anchor="t"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ACFE3695-5E98-4A30-9528-67A76A0A39BA}" type="datetime'''''201''''''''''''''''''''''''''4/''''''2''''''0''15'''''''">
              <a:rPr lang="en-US" altLang="en-US" sz="1400" smtClean="0"/>
              <a:pPr/>
              <a:t>2014/2015</a:t>
            </a:fld>
            <a:endParaRPr lang="en-US" sz="1400" dirty="0">
              <a:sym typeface="+mn-lt"/>
            </a:endParaRPr>
          </a:p>
        </p:txBody>
      </p:sp>
      <p:sp>
        <p:nvSpPr>
          <p:cNvPr id="16" name="Rectangle 15">
            <a:extLst>
              <a:ext uri="{FF2B5EF4-FFF2-40B4-BE49-F238E27FC236}">
                <a16:creationId xmlns:a16="http://schemas.microsoft.com/office/drawing/2014/main" id="{8FE8C4AB-6BDD-4868-B288-C061F88EB9F2}"/>
              </a:ext>
            </a:extLst>
          </p:cNvPr>
          <p:cNvSpPr/>
          <p:nvPr>
            <p:custDataLst>
              <p:tags r:id="rId31"/>
            </p:custDataLst>
          </p:nvPr>
        </p:nvSpPr>
        <p:spPr bwMode="auto">
          <a:xfrm>
            <a:off x="3179763" y="3381375"/>
            <a:ext cx="250825" cy="187325"/>
          </a:xfrm>
          <a:prstGeom prst="rect">
            <a:avLst/>
          </a:prstGeom>
          <a:solidFill>
            <a:srgbClr val="DFE5EF"/>
          </a:solidFill>
          <a:ln w="9525" cap="flat" cmpd="sng" algn="ctr">
            <a:noFill/>
            <a:prstDash val="solid"/>
            <a:round/>
            <a:headEnd type="none" w="med" len="med"/>
            <a:tailEnd type="none" w="med" len="med"/>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cs typeface="Times New Roman" pitchFamily="18" charset="0"/>
            </a:endParaRPr>
          </a:p>
        </p:txBody>
      </p:sp>
      <p:sp>
        <p:nvSpPr>
          <p:cNvPr id="3" name="Rectangle 2">
            <a:extLst>
              <a:ext uri="{FF2B5EF4-FFF2-40B4-BE49-F238E27FC236}">
                <a16:creationId xmlns:a16="http://schemas.microsoft.com/office/drawing/2014/main" id="{2820408E-F2BD-4B20-BB9F-141E77DE2106}"/>
              </a:ext>
            </a:extLst>
          </p:cNvPr>
          <p:cNvSpPr/>
          <p:nvPr>
            <p:custDataLst>
              <p:tags r:id="rId32"/>
            </p:custDataLst>
          </p:nvPr>
        </p:nvSpPr>
        <p:spPr bwMode="auto">
          <a:xfrm>
            <a:off x="3179763" y="3644900"/>
            <a:ext cx="250825" cy="187325"/>
          </a:xfrm>
          <a:prstGeom prst="rect">
            <a:avLst/>
          </a:prstGeom>
          <a:solidFill>
            <a:schemeClr val="accent6"/>
          </a:solidFill>
          <a:ln w="9525" cap="flat" cmpd="sng" algn="ctr">
            <a:noFill/>
            <a:prstDash val="solid"/>
            <a:round/>
            <a:headEnd type="none" w="med" len="med"/>
            <a:tailEnd type="none" w="med" len="med"/>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cs typeface="Times New Roman" pitchFamily="18" charset="0"/>
            </a:endParaRPr>
          </a:p>
        </p:txBody>
      </p:sp>
      <p:sp>
        <p:nvSpPr>
          <p:cNvPr id="48" name="Rectangle 47">
            <a:extLst>
              <a:ext uri="{FF2B5EF4-FFF2-40B4-BE49-F238E27FC236}">
                <a16:creationId xmlns:a16="http://schemas.microsoft.com/office/drawing/2014/main" id="{C2536C9F-A8BE-49E7-A676-EB53EF2D6899}"/>
              </a:ext>
            </a:extLst>
          </p:cNvPr>
          <p:cNvSpPr/>
          <p:nvPr>
            <p:custDataLst>
              <p:tags r:id="rId33"/>
            </p:custDataLst>
          </p:nvPr>
        </p:nvSpPr>
        <p:spPr bwMode="auto">
          <a:xfrm>
            <a:off x="3179763" y="4171950"/>
            <a:ext cx="250825" cy="187325"/>
          </a:xfrm>
          <a:prstGeom prst="rect">
            <a:avLst/>
          </a:prstGeom>
          <a:solidFill>
            <a:srgbClr val="808080"/>
          </a:solidFill>
          <a:ln w="9525" cap="flat" cmpd="sng" algn="ctr">
            <a:noFill/>
            <a:prstDash val="solid"/>
            <a:round/>
            <a:headEnd type="none" w="med" len="med"/>
            <a:tailEnd type="none" w="med" len="med"/>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cs typeface="Times New Roman" pitchFamily="18" charset="0"/>
            </a:endParaRPr>
          </a:p>
        </p:txBody>
      </p:sp>
      <p:sp>
        <p:nvSpPr>
          <p:cNvPr id="49" name="Rectangle 48">
            <a:extLst>
              <a:ext uri="{FF2B5EF4-FFF2-40B4-BE49-F238E27FC236}">
                <a16:creationId xmlns:a16="http://schemas.microsoft.com/office/drawing/2014/main" id="{24E0C622-1E27-4488-BE06-AAA19390E8D6}"/>
              </a:ext>
            </a:extLst>
          </p:cNvPr>
          <p:cNvSpPr/>
          <p:nvPr>
            <p:custDataLst>
              <p:tags r:id="rId34"/>
            </p:custDataLst>
          </p:nvPr>
        </p:nvSpPr>
        <p:spPr bwMode="auto">
          <a:xfrm>
            <a:off x="3179763" y="3908425"/>
            <a:ext cx="250825" cy="187325"/>
          </a:xfrm>
          <a:prstGeom prst="rect">
            <a:avLst/>
          </a:prstGeom>
          <a:solidFill>
            <a:schemeClr val="accent2"/>
          </a:solidFill>
          <a:ln w="9525" cap="flat" cmpd="sng" algn="ctr">
            <a:noFill/>
            <a:prstDash val="solid"/>
            <a:round/>
            <a:headEnd type="none" w="med" len="med"/>
            <a:tailEnd type="none" w="med" len="med"/>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cs typeface="Times New Roman" pitchFamily="18" charset="0"/>
            </a:endParaRPr>
          </a:p>
        </p:txBody>
      </p:sp>
      <p:sp>
        <p:nvSpPr>
          <p:cNvPr id="46" name="Rectangle 45">
            <a:extLst>
              <a:ext uri="{FF2B5EF4-FFF2-40B4-BE49-F238E27FC236}">
                <a16:creationId xmlns:a16="http://schemas.microsoft.com/office/drawing/2014/main" id="{41EC2B8E-CBC1-496C-B48A-637782E81E84}"/>
              </a:ext>
            </a:extLst>
          </p:cNvPr>
          <p:cNvSpPr>
            <a:spLocks noGrp="1" noChangeArrowheads="1"/>
          </p:cNvSpPr>
          <p:nvPr>
            <p:custDataLst>
              <p:tags r:id="rId35"/>
            </p:custDataLst>
          </p:nvPr>
        </p:nvSpPr>
        <p:spPr bwMode="auto">
          <a:xfrm>
            <a:off x="3481388" y="4167188"/>
            <a:ext cx="322263"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spcBef>
                <a:spcPct val="0"/>
              </a:spcBef>
              <a:buNone/>
            </a:pPr>
            <a:fld id="{193DAEEA-0910-400D-B83A-CCEE08C8023A}" type="datetime'''''''''''''''''''D''''''''''''''''''''''OH'''''''''''''''''''">
              <a:rPr lang="en-US" altLang="en-US" sz="1400"/>
              <a:pPr/>
              <a:t>DOH</a:t>
            </a:fld>
            <a:endParaRPr lang="en-US" sz="1400" dirty="0">
              <a:sym typeface="+mn-lt"/>
            </a:endParaRPr>
          </a:p>
        </p:txBody>
      </p:sp>
      <p:sp>
        <p:nvSpPr>
          <p:cNvPr id="47" name="Rectangle 46">
            <a:extLst>
              <a:ext uri="{FF2B5EF4-FFF2-40B4-BE49-F238E27FC236}">
                <a16:creationId xmlns:a16="http://schemas.microsoft.com/office/drawing/2014/main" id="{8E6964BB-759A-49F4-AAD4-71CDE9FB56F9}"/>
              </a:ext>
            </a:extLst>
          </p:cNvPr>
          <p:cNvSpPr>
            <a:spLocks noGrp="1" noChangeArrowheads="1"/>
          </p:cNvSpPr>
          <p:nvPr>
            <p:custDataLst>
              <p:tags r:id="rId36"/>
            </p:custDataLst>
          </p:nvPr>
        </p:nvSpPr>
        <p:spPr bwMode="auto">
          <a:xfrm>
            <a:off x="3481388" y="3903663"/>
            <a:ext cx="569913"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spcBef>
                <a:spcPct val="0"/>
              </a:spcBef>
              <a:buNone/>
            </a:pPr>
            <a:fld id="{174B7CBE-27EE-48A8-BDA0-B383FFDCC060}" type="datetime'''''''''''''''P''''''''''''''EF''''P''A''''''R'''''''">
              <a:rPr lang="en-US" altLang="en-US" sz="1400"/>
              <a:pPr/>
              <a:t>PEFPAR</a:t>
            </a:fld>
            <a:endParaRPr lang="en-US" sz="1400" dirty="0">
              <a:sym typeface="+mn-lt"/>
            </a:endParaRPr>
          </a:p>
        </p:txBody>
      </p:sp>
      <p:sp>
        <p:nvSpPr>
          <p:cNvPr id="133" name="Rectangle 132">
            <a:extLst>
              <a:ext uri="{FF2B5EF4-FFF2-40B4-BE49-F238E27FC236}">
                <a16:creationId xmlns:a16="http://schemas.microsoft.com/office/drawing/2014/main" id="{907AD0EE-AB02-4AEB-9FDA-5F0CC9274659}"/>
              </a:ext>
            </a:extLst>
          </p:cNvPr>
          <p:cNvSpPr>
            <a:spLocks noGrp="1" noChangeArrowheads="1"/>
          </p:cNvSpPr>
          <p:nvPr>
            <p:custDataLst>
              <p:tags r:id="rId37"/>
            </p:custDataLst>
          </p:nvPr>
        </p:nvSpPr>
        <p:spPr bwMode="auto">
          <a:xfrm>
            <a:off x="3481388" y="3640138"/>
            <a:ext cx="1449388"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spcBef>
                <a:spcPct val="0"/>
              </a:spcBef>
              <a:buNone/>
            </a:pPr>
            <a:fld id="{AB5106E7-3AE1-4C10-81EF-47D82BE12FDD}" type="datetime'''U''S''''''AI''D'' (''no''''n-P''''''''''''E''PF''A''''R)'">
              <a:rPr lang="en-US" altLang="en-US" sz="1400"/>
              <a:pPr/>
              <a:t>USAID (non-PEPFAR)</a:t>
            </a:fld>
            <a:endParaRPr lang="en-US" sz="1400" dirty="0">
              <a:sym typeface="+mn-lt"/>
            </a:endParaRPr>
          </a:p>
        </p:txBody>
      </p:sp>
      <p:sp>
        <p:nvSpPr>
          <p:cNvPr id="141" name="Rectangle 140">
            <a:extLst>
              <a:ext uri="{FF2B5EF4-FFF2-40B4-BE49-F238E27FC236}">
                <a16:creationId xmlns:a16="http://schemas.microsoft.com/office/drawing/2014/main" id="{BCF4154D-9F04-4100-B2D7-16E3AA4182C5}"/>
              </a:ext>
            </a:extLst>
          </p:cNvPr>
          <p:cNvSpPr>
            <a:spLocks noGrp="1" noChangeArrowheads="1"/>
          </p:cNvSpPr>
          <p:nvPr>
            <p:custDataLst>
              <p:tags r:id="rId38"/>
            </p:custDataLst>
          </p:nvPr>
        </p:nvSpPr>
        <p:spPr bwMode="auto">
          <a:xfrm>
            <a:off x="3481388" y="3376613"/>
            <a:ext cx="792163"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spcBef>
                <a:spcPct val="0"/>
              </a:spcBef>
              <a:buNone/>
            </a:pPr>
            <a:fld id="{1BEF72FD-D02E-4995-BFFC-AFAE9176E3F5}" type="datetime'Gl''''o''ba''''l'''' ''''''''F''u''''''''''''''n''''''d'">
              <a:rPr lang="en-US" altLang="en-US" sz="1400"/>
              <a:pPr/>
              <a:t>Global Fund</a:t>
            </a:fld>
            <a:endParaRPr lang="en-US" sz="1400" dirty="0">
              <a:sym typeface="+mn-lt"/>
            </a:endParaRPr>
          </a:p>
        </p:txBody>
      </p:sp>
      <p:sp>
        <p:nvSpPr>
          <p:cNvPr id="54" name="TextBox 53">
            <a:extLst>
              <a:ext uri="{FF2B5EF4-FFF2-40B4-BE49-F238E27FC236}">
                <a16:creationId xmlns:a16="http://schemas.microsoft.com/office/drawing/2014/main" id="{1DF8C60C-E6BC-477F-AC43-E12E1FA27B8E}"/>
              </a:ext>
            </a:extLst>
          </p:cNvPr>
          <p:cNvSpPr txBox="1"/>
          <p:nvPr/>
        </p:nvSpPr>
        <p:spPr>
          <a:xfrm>
            <a:off x="749430" y="6257836"/>
            <a:ext cx="3530340" cy="430887"/>
          </a:xfrm>
          <a:prstGeom prst="rect">
            <a:avLst/>
          </a:prstGeom>
          <a:noFill/>
        </p:spPr>
        <p:txBody>
          <a:bodyPr wrap="square" rtlCol="0">
            <a:spAutoFit/>
          </a:bodyPr>
          <a:lstStyle/>
          <a:p>
            <a:r>
              <a:rPr lang="en-ZA" sz="1100" dirty="0">
                <a:solidFill>
                  <a:srgbClr val="C30C3E"/>
                </a:solidFill>
                <a:latin typeface="+mj-lt"/>
              </a:rPr>
              <a:t>Note: TB-related Global Fund spending in 2014/15 and 2015/16 is classified as TB/HIV integrative spending within the HIV totals.</a:t>
            </a:r>
            <a:endParaRPr lang="en-US" sz="1100" dirty="0">
              <a:solidFill>
                <a:srgbClr val="C30C3E"/>
              </a:solidFill>
              <a:latin typeface="+mj-lt"/>
            </a:endParaRPr>
          </a:p>
        </p:txBody>
      </p:sp>
      <p:sp>
        <p:nvSpPr>
          <p:cNvPr id="284" name="TextBox 283">
            <a:extLst>
              <a:ext uri="{FF2B5EF4-FFF2-40B4-BE49-F238E27FC236}">
                <a16:creationId xmlns:a16="http://schemas.microsoft.com/office/drawing/2014/main" id="{9DF9AEC1-8A4A-4A29-8BE8-61F7A6FC1810}"/>
              </a:ext>
            </a:extLst>
          </p:cNvPr>
          <p:cNvSpPr txBox="1"/>
          <p:nvPr/>
        </p:nvSpPr>
        <p:spPr>
          <a:xfrm>
            <a:off x="5227782" y="6248382"/>
            <a:ext cx="3461884" cy="430887"/>
          </a:xfrm>
          <a:prstGeom prst="rect">
            <a:avLst/>
          </a:prstGeom>
          <a:noFill/>
        </p:spPr>
        <p:txBody>
          <a:bodyPr wrap="square" rtlCol="0">
            <a:spAutoFit/>
          </a:bodyPr>
          <a:lstStyle/>
          <a:p>
            <a:r>
              <a:rPr lang="en-ZA" sz="1100" dirty="0">
                <a:solidFill>
                  <a:srgbClr val="C30C3E"/>
                </a:solidFill>
                <a:latin typeface="+mj-lt"/>
              </a:rPr>
              <a:t>N = National; AN = Above National; ND = not disaggregated</a:t>
            </a:r>
          </a:p>
          <a:p>
            <a:r>
              <a:rPr lang="en-ZA" sz="1100" dirty="0">
                <a:solidFill>
                  <a:srgbClr val="C30C3E"/>
                </a:solidFill>
                <a:latin typeface="+mj-lt"/>
              </a:rPr>
              <a:t># of patients includes both drug-sensitive and MDR TB cases. </a:t>
            </a:r>
            <a:endParaRPr lang="en-US" sz="1100" dirty="0">
              <a:solidFill>
                <a:srgbClr val="C30C3E"/>
              </a:solidFill>
              <a:latin typeface="+mj-lt"/>
            </a:endParaRPr>
          </a:p>
        </p:txBody>
      </p:sp>
      <p:graphicFrame>
        <p:nvGraphicFramePr>
          <p:cNvPr id="5" name="Object 4">
            <a:extLst>
              <a:ext uri="{FF2B5EF4-FFF2-40B4-BE49-F238E27FC236}">
                <a16:creationId xmlns:a16="http://schemas.microsoft.com/office/drawing/2014/main" id="{F70184C9-BB00-432F-B402-54CFD70F01ED}"/>
              </a:ext>
            </a:extLst>
          </p:cNvPr>
          <p:cNvGraphicFramePr>
            <a:graphicFrameLocks/>
          </p:cNvGraphicFramePr>
          <p:nvPr>
            <p:custDataLst>
              <p:tags r:id="rId39"/>
            </p:custDataLst>
            <p:extLst>
              <p:ext uri="{D42A27DB-BD31-4B8C-83A1-F6EECF244321}">
                <p14:modId xmlns:p14="http://schemas.microsoft.com/office/powerpoint/2010/main" val="3997170909"/>
              </p:ext>
            </p:extLst>
          </p:nvPr>
        </p:nvGraphicFramePr>
        <p:xfrm>
          <a:off x="5219700" y="2628900"/>
          <a:ext cx="3381490" cy="3257609"/>
        </p:xfrm>
        <a:graphic>
          <a:graphicData uri="http://schemas.openxmlformats.org/presentationml/2006/ole">
            <mc:AlternateContent xmlns:mc="http://schemas.openxmlformats.org/markup-compatibility/2006">
              <mc:Choice xmlns:v="urn:schemas-microsoft-com:vml" Requires="v">
                <p:oleObj spid="_x0000_s31749" name="Chart" r:id="rId86" imgW="3381490" imgH="3257609" progId="MSGraph.Chart.8">
                  <p:embed followColorScheme="full"/>
                </p:oleObj>
              </mc:Choice>
              <mc:Fallback>
                <p:oleObj name="Chart" r:id="rId86" imgW="3381490" imgH="3257609" progId="MSGraph.Chart.8">
                  <p:embed followColorScheme="full"/>
                  <p:pic>
                    <p:nvPicPr>
                      <p:cNvPr id="5" name="Object 4">
                        <a:extLst>
                          <a:ext uri="{FF2B5EF4-FFF2-40B4-BE49-F238E27FC236}">
                            <a16:creationId xmlns:a16="http://schemas.microsoft.com/office/drawing/2014/main" id="{F70184C9-BB00-432F-B402-54CFD70F01ED}"/>
                          </a:ext>
                        </a:extLst>
                      </p:cNvPr>
                      <p:cNvPicPr/>
                      <p:nvPr/>
                    </p:nvPicPr>
                    <p:blipFill>
                      <a:blip r:embed="rId87"/>
                      <a:stretch>
                        <a:fillRect/>
                      </a:stretch>
                    </p:blipFill>
                    <p:spPr>
                      <a:xfrm>
                        <a:off x="5219700" y="2628900"/>
                        <a:ext cx="3381490" cy="3257609"/>
                      </a:xfrm>
                      <a:prstGeom prst="rect">
                        <a:avLst/>
                      </a:prstGeom>
                    </p:spPr>
                  </p:pic>
                </p:oleObj>
              </mc:Fallback>
            </mc:AlternateContent>
          </a:graphicData>
        </a:graphic>
      </p:graphicFrame>
      <p:sp>
        <p:nvSpPr>
          <p:cNvPr id="238" name="Rectangle 237">
            <a:extLst>
              <a:ext uri="{FF2B5EF4-FFF2-40B4-BE49-F238E27FC236}">
                <a16:creationId xmlns:a16="http://schemas.microsoft.com/office/drawing/2014/main" id="{6D43E7F7-B076-4812-8B12-B3F100B149CB}"/>
              </a:ext>
            </a:extLst>
          </p:cNvPr>
          <p:cNvSpPr>
            <a:spLocks noGrp="1" noChangeArrowheads="1"/>
          </p:cNvSpPr>
          <p:nvPr>
            <p:custDataLst>
              <p:tags r:id="rId40"/>
            </p:custDataLst>
          </p:nvPr>
        </p:nvSpPr>
        <p:spPr bwMode="gray">
          <a:xfrm>
            <a:off x="5010150" y="5370513"/>
            <a:ext cx="242888"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r">
              <a:spcBef>
                <a:spcPct val="0"/>
              </a:spcBef>
              <a:buNone/>
            </a:pPr>
            <a:fld id="{5F9D1DC4-734F-465C-8C29-71C335B5EAA2}" type="datetime'''''''''''1''''''''''''''''''''''''''''0''0'''''''''''">
              <a:rPr lang="en-US" altLang="en-US" sz="1400">
                <a:sym typeface="+mn-lt"/>
              </a:rPr>
              <a:pPr marL="0" indent="0" algn="r">
                <a:spcBef>
                  <a:spcPct val="0"/>
                </a:spcBef>
                <a:buNone/>
              </a:pPr>
              <a:t>100</a:t>
            </a:fld>
            <a:endParaRPr lang="en-US" sz="1400" dirty="0">
              <a:sym typeface="+mn-lt"/>
            </a:endParaRPr>
          </a:p>
        </p:txBody>
      </p:sp>
      <p:sp>
        <p:nvSpPr>
          <p:cNvPr id="251" name="Rectangle 250">
            <a:extLst>
              <a:ext uri="{FF2B5EF4-FFF2-40B4-BE49-F238E27FC236}">
                <a16:creationId xmlns:a16="http://schemas.microsoft.com/office/drawing/2014/main" id="{262E9FCF-9540-4AC3-89A6-0BC45BCF1A6D}"/>
              </a:ext>
            </a:extLst>
          </p:cNvPr>
          <p:cNvSpPr>
            <a:spLocks noGrp="1" noChangeArrowheads="1"/>
          </p:cNvSpPr>
          <p:nvPr>
            <p:custDataLst>
              <p:tags r:id="rId41"/>
            </p:custDataLst>
          </p:nvPr>
        </p:nvSpPr>
        <p:spPr bwMode="gray">
          <a:xfrm>
            <a:off x="8575675" y="4814888"/>
            <a:ext cx="384175" cy="182563"/>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spcBef>
                <a:spcPct val="0"/>
              </a:spcBef>
              <a:buNone/>
            </a:pPr>
            <a:fld id="{A8BF24CC-E783-4936-BB1D-0236B93246AF}" type="datetime'''''''''''''''20'''''''''''''''''''''''''''',''''''''000'''''">
              <a:rPr lang="en-US" altLang="en-US" sz="1200">
                <a:sym typeface="+mn-lt"/>
              </a:rPr>
              <a:pPr marL="0" indent="0">
                <a:spcBef>
                  <a:spcPct val="0"/>
                </a:spcBef>
                <a:buNone/>
              </a:pPr>
              <a:t>20,000</a:t>
            </a:fld>
            <a:endParaRPr lang="en-US" sz="1200" dirty="0">
              <a:sym typeface="+mn-lt"/>
            </a:endParaRPr>
          </a:p>
        </p:txBody>
      </p:sp>
      <p:sp>
        <p:nvSpPr>
          <p:cNvPr id="250" name="Rectangle 249">
            <a:extLst>
              <a:ext uri="{FF2B5EF4-FFF2-40B4-BE49-F238E27FC236}">
                <a16:creationId xmlns:a16="http://schemas.microsoft.com/office/drawing/2014/main" id="{E377652F-11E4-4970-998C-5E1B39B0D59F}"/>
              </a:ext>
            </a:extLst>
          </p:cNvPr>
          <p:cNvSpPr>
            <a:spLocks noGrp="1" noChangeArrowheads="1"/>
          </p:cNvSpPr>
          <p:nvPr>
            <p:custDataLst>
              <p:tags r:id="rId42"/>
            </p:custDataLst>
          </p:nvPr>
        </p:nvSpPr>
        <p:spPr bwMode="gray">
          <a:xfrm>
            <a:off x="8575675" y="5253038"/>
            <a:ext cx="384175" cy="182563"/>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spcBef>
                <a:spcPct val="0"/>
              </a:spcBef>
              <a:buNone/>
            </a:pPr>
            <a:fld id="{092AB849-C94D-4F64-AA69-BC32D15B5FB1}" type="datetime'''''''''''''''1''0'',''0''''''''''''0''''''''0'''''">
              <a:rPr lang="en-US" altLang="en-US" sz="1200">
                <a:sym typeface="+mn-lt"/>
              </a:rPr>
              <a:pPr marL="0" indent="0">
                <a:spcBef>
                  <a:spcPct val="0"/>
                </a:spcBef>
                <a:buNone/>
              </a:pPr>
              <a:t>10,000</a:t>
            </a:fld>
            <a:endParaRPr lang="en-US" sz="1200" dirty="0">
              <a:sym typeface="+mn-lt"/>
            </a:endParaRPr>
          </a:p>
        </p:txBody>
      </p:sp>
      <p:sp>
        <p:nvSpPr>
          <p:cNvPr id="249" name="Rectangle 248">
            <a:extLst>
              <a:ext uri="{FF2B5EF4-FFF2-40B4-BE49-F238E27FC236}">
                <a16:creationId xmlns:a16="http://schemas.microsoft.com/office/drawing/2014/main" id="{3C8E5657-5030-4602-A1D4-4131BA263724}"/>
              </a:ext>
            </a:extLst>
          </p:cNvPr>
          <p:cNvSpPr>
            <a:spLocks noGrp="1" noChangeArrowheads="1"/>
          </p:cNvSpPr>
          <p:nvPr>
            <p:custDataLst>
              <p:tags r:id="rId43"/>
            </p:custDataLst>
          </p:nvPr>
        </p:nvSpPr>
        <p:spPr bwMode="gray">
          <a:xfrm>
            <a:off x="8575675" y="5691188"/>
            <a:ext cx="69850" cy="182563"/>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spcBef>
                <a:spcPct val="0"/>
              </a:spcBef>
              <a:buNone/>
            </a:pPr>
            <a:fld id="{253E2165-FE47-4DAC-98D0-8D1572DB8D5C}" type="datetime'''''''''''''''''''''''''''''0'''''''">
              <a:rPr lang="en-US" altLang="en-US" sz="1200">
                <a:sym typeface="+mn-lt"/>
              </a:rPr>
              <a:pPr marL="0" indent="0">
                <a:spcBef>
                  <a:spcPct val="0"/>
                </a:spcBef>
                <a:buNone/>
              </a:pPr>
              <a:t>0</a:t>
            </a:fld>
            <a:endParaRPr lang="en-US" sz="1200" dirty="0">
              <a:sym typeface="+mn-lt"/>
            </a:endParaRPr>
          </a:p>
        </p:txBody>
      </p:sp>
      <p:sp>
        <p:nvSpPr>
          <p:cNvPr id="256" name="Rectangle 255">
            <a:extLst>
              <a:ext uri="{FF2B5EF4-FFF2-40B4-BE49-F238E27FC236}">
                <a16:creationId xmlns:a16="http://schemas.microsoft.com/office/drawing/2014/main" id="{FA5E1BD5-23AD-4A72-8D62-9908C90D5202}"/>
              </a:ext>
            </a:extLst>
          </p:cNvPr>
          <p:cNvSpPr>
            <a:spLocks noGrp="1" noChangeArrowheads="1"/>
          </p:cNvSpPr>
          <p:nvPr>
            <p:custDataLst>
              <p:tags r:id="rId44"/>
            </p:custDataLst>
          </p:nvPr>
        </p:nvSpPr>
        <p:spPr bwMode="gray">
          <a:xfrm>
            <a:off x="8575675" y="2633663"/>
            <a:ext cx="384175" cy="182563"/>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spcBef>
                <a:spcPct val="0"/>
              </a:spcBef>
              <a:buNone/>
            </a:pPr>
            <a:fld id="{AF903F17-8F03-409E-B1AB-4E5F588E4F65}" type="datetime'''''''7''''''0'',''''''''''''''''''''''''0''0''''''0'''">
              <a:rPr lang="en-US" altLang="en-US" sz="1200">
                <a:sym typeface="+mn-lt"/>
              </a:rPr>
              <a:pPr marL="0" indent="0">
                <a:spcBef>
                  <a:spcPct val="0"/>
                </a:spcBef>
                <a:buNone/>
              </a:pPr>
              <a:t>70,000</a:t>
            </a:fld>
            <a:endParaRPr lang="en-US" sz="1200" dirty="0">
              <a:sym typeface="+mn-lt"/>
            </a:endParaRPr>
          </a:p>
        </p:txBody>
      </p:sp>
      <p:sp>
        <p:nvSpPr>
          <p:cNvPr id="255" name="Rectangle 254">
            <a:extLst>
              <a:ext uri="{FF2B5EF4-FFF2-40B4-BE49-F238E27FC236}">
                <a16:creationId xmlns:a16="http://schemas.microsoft.com/office/drawing/2014/main" id="{0EF51697-D5BB-44F4-BD5C-B7C25DC38008}"/>
              </a:ext>
            </a:extLst>
          </p:cNvPr>
          <p:cNvSpPr>
            <a:spLocks noGrp="1" noChangeArrowheads="1"/>
          </p:cNvSpPr>
          <p:nvPr>
            <p:custDataLst>
              <p:tags r:id="rId45"/>
            </p:custDataLst>
          </p:nvPr>
        </p:nvSpPr>
        <p:spPr bwMode="gray">
          <a:xfrm>
            <a:off x="8575675" y="3071813"/>
            <a:ext cx="384175" cy="182563"/>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spcBef>
                <a:spcPct val="0"/>
              </a:spcBef>
              <a:buNone/>
            </a:pPr>
            <a:fld id="{35B3E646-E433-4C47-9E4A-FC3E19345047}" type="datetime'''''''''6''''''''''0'',''''''''''''0''''''0''''''''0'''''''''">
              <a:rPr lang="en-US" altLang="en-US" sz="1200">
                <a:sym typeface="+mn-lt"/>
              </a:rPr>
              <a:pPr marL="0" indent="0">
                <a:spcBef>
                  <a:spcPct val="0"/>
                </a:spcBef>
                <a:buNone/>
              </a:pPr>
              <a:t>60,000</a:t>
            </a:fld>
            <a:endParaRPr lang="en-US" sz="1200" dirty="0">
              <a:sym typeface="+mn-lt"/>
            </a:endParaRPr>
          </a:p>
        </p:txBody>
      </p:sp>
      <p:sp>
        <p:nvSpPr>
          <p:cNvPr id="247" name="Rectangle 246">
            <a:extLst>
              <a:ext uri="{FF2B5EF4-FFF2-40B4-BE49-F238E27FC236}">
                <a16:creationId xmlns:a16="http://schemas.microsoft.com/office/drawing/2014/main" id="{7CE73A79-612B-4315-B066-F327CD3E8FB4}"/>
              </a:ext>
            </a:extLst>
          </p:cNvPr>
          <p:cNvSpPr>
            <a:spLocks noGrp="1" noChangeArrowheads="1"/>
          </p:cNvSpPr>
          <p:nvPr>
            <p:custDataLst>
              <p:tags r:id="rId46"/>
            </p:custDataLst>
          </p:nvPr>
        </p:nvSpPr>
        <p:spPr bwMode="gray">
          <a:xfrm>
            <a:off x="4887913" y="2617788"/>
            <a:ext cx="365125"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r">
              <a:spcBef>
                <a:spcPct val="0"/>
              </a:spcBef>
              <a:buNone/>
            </a:pPr>
            <a:fld id="{67D7B3DD-9D24-42D4-B1BB-87DB2FE95953}" type="datetime'''''''''''''''''''''1'''',''''''''''''''00''''''''''0'''">
              <a:rPr lang="en-US" altLang="en-US" sz="1400">
                <a:sym typeface="+mn-lt"/>
              </a:rPr>
              <a:pPr marL="0" indent="0" algn="r">
                <a:spcBef>
                  <a:spcPct val="0"/>
                </a:spcBef>
                <a:buNone/>
              </a:pPr>
              <a:t>1,000</a:t>
            </a:fld>
            <a:endParaRPr lang="en-US" sz="1400" dirty="0">
              <a:sym typeface="+mn-lt"/>
            </a:endParaRPr>
          </a:p>
        </p:txBody>
      </p:sp>
      <p:sp>
        <p:nvSpPr>
          <p:cNvPr id="254" name="Rectangle 253">
            <a:extLst>
              <a:ext uri="{FF2B5EF4-FFF2-40B4-BE49-F238E27FC236}">
                <a16:creationId xmlns:a16="http://schemas.microsoft.com/office/drawing/2014/main" id="{917C7A5A-BC13-4D8A-8294-82A6426DC404}"/>
              </a:ext>
            </a:extLst>
          </p:cNvPr>
          <p:cNvSpPr>
            <a:spLocks noGrp="1" noChangeArrowheads="1"/>
          </p:cNvSpPr>
          <p:nvPr>
            <p:custDataLst>
              <p:tags r:id="rId47"/>
            </p:custDataLst>
          </p:nvPr>
        </p:nvSpPr>
        <p:spPr bwMode="gray">
          <a:xfrm>
            <a:off x="8575675" y="3509963"/>
            <a:ext cx="384175" cy="182563"/>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spcBef>
                <a:spcPct val="0"/>
              </a:spcBef>
              <a:buNone/>
            </a:pPr>
            <a:fld id="{136594C2-0DB4-4CE5-8A75-A3BA626DC3A1}" type="datetime'5''0'''''',''''00''''''''''''''''''''0'''''''''''''">
              <a:rPr lang="en-US" altLang="en-US" sz="1200">
                <a:sym typeface="+mn-lt"/>
              </a:rPr>
              <a:pPr marL="0" indent="0">
                <a:spcBef>
                  <a:spcPct val="0"/>
                </a:spcBef>
                <a:buNone/>
              </a:pPr>
              <a:t>50,000</a:t>
            </a:fld>
            <a:endParaRPr lang="en-US" sz="1200" dirty="0">
              <a:sym typeface="+mn-lt"/>
            </a:endParaRPr>
          </a:p>
        </p:txBody>
      </p:sp>
      <p:sp>
        <p:nvSpPr>
          <p:cNvPr id="253" name="Rectangle 252">
            <a:extLst>
              <a:ext uri="{FF2B5EF4-FFF2-40B4-BE49-F238E27FC236}">
                <a16:creationId xmlns:a16="http://schemas.microsoft.com/office/drawing/2014/main" id="{95C8794C-ABEC-433C-8F3A-D0829363C2C9}"/>
              </a:ext>
            </a:extLst>
          </p:cNvPr>
          <p:cNvSpPr>
            <a:spLocks noGrp="1" noChangeArrowheads="1"/>
          </p:cNvSpPr>
          <p:nvPr>
            <p:custDataLst>
              <p:tags r:id="rId48"/>
            </p:custDataLst>
          </p:nvPr>
        </p:nvSpPr>
        <p:spPr bwMode="gray">
          <a:xfrm>
            <a:off x="8575675" y="3948113"/>
            <a:ext cx="384175" cy="182563"/>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spcBef>
                <a:spcPct val="0"/>
              </a:spcBef>
              <a:buNone/>
            </a:pPr>
            <a:fld id="{EFE46AFE-89C1-4D49-99EF-2213714D692E}" type="datetime'''''''4''''''''''0,''''''0''''''0''''''''''''''''0'">
              <a:rPr lang="en-US" altLang="en-US" sz="1200">
                <a:sym typeface="+mn-lt"/>
              </a:rPr>
              <a:pPr marL="0" indent="0">
                <a:spcBef>
                  <a:spcPct val="0"/>
                </a:spcBef>
                <a:buNone/>
              </a:pPr>
              <a:t>40,000</a:t>
            </a:fld>
            <a:endParaRPr lang="en-US" sz="1200" dirty="0">
              <a:sym typeface="+mn-lt"/>
            </a:endParaRPr>
          </a:p>
        </p:txBody>
      </p:sp>
      <p:sp>
        <p:nvSpPr>
          <p:cNvPr id="252" name="Rectangle 251">
            <a:extLst>
              <a:ext uri="{FF2B5EF4-FFF2-40B4-BE49-F238E27FC236}">
                <a16:creationId xmlns:a16="http://schemas.microsoft.com/office/drawing/2014/main" id="{4C4BEB56-659F-48BD-BFD2-C13BC6BFB8CB}"/>
              </a:ext>
            </a:extLst>
          </p:cNvPr>
          <p:cNvSpPr>
            <a:spLocks noGrp="1" noChangeArrowheads="1"/>
          </p:cNvSpPr>
          <p:nvPr>
            <p:custDataLst>
              <p:tags r:id="rId49"/>
            </p:custDataLst>
          </p:nvPr>
        </p:nvSpPr>
        <p:spPr bwMode="gray">
          <a:xfrm>
            <a:off x="8575675" y="4376738"/>
            <a:ext cx="384175" cy="182563"/>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spcBef>
                <a:spcPct val="0"/>
              </a:spcBef>
              <a:buNone/>
            </a:pPr>
            <a:fld id="{7560072A-7248-4AD8-A4D8-A39C8A7A93BA}" type="datetime'3''''''''''''''''''0'''''''',''''''''0''0''''''0'''''''''''">
              <a:rPr lang="en-US" altLang="en-US" sz="1200">
                <a:sym typeface="+mn-lt"/>
              </a:rPr>
              <a:pPr marL="0" indent="0">
                <a:spcBef>
                  <a:spcPct val="0"/>
                </a:spcBef>
                <a:buNone/>
              </a:pPr>
              <a:t>30,000</a:t>
            </a:fld>
            <a:endParaRPr lang="en-US" sz="1200" dirty="0">
              <a:sym typeface="+mn-lt"/>
            </a:endParaRPr>
          </a:p>
        </p:txBody>
      </p:sp>
      <p:sp>
        <p:nvSpPr>
          <p:cNvPr id="242" name="Rectangle 241">
            <a:extLst>
              <a:ext uri="{FF2B5EF4-FFF2-40B4-BE49-F238E27FC236}">
                <a16:creationId xmlns:a16="http://schemas.microsoft.com/office/drawing/2014/main" id="{BF5FC3FA-9785-4B06-B200-6135F0D31786}"/>
              </a:ext>
            </a:extLst>
          </p:cNvPr>
          <p:cNvSpPr>
            <a:spLocks noGrp="1" noChangeArrowheads="1"/>
          </p:cNvSpPr>
          <p:nvPr>
            <p:custDataLst>
              <p:tags r:id="rId50"/>
            </p:custDataLst>
          </p:nvPr>
        </p:nvSpPr>
        <p:spPr bwMode="gray">
          <a:xfrm>
            <a:off x="5010150" y="4151313"/>
            <a:ext cx="242888"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r">
              <a:spcBef>
                <a:spcPct val="0"/>
              </a:spcBef>
              <a:buNone/>
            </a:pPr>
            <a:fld id="{BF0DC333-0D29-4D1E-97E4-9E070FFFDD3E}" type="datetime'''''''''''''''''''''''''''''''5''''''''''''''''''''''0''0'''''">
              <a:rPr lang="en-US" altLang="en-US" sz="1400">
                <a:sym typeface="+mn-lt"/>
              </a:rPr>
              <a:pPr marL="0" indent="0" algn="r">
                <a:spcBef>
                  <a:spcPct val="0"/>
                </a:spcBef>
                <a:buNone/>
              </a:pPr>
              <a:t>500</a:t>
            </a:fld>
            <a:endParaRPr lang="en-US" sz="1400" dirty="0">
              <a:sym typeface="+mn-lt"/>
            </a:endParaRPr>
          </a:p>
        </p:txBody>
      </p:sp>
      <p:sp>
        <p:nvSpPr>
          <p:cNvPr id="237" name="Rectangle 236">
            <a:extLst>
              <a:ext uri="{FF2B5EF4-FFF2-40B4-BE49-F238E27FC236}">
                <a16:creationId xmlns:a16="http://schemas.microsoft.com/office/drawing/2014/main" id="{069EF4EE-4261-424D-9559-75E2E758FF34}"/>
              </a:ext>
            </a:extLst>
          </p:cNvPr>
          <p:cNvSpPr>
            <a:spLocks noGrp="1" noChangeArrowheads="1"/>
          </p:cNvSpPr>
          <p:nvPr>
            <p:custDataLst>
              <p:tags r:id="rId51"/>
            </p:custDataLst>
          </p:nvPr>
        </p:nvSpPr>
        <p:spPr bwMode="gray">
          <a:xfrm>
            <a:off x="5172075" y="5675313"/>
            <a:ext cx="80963"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r">
              <a:spcBef>
                <a:spcPct val="0"/>
              </a:spcBef>
              <a:buNone/>
            </a:pPr>
            <a:fld id="{72A8004E-FC4B-46B8-8032-0301DB6C657C}" type="datetime'''''''''''''''''''''''''''''''''''''0'''''''">
              <a:rPr lang="en-US" altLang="en-US" sz="1400">
                <a:sym typeface="+mn-lt"/>
              </a:rPr>
              <a:pPr marL="0" indent="0" algn="r">
                <a:spcBef>
                  <a:spcPct val="0"/>
                </a:spcBef>
                <a:buNone/>
              </a:pPr>
              <a:t>0</a:t>
            </a:fld>
            <a:endParaRPr lang="en-US" sz="1400" dirty="0">
              <a:sym typeface="+mn-lt"/>
            </a:endParaRPr>
          </a:p>
        </p:txBody>
      </p:sp>
      <p:sp>
        <p:nvSpPr>
          <p:cNvPr id="245" name="Rectangle 244">
            <a:extLst>
              <a:ext uri="{FF2B5EF4-FFF2-40B4-BE49-F238E27FC236}">
                <a16:creationId xmlns:a16="http://schemas.microsoft.com/office/drawing/2014/main" id="{0B5C72BA-75EC-4E22-8982-842774A26641}"/>
              </a:ext>
            </a:extLst>
          </p:cNvPr>
          <p:cNvSpPr>
            <a:spLocks noGrp="1" noChangeArrowheads="1"/>
          </p:cNvSpPr>
          <p:nvPr>
            <p:custDataLst>
              <p:tags r:id="rId52"/>
            </p:custDataLst>
          </p:nvPr>
        </p:nvSpPr>
        <p:spPr bwMode="gray">
          <a:xfrm>
            <a:off x="5010150" y="3227388"/>
            <a:ext cx="242888"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r">
              <a:spcBef>
                <a:spcPct val="0"/>
              </a:spcBef>
              <a:buNone/>
            </a:pPr>
            <a:fld id="{95974370-8B5E-430C-97E1-6658C5DBE98D}" type="datetime'''''''''''''8''''''''''''''''''''''''''''0''''''''''0'">
              <a:rPr lang="en-US" altLang="en-US" sz="1400">
                <a:sym typeface="+mn-lt"/>
              </a:rPr>
              <a:pPr marL="0" indent="0" algn="r">
                <a:spcBef>
                  <a:spcPct val="0"/>
                </a:spcBef>
                <a:buNone/>
              </a:pPr>
              <a:t>800</a:t>
            </a:fld>
            <a:endParaRPr lang="en-US" sz="1400" dirty="0">
              <a:sym typeface="+mn-lt"/>
            </a:endParaRPr>
          </a:p>
        </p:txBody>
      </p:sp>
      <p:sp>
        <p:nvSpPr>
          <p:cNvPr id="239" name="Rectangle 238">
            <a:extLst>
              <a:ext uri="{FF2B5EF4-FFF2-40B4-BE49-F238E27FC236}">
                <a16:creationId xmlns:a16="http://schemas.microsoft.com/office/drawing/2014/main" id="{208D6413-3686-48B2-AD4A-846134F9BD6D}"/>
              </a:ext>
            </a:extLst>
          </p:cNvPr>
          <p:cNvSpPr>
            <a:spLocks noGrp="1" noChangeArrowheads="1"/>
          </p:cNvSpPr>
          <p:nvPr>
            <p:custDataLst>
              <p:tags r:id="rId53"/>
            </p:custDataLst>
          </p:nvPr>
        </p:nvSpPr>
        <p:spPr bwMode="gray">
          <a:xfrm>
            <a:off x="5010150" y="5065713"/>
            <a:ext cx="242888"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r">
              <a:spcBef>
                <a:spcPct val="0"/>
              </a:spcBef>
              <a:buNone/>
            </a:pPr>
            <a:fld id="{BE94648E-FF6D-4134-8D57-A52669980AAC}" type="datetime'''''''''''''''''''''''200'''''">
              <a:rPr lang="en-US" altLang="en-US" sz="1400">
                <a:sym typeface="+mn-lt"/>
              </a:rPr>
              <a:pPr marL="0" indent="0" algn="r">
                <a:spcBef>
                  <a:spcPct val="0"/>
                </a:spcBef>
                <a:buNone/>
              </a:pPr>
              <a:t>200</a:t>
            </a:fld>
            <a:endParaRPr lang="en-US" sz="1400" dirty="0">
              <a:sym typeface="+mn-lt"/>
            </a:endParaRPr>
          </a:p>
        </p:txBody>
      </p:sp>
      <p:sp>
        <p:nvSpPr>
          <p:cNvPr id="243" name="Rectangle 242">
            <a:extLst>
              <a:ext uri="{FF2B5EF4-FFF2-40B4-BE49-F238E27FC236}">
                <a16:creationId xmlns:a16="http://schemas.microsoft.com/office/drawing/2014/main" id="{83104BCA-ABFC-46D1-8C40-6FA8A705827C}"/>
              </a:ext>
            </a:extLst>
          </p:cNvPr>
          <p:cNvSpPr>
            <a:spLocks noGrp="1" noChangeArrowheads="1"/>
          </p:cNvSpPr>
          <p:nvPr>
            <p:custDataLst>
              <p:tags r:id="rId54"/>
            </p:custDataLst>
          </p:nvPr>
        </p:nvSpPr>
        <p:spPr bwMode="gray">
          <a:xfrm>
            <a:off x="5010150" y="3836988"/>
            <a:ext cx="242888"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r">
              <a:spcBef>
                <a:spcPct val="0"/>
              </a:spcBef>
              <a:buNone/>
            </a:pPr>
            <a:fld id="{A61EB759-7EDA-4428-855A-68964E322554}" type="datetime'''6''''''''''''''''0''''''''''''''''''0'''''''''''''''">
              <a:rPr lang="en-US" altLang="en-US" sz="1400">
                <a:sym typeface="+mn-lt"/>
              </a:rPr>
              <a:pPr marL="0" indent="0" algn="r">
                <a:spcBef>
                  <a:spcPct val="0"/>
                </a:spcBef>
                <a:buNone/>
              </a:pPr>
              <a:t>600</a:t>
            </a:fld>
            <a:endParaRPr lang="en-US" sz="1400" dirty="0">
              <a:sym typeface="+mn-lt"/>
            </a:endParaRPr>
          </a:p>
        </p:txBody>
      </p:sp>
      <p:sp>
        <p:nvSpPr>
          <p:cNvPr id="241" name="Rectangle 240">
            <a:extLst>
              <a:ext uri="{FF2B5EF4-FFF2-40B4-BE49-F238E27FC236}">
                <a16:creationId xmlns:a16="http://schemas.microsoft.com/office/drawing/2014/main" id="{EE466D35-0344-4848-921E-9B8B3CA40F07}"/>
              </a:ext>
            </a:extLst>
          </p:cNvPr>
          <p:cNvSpPr>
            <a:spLocks noGrp="1" noChangeArrowheads="1"/>
          </p:cNvSpPr>
          <p:nvPr>
            <p:custDataLst>
              <p:tags r:id="rId55"/>
            </p:custDataLst>
          </p:nvPr>
        </p:nvSpPr>
        <p:spPr bwMode="gray">
          <a:xfrm>
            <a:off x="5010150" y="4456113"/>
            <a:ext cx="242888"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r">
              <a:spcBef>
                <a:spcPct val="0"/>
              </a:spcBef>
              <a:buNone/>
            </a:pPr>
            <a:fld id="{763C3003-2AA4-4459-BC28-EE104A312814}" type="datetime'''''''''''''4''''''00'''''''''''''">
              <a:rPr lang="en-US" altLang="en-US" sz="1400">
                <a:sym typeface="+mn-lt"/>
              </a:rPr>
              <a:pPr marL="0" indent="0" algn="r">
                <a:spcBef>
                  <a:spcPct val="0"/>
                </a:spcBef>
                <a:buNone/>
              </a:pPr>
              <a:t>400</a:t>
            </a:fld>
            <a:endParaRPr lang="en-US" sz="1400" dirty="0">
              <a:sym typeface="+mn-lt"/>
            </a:endParaRPr>
          </a:p>
        </p:txBody>
      </p:sp>
      <p:sp>
        <p:nvSpPr>
          <p:cNvPr id="246" name="Rectangle 245">
            <a:extLst>
              <a:ext uri="{FF2B5EF4-FFF2-40B4-BE49-F238E27FC236}">
                <a16:creationId xmlns:a16="http://schemas.microsoft.com/office/drawing/2014/main" id="{A40D0437-F49A-46B7-8053-2333771C215E}"/>
              </a:ext>
            </a:extLst>
          </p:cNvPr>
          <p:cNvSpPr>
            <a:spLocks noGrp="1" noChangeArrowheads="1"/>
          </p:cNvSpPr>
          <p:nvPr>
            <p:custDataLst>
              <p:tags r:id="rId56"/>
            </p:custDataLst>
          </p:nvPr>
        </p:nvSpPr>
        <p:spPr bwMode="gray">
          <a:xfrm>
            <a:off x="5010150" y="2922588"/>
            <a:ext cx="242888"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r">
              <a:spcBef>
                <a:spcPct val="0"/>
              </a:spcBef>
              <a:buNone/>
            </a:pPr>
            <a:fld id="{CF42402C-116C-4560-BBE1-13C02EFBD6A0}" type="datetime'''''''''''''''9''''''''''''''''0''''''''''''''''0'''''''">
              <a:rPr lang="en-US" altLang="en-US" sz="1400">
                <a:sym typeface="+mn-lt"/>
              </a:rPr>
              <a:pPr marL="0" indent="0" algn="r">
                <a:spcBef>
                  <a:spcPct val="0"/>
                </a:spcBef>
                <a:buNone/>
              </a:pPr>
              <a:t>900</a:t>
            </a:fld>
            <a:endParaRPr lang="en-US" sz="1400" dirty="0">
              <a:sym typeface="+mn-lt"/>
            </a:endParaRPr>
          </a:p>
        </p:txBody>
      </p:sp>
      <p:sp>
        <p:nvSpPr>
          <p:cNvPr id="244" name="Rectangle 243">
            <a:extLst>
              <a:ext uri="{FF2B5EF4-FFF2-40B4-BE49-F238E27FC236}">
                <a16:creationId xmlns:a16="http://schemas.microsoft.com/office/drawing/2014/main" id="{BB875E92-403D-4DA3-B888-0BEEC7D41541}"/>
              </a:ext>
            </a:extLst>
          </p:cNvPr>
          <p:cNvSpPr>
            <a:spLocks noGrp="1" noChangeArrowheads="1"/>
          </p:cNvSpPr>
          <p:nvPr>
            <p:custDataLst>
              <p:tags r:id="rId57"/>
            </p:custDataLst>
          </p:nvPr>
        </p:nvSpPr>
        <p:spPr bwMode="gray">
          <a:xfrm>
            <a:off x="5010150" y="3532188"/>
            <a:ext cx="242888"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r">
              <a:spcBef>
                <a:spcPct val="0"/>
              </a:spcBef>
              <a:buNone/>
            </a:pPr>
            <a:fld id="{879B1E09-353E-459A-9A0C-6E54BA8658BD}" type="datetime'''7''''''''''''''''''0''''''''''''0'''''''''''''''''''''''''''">
              <a:rPr lang="en-US" altLang="en-US" sz="1400">
                <a:sym typeface="+mn-lt"/>
              </a:rPr>
              <a:pPr marL="0" indent="0" algn="r">
                <a:spcBef>
                  <a:spcPct val="0"/>
                </a:spcBef>
                <a:buNone/>
              </a:pPr>
              <a:t>700</a:t>
            </a:fld>
            <a:endParaRPr lang="en-US" sz="1400" dirty="0">
              <a:sym typeface="+mn-lt"/>
            </a:endParaRPr>
          </a:p>
        </p:txBody>
      </p:sp>
      <p:sp>
        <p:nvSpPr>
          <p:cNvPr id="240" name="Rectangle 239">
            <a:extLst>
              <a:ext uri="{FF2B5EF4-FFF2-40B4-BE49-F238E27FC236}">
                <a16:creationId xmlns:a16="http://schemas.microsoft.com/office/drawing/2014/main" id="{0BAA7331-1C61-426A-B8F4-779CD492ABA8}"/>
              </a:ext>
            </a:extLst>
          </p:cNvPr>
          <p:cNvSpPr>
            <a:spLocks noGrp="1" noChangeArrowheads="1"/>
          </p:cNvSpPr>
          <p:nvPr>
            <p:custDataLst>
              <p:tags r:id="rId58"/>
            </p:custDataLst>
          </p:nvPr>
        </p:nvSpPr>
        <p:spPr bwMode="gray">
          <a:xfrm>
            <a:off x="5010150" y="4760913"/>
            <a:ext cx="242888"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r">
              <a:spcBef>
                <a:spcPct val="0"/>
              </a:spcBef>
              <a:buNone/>
            </a:pPr>
            <a:fld id="{8409CE08-2628-49AA-96D5-E86B6C4DCFE2}" type="datetime'''''''''''''''''''''''''''''''3''''0''''''0'''''''">
              <a:rPr lang="en-US" altLang="en-US" sz="1400">
                <a:sym typeface="+mn-lt"/>
              </a:rPr>
              <a:pPr marL="0" indent="0" algn="r">
                <a:spcBef>
                  <a:spcPct val="0"/>
                </a:spcBef>
                <a:buNone/>
              </a:pPr>
              <a:t>300</a:t>
            </a:fld>
            <a:endParaRPr lang="en-US" sz="1400" dirty="0">
              <a:sym typeface="+mn-lt"/>
            </a:endParaRPr>
          </a:p>
        </p:txBody>
      </p:sp>
      <p:sp>
        <p:nvSpPr>
          <p:cNvPr id="248" name="Rectangle 247">
            <a:extLst>
              <a:ext uri="{FF2B5EF4-FFF2-40B4-BE49-F238E27FC236}">
                <a16:creationId xmlns:a16="http://schemas.microsoft.com/office/drawing/2014/main" id="{078CBAA4-5418-4FB0-877D-7E5DCF06A8F1}"/>
              </a:ext>
            </a:extLst>
          </p:cNvPr>
          <p:cNvSpPr>
            <a:spLocks noGrp="1" noChangeArrowheads="1"/>
          </p:cNvSpPr>
          <p:nvPr>
            <p:custDataLst>
              <p:tags r:id="rId59"/>
            </p:custDataLst>
          </p:nvPr>
        </p:nvSpPr>
        <p:spPr bwMode="auto">
          <a:xfrm>
            <a:off x="4926013" y="2262188"/>
            <a:ext cx="815975"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b"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r>
              <a:rPr lang="en-US" altLang="en-US" sz="1400" dirty="0">
                <a:sym typeface="+mn-lt"/>
              </a:rPr>
              <a:t>ZAR millions</a:t>
            </a:r>
            <a:endParaRPr lang="en-US" sz="1400" dirty="0">
              <a:sym typeface="+mn-lt"/>
            </a:endParaRPr>
          </a:p>
        </p:txBody>
      </p:sp>
      <p:sp>
        <p:nvSpPr>
          <p:cNvPr id="130" name="Rectangle 129">
            <a:extLst>
              <a:ext uri="{FF2B5EF4-FFF2-40B4-BE49-F238E27FC236}">
                <a16:creationId xmlns:a16="http://schemas.microsoft.com/office/drawing/2014/main" id="{924EA9A2-975E-4944-9015-C6914C196C34}"/>
              </a:ext>
            </a:extLst>
          </p:cNvPr>
          <p:cNvSpPr>
            <a:spLocks noGrp="1" noChangeArrowheads="1"/>
          </p:cNvSpPr>
          <p:nvPr>
            <p:custDataLst>
              <p:tags r:id="rId60"/>
            </p:custDataLst>
          </p:nvPr>
        </p:nvSpPr>
        <p:spPr bwMode="auto">
          <a:xfrm>
            <a:off x="6691313" y="5870575"/>
            <a:ext cx="201613" cy="182563"/>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square" lIns="0" tIns="0" rIns="0" bIns="0" numCol="1" spcCol="0" anchor="t"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3A0CA207-2717-4E71-8F04-0CEC97202F6D}" type="datetime'''''''''''''''''''M''''''''''''''P'''''">
              <a:rPr lang="en-US" altLang="en-US" sz="1200">
                <a:sym typeface="+mn-lt"/>
              </a:rPr>
              <a:pPr/>
              <a:t>MP</a:t>
            </a:fld>
            <a:endParaRPr lang="en-US" sz="1200" dirty="0">
              <a:sym typeface="+mn-lt"/>
            </a:endParaRPr>
          </a:p>
        </p:txBody>
      </p:sp>
      <p:sp>
        <p:nvSpPr>
          <p:cNvPr id="96" name="Rectangle 95">
            <a:extLst>
              <a:ext uri="{FF2B5EF4-FFF2-40B4-BE49-F238E27FC236}">
                <a16:creationId xmlns:a16="http://schemas.microsoft.com/office/drawing/2014/main" id="{E6905AEA-56B3-4DA1-B04F-B694050F955E}"/>
              </a:ext>
            </a:extLst>
          </p:cNvPr>
          <p:cNvSpPr>
            <a:spLocks noGrp="1" noChangeArrowheads="1"/>
          </p:cNvSpPr>
          <p:nvPr>
            <p:custDataLst>
              <p:tags r:id="rId61"/>
            </p:custDataLst>
          </p:nvPr>
        </p:nvSpPr>
        <p:spPr bwMode="auto">
          <a:xfrm>
            <a:off x="5899150" y="5870575"/>
            <a:ext cx="193675" cy="182563"/>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square" lIns="0" tIns="0" rIns="0" bIns="0" numCol="1" spcCol="0" anchor="t"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8D35B3AD-2F8C-454F-9659-3D64B020D540}" type="datetime'''''G''''''''''''''''''''''P'''''">
              <a:rPr lang="en-US" altLang="en-US" sz="1200">
                <a:sym typeface="+mn-lt"/>
              </a:rPr>
              <a:pPr/>
              <a:t>GP</a:t>
            </a:fld>
            <a:endParaRPr lang="en-US" sz="1200" dirty="0">
              <a:sym typeface="+mn-lt"/>
            </a:endParaRPr>
          </a:p>
        </p:txBody>
      </p:sp>
      <p:sp>
        <p:nvSpPr>
          <p:cNvPr id="94" name="Rectangle 93">
            <a:extLst>
              <a:ext uri="{FF2B5EF4-FFF2-40B4-BE49-F238E27FC236}">
                <a16:creationId xmlns:a16="http://schemas.microsoft.com/office/drawing/2014/main" id="{6C31F1B0-E6F3-4A83-A7BC-988077FAC180}"/>
              </a:ext>
            </a:extLst>
          </p:cNvPr>
          <p:cNvSpPr>
            <a:spLocks noGrp="1" noChangeArrowheads="1"/>
          </p:cNvSpPr>
          <p:nvPr>
            <p:custDataLst>
              <p:tags r:id="rId62"/>
            </p:custDataLst>
          </p:nvPr>
        </p:nvSpPr>
        <p:spPr bwMode="auto">
          <a:xfrm>
            <a:off x="5373688" y="5870575"/>
            <a:ext cx="187325" cy="182563"/>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square" lIns="0" tIns="0" rIns="0" bIns="0" numCol="1" spcCol="0" anchor="t"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51C1E6A8-0398-4FA1-AC2F-F3B880B3493C}" type="datetime'''''''''''''''''''''''E''''''''''''''''''''''C'''''''''''''''">
              <a:rPr lang="en-US" altLang="en-US" sz="1200">
                <a:sym typeface="+mn-lt"/>
              </a:rPr>
              <a:pPr/>
              <a:t>EC</a:t>
            </a:fld>
            <a:endParaRPr lang="en-US" sz="1200" dirty="0">
              <a:sym typeface="+mn-lt"/>
            </a:endParaRPr>
          </a:p>
        </p:txBody>
      </p:sp>
      <p:sp>
        <p:nvSpPr>
          <p:cNvPr id="142" name="Rectangle 141">
            <a:extLst>
              <a:ext uri="{FF2B5EF4-FFF2-40B4-BE49-F238E27FC236}">
                <a16:creationId xmlns:a16="http://schemas.microsoft.com/office/drawing/2014/main" id="{7E98CDD3-1C7D-4A7A-AB0A-3A1F608A1B76}"/>
              </a:ext>
            </a:extLst>
          </p:cNvPr>
          <p:cNvSpPr>
            <a:spLocks noGrp="1" noChangeArrowheads="1"/>
          </p:cNvSpPr>
          <p:nvPr>
            <p:custDataLst>
              <p:tags r:id="rId63"/>
            </p:custDataLst>
          </p:nvPr>
        </p:nvSpPr>
        <p:spPr bwMode="auto">
          <a:xfrm>
            <a:off x="6956425" y="5870575"/>
            <a:ext cx="193675" cy="182563"/>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square" lIns="0" tIns="0" rIns="0" bIns="0" numCol="1" spcCol="0" anchor="t"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FAB142C7-A813-40A4-9A07-6491676C8233}" type="datetime'''N''''''''''''''''''''''''''''''''C'''''''''''">
              <a:rPr lang="en-US" altLang="en-US" sz="1200">
                <a:sym typeface="+mn-lt"/>
              </a:rPr>
              <a:pPr/>
              <a:t>NC</a:t>
            </a:fld>
            <a:endParaRPr lang="en-US" sz="1200" dirty="0">
              <a:sym typeface="+mn-lt"/>
            </a:endParaRPr>
          </a:p>
        </p:txBody>
      </p:sp>
      <p:sp>
        <p:nvSpPr>
          <p:cNvPr id="147" name="Rectangle 146">
            <a:extLst>
              <a:ext uri="{FF2B5EF4-FFF2-40B4-BE49-F238E27FC236}">
                <a16:creationId xmlns:a16="http://schemas.microsoft.com/office/drawing/2014/main" id="{89FADA4B-15DD-41AC-BC93-FC7B59C1A67C}"/>
              </a:ext>
            </a:extLst>
          </p:cNvPr>
          <p:cNvSpPr>
            <a:spLocks noGrp="1" noChangeArrowheads="1"/>
          </p:cNvSpPr>
          <p:nvPr>
            <p:custDataLst>
              <p:tags r:id="rId64"/>
            </p:custDataLst>
          </p:nvPr>
        </p:nvSpPr>
        <p:spPr bwMode="auto">
          <a:xfrm>
            <a:off x="8016875" y="5870575"/>
            <a:ext cx="187325" cy="182563"/>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square" lIns="0" tIns="0" rIns="0" bIns="0" numCol="1" spcCol="0" anchor="t"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EF8CEC8B-FD1B-447B-85F0-1BB3FFDC8A76}" type="datetime'''''''AN'''">
              <a:rPr lang="en-US" altLang="en-US" sz="1200">
                <a:sym typeface="+mn-lt"/>
              </a:rPr>
              <a:pPr/>
              <a:t>AN</a:t>
            </a:fld>
            <a:endParaRPr lang="en-US" sz="1200" dirty="0">
              <a:sym typeface="+mn-lt"/>
            </a:endParaRPr>
          </a:p>
        </p:txBody>
      </p:sp>
      <p:sp>
        <p:nvSpPr>
          <p:cNvPr id="148" name="Rectangle 147">
            <a:extLst>
              <a:ext uri="{FF2B5EF4-FFF2-40B4-BE49-F238E27FC236}">
                <a16:creationId xmlns:a16="http://schemas.microsoft.com/office/drawing/2014/main" id="{4FAC338F-89AE-4A7D-B616-77397CEF2E35}"/>
              </a:ext>
            </a:extLst>
          </p:cNvPr>
          <p:cNvSpPr>
            <a:spLocks noGrp="1" noChangeArrowheads="1"/>
          </p:cNvSpPr>
          <p:nvPr>
            <p:custDataLst>
              <p:tags r:id="rId65"/>
            </p:custDataLst>
          </p:nvPr>
        </p:nvSpPr>
        <p:spPr bwMode="auto">
          <a:xfrm>
            <a:off x="8275638" y="5870575"/>
            <a:ext cx="193675" cy="182563"/>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square" lIns="0" tIns="0" rIns="0" bIns="0" numCol="1" spcCol="0" anchor="t"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3E351822-9949-4F2A-BB1F-4651DA6E49E1}" type="datetime'''''''''''''''N''''''''''''''D'''''''''''''''''''''''">
              <a:rPr lang="en-US" altLang="en-US" sz="1200">
                <a:sym typeface="+mn-lt"/>
              </a:rPr>
              <a:pPr/>
              <a:t>ND</a:t>
            </a:fld>
            <a:endParaRPr lang="en-US" sz="1200" dirty="0">
              <a:sym typeface="+mn-lt"/>
            </a:endParaRPr>
          </a:p>
        </p:txBody>
      </p:sp>
      <p:sp>
        <p:nvSpPr>
          <p:cNvPr id="121" name="Rectangle 120">
            <a:extLst>
              <a:ext uri="{FF2B5EF4-FFF2-40B4-BE49-F238E27FC236}">
                <a16:creationId xmlns:a16="http://schemas.microsoft.com/office/drawing/2014/main" id="{A6480CED-CEE6-456E-A20F-1D139A5D2B98}"/>
              </a:ext>
            </a:extLst>
          </p:cNvPr>
          <p:cNvSpPr>
            <a:spLocks noGrp="1" noChangeArrowheads="1"/>
          </p:cNvSpPr>
          <p:nvPr>
            <p:custDataLst>
              <p:tags r:id="rId66"/>
            </p:custDataLst>
          </p:nvPr>
        </p:nvSpPr>
        <p:spPr bwMode="auto">
          <a:xfrm>
            <a:off x="6126163" y="5870575"/>
            <a:ext cx="263525" cy="182563"/>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square" lIns="0" tIns="0" rIns="0" bIns="0" numCol="1" spcCol="0" anchor="t"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FEF0A8F9-1349-4950-8147-2AE445B646BC}" type="datetime'''KZ''''''''''''''''''''''''''''''''''''N'''''">
              <a:rPr lang="en-US" altLang="en-US" sz="1200">
                <a:sym typeface="+mn-lt"/>
              </a:rPr>
              <a:pPr/>
              <a:t>KZN</a:t>
            </a:fld>
            <a:endParaRPr lang="en-US" sz="1200" dirty="0">
              <a:sym typeface="+mn-lt"/>
            </a:endParaRPr>
          </a:p>
        </p:txBody>
      </p:sp>
      <p:sp>
        <p:nvSpPr>
          <p:cNvPr id="146" name="Rectangle 145">
            <a:extLst>
              <a:ext uri="{FF2B5EF4-FFF2-40B4-BE49-F238E27FC236}">
                <a16:creationId xmlns:a16="http://schemas.microsoft.com/office/drawing/2014/main" id="{892ABF97-B41C-4D77-AE50-CFADFDD03F79}"/>
              </a:ext>
            </a:extLst>
          </p:cNvPr>
          <p:cNvSpPr>
            <a:spLocks noGrp="1" noChangeArrowheads="1"/>
          </p:cNvSpPr>
          <p:nvPr>
            <p:custDataLst>
              <p:tags r:id="rId67"/>
            </p:custDataLst>
          </p:nvPr>
        </p:nvSpPr>
        <p:spPr bwMode="auto">
          <a:xfrm>
            <a:off x="7797800" y="5870575"/>
            <a:ext cx="103188" cy="182563"/>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square" lIns="0" tIns="0" rIns="0" bIns="0" numCol="1" spcCol="0" anchor="t"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60CDA637-B1CB-4856-ADE7-C2021AA9478E}" type="datetime'''''''''''''''''''''''''''''N'''''''''''''''''''''''''''''''">
              <a:rPr lang="en-US" altLang="en-US" sz="1200">
                <a:sym typeface="+mn-lt"/>
              </a:rPr>
              <a:pPr/>
              <a:t>N</a:t>
            </a:fld>
            <a:endParaRPr lang="en-US" sz="1200" dirty="0">
              <a:sym typeface="+mn-lt"/>
            </a:endParaRPr>
          </a:p>
        </p:txBody>
      </p:sp>
      <p:sp>
        <p:nvSpPr>
          <p:cNvPr id="145" name="Rectangle 144">
            <a:extLst>
              <a:ext uri="{FF2B5EF4-FFF2-40B4-BE49-F238E27FC236}">
                <a16:creationId xmlns:a16="http://schemas.microsoft.com/office/drawing/2014/main" id="{303A4B06-A7BF-4A66-AAC7-58ECC6FAD9F2}"/>
              </a:ext>
            </a:extLst>
          </p:cNvPr>
          <p:cNvSpPr>
            <a:spLocks noGrp="1" noChangeArrowheads="1"/>
          </p:cNvSpPr>
          <p:nvPr>
            <p:custDataLst>
              <p:tags r:id="rId68"/>
            </p:custDataLst>
          </p:nvPr>
        </p:nvSpPr>
        <p:spPr bwMode="auto">
          <a:xfrm>
            <a:off x="7472363" y="5870575"/>
            <a:ext cx="220663" cy="182563"/>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square" lIns="0" tIns="0" rIns="0" bIns="0" numCol="1" spcCol="0" anchor="t"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6873FD6D-6DEB-446D-A34F-1975C703FDFD}" type="datetime'''W''''''''''''''''''''''C'''''''''">
              <a:rPr lang="en-US" altLang="en-US" sz="1200">
                <a:sym typeface="+mn-lt"/>
              </a:rPr>
              <a:pPr/>
              <a:t>WC</a:t>
            </a:fld>
            <a:endParaRPr lang="en-US" sz="1200" dirty="0">
              <a:sym typeface="+mn-lt"/>
            </a:endParaRPr>
          </a:p>
        </p:txBody>
      </p:sp>
      <p:sp>
        <p:nvSpPr>
          <p:cNvPr id="143" name="Rectangle 142">
            <a:extLst>
              <a:ext uri="{FF2B5EF4-FFF2-40B4-BE49-F238E27FC236}">
                <a16:creationId xmlns:a16="http://schemas.microsoft.com/office/drawing/2014/main" id="{E16D3BF5-2787-4568-8D66-CC0DD33D6468}"/>
              </a:ext>
            </a:extLst>
          </p:cNvPr>
          <p:cNvSpPr>
            <a:spLocks noGrp="1" noChangeArrowheads="1"/>
          </p:cNvSpPr>
          <p:nvPr>
            <p:custDataLst>
              <p:tags r:id="rId69"/>
            </p:custDataLst>
          </p:nvPr>
        </p:nvSpPr>
        <p:spPr bwMode="auto">
          <a:xfrm>
            <a:off x="7205663" y="5870575"/>
            <a:ext cx="220663" cy="182563"/>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square" lIns="0" tIns="0" rIns="0" bIns="0" numCol="1" spcCol="0" anchor="t"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7DE16943-FBAD-4909-A48C-189EA822BD80}" type="datetime'''''''''''''''''''N''''''''''''''''''''''''W'''''''''''">
              <a:rPr lang="en-US" altLang="en-US" sz="1200">
                <a:sym typeface="+mn-lt"/>
              </a:rPr>
              <a:pPr/>
              <a:t>NW</a:t>
            </a:fld>
            <a:endParaRPr lang="en-US" sz="1200" dirty="0">
              <a:sym typeface="+mn-lt"/>
            </a:endParaRPr>
          </a:p>
        </p:txBody>
      </p:sp>
      <p:sp>
        <p:nvSpPr>
          <p:cNvPr id="124" name="Rectangle 123">
            <a:extLst>
              <a:ext uri="{FF2B5EF4-FFF2-40B4-BE49-F238E27FC236}">
                <a16:creationId xmlns:a16="http://schemas.microsoft.com/office/drawing/2014/main" id="{B5C28569-12D8-4370-A487-C0A5A7B49D3F}"/>
              </a:ext>
            </a:extLst>
          </p:cNvPr>
          <p:cNvSpPr>
            <a:spLocks noGrp="1" noChangeArrowheads="1"/>
          </p:cNvSpPr>
          <p:nvPr>
            <p:custDataLst>
              <p:tags r:id="rId70"/>
            </p:custDataLst>
          </p:nvPr>
        </p:nvSpPr>
        <p:spPr bwMode="auto">
          <a:xfrm>
            <a:off x="6407150" y="5870575"/>
            <a:ext cx="236538" cy="182563"/>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square" lIns="0" tIns="0" rIns="0" bIns="0" numCol="1" spcCol="0" anchor="t"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343CF929-5BB1-4D07-A346-6C7FF2669FB4}" type="datetime'L''''''''P'''''''''''''''''''''' '''''''''' '''''''''''">
              <a:rPr lang="en-US" altLang="en-US" sz="1200">
                <a:sym typeface="+mn-lt"/>
              </a:rPr>
              <a:pPr/>
              <a:t>LP  </a:t>
            </a:fld>
            <a:endParaRPr lang="en-US" sz="1200" dirty="0">
              <a:sym typeface="+mn-lt"/>
            </a:endParaRPr>
          </a:p>
        </p:txBody>
      </p:sp>
      <p:sp>
        <p:nvSpPr>
          <p:cNvPr id="95" name="Rectangle 94">
            <a:extLst>
              <a:ext uri="{FF2B5EF4-FFF2-40B4-BE49-F238E27FC236}">
                <a16:creationId xmlns:a16="http://schemas.microsoft.com/office/drawing/2014/main" id="{8C03EAE3-2E15-423B-BF72-BCD4442BBDC7}"/>
              </a:ext>
            </a:extLst>
          </p:cNvPr>
          <p:cNvSpPr>
            <a:spLocks noGrp="1" noChangeArrowheads="1"/>
          </p:cNvSpPr>
          <p:nvPr>
            <p:custDataLst>
              <p:tags r:id="rId71"/>
            </p:custDataLst>
          </p:nvPr>
        </p:nvSpPr>
        <p:spPr bwMode="auto">
          <a:xfrm>
            <a:off x="5648325" y="5870575"/>
            <a:ext cx="173038" cy="182563"/>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square" lIns="0" tIns="0" rIns="0" bIns="0" numCol="1" spcCol="0" anchor="t"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E374EE52-193F-40CC-9D0A-C4A99BEBA292}" type="datetime'''''''''F''''''''''''''''''''''''''''''S'''''''">
              <a:rPr lang="en-US" altLang="en-US" sz="1200">
                <a:sym typeface="+mn-lt"/>
              </a:rPr>
              <a:pPr/>
              <a:t>FS</a:t>
            </a:fld>
            <a:endParaRPr lang="en-US" sz="1200" dirty="0">
              <a:sym typeface="+mn-lt"/>
            </a:endParaRPr>
          </a:p>
        </p:txBody>
      </p:sp>
      <p:cxnSp>
        <p:nvCxnSpPr>
          <p:cNvPr id="236" name="Straight Connector 235">
            <a:extLst>
              <a:ext uri="{FF2B5EF4-FFF2-40B4-BE49-F238E27FC236}">
                <a16:creationId xmlns:a16="http://schemas.microsoft.com/office/drawing/2014/main" id="{2A5D14B1-E007-4ADD-B0BC-439EBB7B0243}"/>
              </a:ext>
            </a:extLst>
          </p:cNvPr>
          <p:cNvCxnSpPr/>
          <p:nvPr>
            <p:custDataLst>
              <p:tags r:id="rId72"/>
            </p:custDataLst>
          </p:nvPr>
        </p:nvCxnSpPr>
        <p:spPr bwMode="auto">
          <a:xfrm>
            <a:off x="3827463" y="5602288"/>
            <a:ext cx="250825" cy="0"/>
          </a:xfrm>
          <a:prstGeom prst="line">
            <a:avLst/>
          </a:prstGeom>
          <a:solidFill>
            <a:schemeClr val="accent1"/>
          </a:solidFill>
          <a:ln w="9525" cap="flat" cmpd="sng" algn="ctr">
            <a:noFill/>
            <a:prstDash val="solid"/>
            <a:round/>
            <a:headEnd type="none" w="med" len="med"/>
            <a:tailEnd type="none" w="med" len="med"/>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Lst>
        </p:spPr>
      </p:cxnSp>
      <p:sp>
        <p:nvSpPr>
          <p:cNvPr id="262" name="Rectangle 261">
            <a:extLst>
              <a:ext uri="{FF2B5EF4-FFF2-40B4-BE49-F238E27FC236}">
                <a16:creationId xmlns:a16="http://schemas.microsoft.com/office/drawing/2014/main" id="{9F09CCCC-CD0F-4A9F-A7A8-F17BD1333786}"/>
              </a:ext>
            </a:extLst>
          </p:cNvPr>
          <p:cNvSpPr/>
          <p:nvPr>
            <p:custDataLst>
              <p:tags r:id="rId73"/>
            </p:custDataLst>
          </p:nvPr>
        </p:nvSpPr>
        <p:spPr bwMode="auto">
          <a:xfrm>
            <a:off x="3827463" y="5245100"/>
            <a:ext cx="250825" cy="187325"/>
          </a:xfrm>
          <a:prstGeom prst="rect">
            <a:avLst/>
          </a:prstGeom>
          <a:solidFill>
            <a:srgbClr val="808080"/>
          </a:solidFill>
          <a:ln w="9525" cap="flat" cmpd="sng" algn="ctr">
            <a:noFill/>
            <a:prstDash val="solid"/>
            <a:round/>
            <a:headEnd type="none" w="med" len="med"/>
            <a:tailEnd type="none" w="med" len="med"/>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cs typeface="Times New Roman" pitchFamily="18" charset="0"/>
            </a:endParaRPr>
          </a:p>
        </p:txBody>
      </p:sp>
      <p:sp>
        <p:nvSpPr>
          <p:cNvPr id="263" name="Rectangle 262">
            <a:extLst>
              <a:ext uri="{FF2B5EF4-FFF2-40B4-BE49-F238E27FC236}">
                <a16:creationId xmlns:a16="http://schemas.microsoft.com/office/drawing/2014/main" id="{541D78A6-6497-4B34-8D4D-750EA197F03B}"/>
              </a:ext>
            </a:extLst>
          </p:cNvPr>
          <p:cNvSpPr/>
          <p:nvPr>
            <p:custDataLst>
              <p:tags r:id="rId74"/>
            </p:custDataLst>
          </p:nvPr>
        </p:nvSpPr>
        <p:spPr bwMode="auto">
          <a:xfrm>
            <a:off x="3827463" y="4981575"/>
            <a:ext cx="250825" cy="187325"/>
          </a:xfrm>
          <a:prstGeom prst="rect">
            <a:avLst/>
          </a:prstGeom>
          <a:solidFill>
            <a:srgbClr val="364D6E"/>
          </a:solidFill>
          <a:ln w="9525" cap="flat" cmpd="sng" algn="ctr">
            <a:noFill/>
            <a:prstDash val="solid"/>
            <a:round/>
            <a:headEnd type="none" w="med" len="med"/>
            <a:tailEnd type="none" w="med" len="med"/>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cs typeface="Times New Roman" pitchFamily="18" charset="0"/>
            </a:endParaRPr>
          </a:p>
        </p:txBody>
      </p:sp>
      <p:sp>
        <p:nvSpPr>
          <p:cNvPr id="264" name="Rectangle 263">
            <a:extLst>
              <a:ext uri="{FF2B5EF4-FFF2-40B4-BE49-F238E27FC236}">
                <a16:creationId xmlns:a16="http://schemas.microsoft.com/office/drawing/2014/main" id="{2B2AC28C-2A23-4127-82A0-908D7F09B682}"/>
              </a:ext>
            </a:extLst>
          </p:cNvPr>
          <p:cNvSpPr/>
          <p:nvPr>
            <p:custDataLst>
              <p:tags r:id="rId75"/>
            </p:custDataLst>
          </p:nvPr>
        </p:nvSpPr>
        <p:spPr bwMode="auto">
          <a:xfrm>
            <a:off x="3827463" y="4718050"/>
            <a:ext cx="250825" cy="187325"/>
          </a:xfrm>
          <a:prstGeom prst="rect">
            <a:avLst/>
          </a:prstGeom>
          <a:solidFill>
            <a:srgbClr val="DFE5EF"/>
          </a:solidFill>
          <a:ln w="9525" cap="flat" cmpd="sng" algn="ctr">
            <a:noFill/>
            <a:prstDash val="solid"/>
            <a:round/>
            <a:headEnd type="none" w="med" len="med"/>
            <a:tailEnd type="none" w="med" len="med"/>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cs typeface="Times New Roman" pitchFamily="18" charset="0"/>
            </a:endParaRPr>
          </a:p>
        </p:txBody>
      </p:sp>
      <p:sp>
        <p:nvSpPr>
          <p:cNvPr id="261" name="Oval 260">
            <a:extLst>
              <a:ext uri="{FF2B5EF4-FFF2-40B4-BE49-F238E27FC236}">
                <a16:creationId xmlns:a16="http://schemas.microsoft.com/office/drawing/2014/main" id="{C12A0B95-6205-4202-9F30-F18C388634D5}"/>
              </a:ext>
            </a:extLst>
          </p:cNvPr>
          <p:cNvSpPr/>
          <p:nvPr>
            <p:custDataLst>
              <p:tags r:id="rId76"/>
            </p:custDataLst>
          </p:nvPr>
        </p:nvSpPr>
        <p:spPr bwMode="auto">
          <a:xfrm>
            <a:off x="3871913" y="5521325"/>
            <a:ext cx="161925" cy="161925"/>
          </a:xfrm>
          <a:prstGeom prst="ellipse">
            <a:avLst/>
          </a:prstGeom>
          <a:solidFill>
            <a:schemeClr val="accent6"/>
          </a:solidFill>
          <a:ln w="9525" cap="flat" cmpd="sng" algn="ctr">
            <a:solidFill>
              <a:schemeClr val="accent6"/>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cs typeface="Times New Roman" pitchFamily="18" charset="0"/>
            </a:endParaRPr>
          </a:p>
        </p:txBody>
      </p:sp>
      <p:sp>
        <p:nvSpPr>
          <p:cNvPr id="257" name="Rectangle 256">
            <a:extLst>
              <a:ext uri="{FF2B5EF4-FFF2-40B4-BE49-F238E27FC236}">
                <a16:creationId xmlns:a16="http://schemas.microsoft.com/office/drawing/2014/main" id="{ACBE65C4-FB69-4006-ABC7-77CCBD8A68C8}"/>
              </a:ext>
            </a:extLst>
          </p:cNvPr>
          <p:cNvSpPr>
            <a:spLocks noGrp="1" noChangeArrowheads="1"/>
          </p:cNvSpPr>
          <p:nvPr>
            <p:custDataLst>
              <p:tags r:id="rId77"/>
            </p:custDataLst>
          </p:nvPr>
        </p:nvSpPr>
        <p:spPr bwMode="auto">
          <a:xfrm>
            <a:off x="4129088" y="5240338"/>
            <a:ext cx="322263"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spcBef>
                <a:spcPct val="0"/>
              </a:spcBef>
              <a:buNone/>
            </a:pPr>
            <a:fld id="{905E0D8C-76B7-4449-9272-1C3E51C60DB3}" type="datetime'''''''''''''''''''''''''''''''''''D''''''OH'''''''''''''">
              <a:rPr lang="en-US" altLang="en-US" sz="1400">
                <a:sym typeface="+mn-lt"/>
              </a:rPr>
              <a:pPr marL="0" indent="0">
                <a:spcBef>
                  <a:spcPct val="0"/>
                </a:spcBef>
                <a:buNone/>
              </a:pPr>
              <a:t>DOH</a:t>
            </a:fld>
            <a:endParaRPr lang="en-US" sz="1400" dirty="0">
              <a:sym typeface="+mn-lt"/>
            </a:endParaRPr>
          </a:p>
        </p:txBody>
      </p:sp>
      <p:sp>
        <p:nvSpPr>
          <p:cNvPr id="259" name="Rectangle 258">
            <a:extLst>
              <a:ext uri="{FF2B5EF4-FFF2-40B4-BE49-F238E27FC236}">
                <a16:creationId xmlns:a16="http://schemas.microsoft.com/office/drawing/2014/main" id="{5430E97C-D483-47E1-AE46-B3D806514CB8}"/>
              </a:ext>
            </a:extLst>
          </p:cNvPr>
          <p:cNvSpPr>
            <a:spLocks noGrp="1" noChangeArrowheads="1"/>
          </p:cNvSpPr>
          <p:nvPr>
            <p:custDataLst>
              <p:tags r:id="rId78"/>
            </p:custDataLst>
          </p:nvPr>
        </p:nvSpPr>
        <p:spPr bwMode="auto">
          <a:xfrm>
            <a:off x="4129088" y="4976813"/>
            <a:ext cx="314325"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spcBef>
                <a:spcPct val="0"/>
              </a:spcBef>
              <a:buNone/>
            </a:pPr>
            <a:fld id="{4BD9121A-F7DE-4E1A-A167-71DB15E55582}" type="datetime'''''''''U''''''''''''''''''''''S''''''''''G'''''''''''''''">
              <a:rPr lang="en-US" altLang="en-US" sz="1400">
                <a:sym typeface="+mn-lt"/>
              </a:rPr>
              <a:pPr marL="0" indent="0">
                <a:spcBef>
                  <a:spcPct val="0"/>
                </a:spcBef>
                <a:buNone/>
              </a:pPr>
              <a:t>USG</a:t>
            </a:fld>
            <a:endParaRPr lang="en-US" sz="1400" dirty="0">
              <a:sym typeface="+mn-lt"/>
            </a:endParaRPr>
          </a:p>
        </p:txBody>
      </p:sp>
      <p:sp>
        <p:nvSpPr>
          <p:cNvPr id="258" name="Rectangle 257">
            <a:extLst>
              <a:ext uri="{FF2B5EF4-FFF2-40B4-BE49-F238E27FC236}">
                <a16:creationId xmlns:a16="http://schemas.microsoft.com/office/drawing/2014/main" id="{BFC69961-ADE4-4AC1-AE4B-5294DC29210A}"/>
              </a:ext>
            </a:extLst>
          </p:cNvPr>
          <p:cNvSpPr>
            <a:spLocks noGrp="1" noChangeArrowheads="1"/>
          </p:cNvSpPr>
          <p:nvPr>
            <p:custDataLst>
              <p:tags r:id="rId79"/>
            </p:custDataLst>
          </p:nvPr>
        </p:nvSpPr>
        <p:spPr bwMode="auto">
          <a:xfrm>
            <a:off x="4129088" y="4713288"/>
            <a:ext cx="792163"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spcBef>
                <a:spcPct val="0"/>
              </a:spcBef>
              <a:buNone/>
            </a:pPr>
            <a:fld id="{8FEEC392-44BD-422E-A05C-6F30821567FA}" type="datetime'''G''l''''o''b''a''l'''' F''u''''n''''''d'''''''''''''''''''">
              <a:rPr lang="en-US" altLang="en-US" sz="1400">
                <a:sym typeface="+mn-lt"/>
              </a:rPr>
              <a:pPr marL="0" indent="0">
                <a:spcBef>
                  <a:spcPct val="0"/>
                </a:spcBef>
                <a:buNone/>
              </a:pPr>
              <a:t>Global Fund</a:t>
            </a:fld>
            <a:endParaRPr lang="en-US" sz="1400" dirty="0">
              <a:sym typeface="+mn-lt"/>
            </a:endParaRPr>
          </a:p>
        </p:txBody>
      </p:sp>
      <p:sp>
        <p:nvSpPr>
          <p:cNvPr id="260" name="Rectangle 259">
            <a:extLst>
              <a:ext uri="{FF2B5EF4-FFF2-40B4-BE49-F238E27FC236}">
                <a16:creationId xmlns:a16="http://schemas.microsoft.com/office/drawing/2014/main" id="{35A577AF-33E4-4652-B4DA-527136BCBC42}"/>
              </a:ext>
            </a:extLst>
          </p:cNvPr>
          <p:cNvSpPr>
            <a:spLocks noGrp="1" noChangeArrowheads="1"/>
          </p:cNvSpPr>
          <p:nvPr>
            <p:custDataLst>
              <p:tags r:id="rId80"/>
            </p:custDataLst>
          </p:nvPr>
        </p:nvSpPr>
        <p:spPr bwMode="auto">
          <a:xfrm>
            <a:off x="4129088" y="5503863"/>
            <a:ext cx="796925"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spcBef>
                <a:spcPct val="0"/>
              </a:spcBef>
              <a:buNone/>
            </a:pPr>
            <a:fld id="{4312CDFF-DA07-4151-8078-CB4D66F4C45B}" type="datetime'''''# ''''''of'''' ''''p''a''''''ti''e''''n''''''t''''s'">
              <a:rPr lang="en-US" altLang="en-US" sz="1400">
                <a:sym typeface="+mn-lt"/>
              </a:rPr>
              <a:pPr marL="0" indent="0">
                <a:spcBef>
                  <a:spcPct val="0"/>
                </a:spcBef>
                <a:buNone/>
              </a:pPr>
              <a:t># of patients</a:t>
            </a:fld>
            <a:endParaRPr lang="en-US" sz="1400" dirty="0">
              <a:sym typeface="+mn-lt"/>
            </a:endParaRPr>
          </a:p>
        </p:txBody>
      </p:sp>
    </p:spTree>
    <p:extLst>
      <p:ext uri="{BB962C8B-B14F-4D97-AF65-F5344CB8AC3E}">
        <p14:creationId xmlns:p14="http://schemas.microsoft.com/office/powerpoint/2010/main" val="25900599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A6C"/>
          </a:solidFill>
          <a:ln w="9525">
            <a:noFill/>
            <a:miter lim="800000"/>
            <a:headEnd/>
            <a:tailEnd/>
          </a:ln>
          <a:effectLst/>
        </p:spPr>
        <p:txBody>
          <a:bodyPr vert="horz" wrap="square" lIns="91440" tIns="45720" rIns="91440" bIns="45720" numCol="1" anchor="ctr" anchorCtr="0" compatLnSpc="1">
            <a:prstTxWarp prst="textNoShape">
              <a:avLst/>
            </a:prstTxWarp>
          </a:bodyPr>
          <a:lstStyle/>
          <a:p>
            <a:r>
              <a:rPr lang="en-US" dirty="0"/>
              <a:t>Spending composition in 2016/17 mostly aligned to new NSP (2017-2022) priorities</a:t>
            </a:r>
          </a:p>
        </p:txBody>
      </p:sp>
      <p:graphicFrame>
        <p:nvGraphicFramePr>
          <p:cNvPr id="5" name="Chart 4"/>
          <p:cNvGraphicFramePr>
            <a:graphicFrameLocks/>
          </p:cNvGraphicFramePr>
          <p:nvPr>
            <p:extLst>
              <p:ext uri="{D42A27DB-BD31-4B8C-83A1-F6EECF244321}">
                <p14:modId xmlns:p14="http://schemas.microsoft.com/office/powerpoint/2010/main" val="3749182741"/>
              </p:ext>
            </p:extLst>
          </p:nvPr>
        </p:nvGraphicFramePr>
        <p:xfrm>
          <a:off x="406400" y="1759394"/>
          <a:ext cx="6756400" cy="470913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012994480"/>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pPr>
              <a:buFont typeface="Arial" pitchFamily="34" charset="0"/>
            </a:pPr>
            <a:r>
              <a:rPr lang="en-US" dirty="0">
                <a:solidFill>
                  <a:prstClr val="white"/>
                </a:solidFill>
              </a:rPr>
              <a:t>Review of key takeaways</a:t>
            </a:r>
            <a:endParaRPr lang="en-US" sz="2400" b="1" dirty="0">
              <a:solidFill>
                <a:schemeClr val="tx2">
                  <a:lumMod val="75000"/>
                </a:schemeClr>
              </a:solidFill>
              <a:latin typeface="Museo Sans 500"/>
              <a:cs typeface="Museo Sans 500"/>
            </a:endParaRPr>
          </a:p>
        </p:txBody>
      </p:sp>
      <p:sp>
        <p:nvSpPr>
          <p:cNvPr id="3" name="Content Placeholder 2"/>
          <p:cNvSpPr>
            <a:spLocks noGrp="1"/>
          </p:cNvSpPr>
          <p:nvPr>
            <p:ph idx="1"/>
          </p:nvPr>
        </p:nvSpPr>
        <p:spPr>
          <a:xfrm>
            <a:off x="358347" y="1455677"/>
            <a:ext cx="8353195" cy="5240958"/>
          </a:xfrm>
        </p:spPr>
        <p:txBody>
          <a:bodyPr>
            <a:noAutofit/>
          </a:bodyPr>
          <a:lstStyle/>
          <a:p>
            <a:pPr>
              <a:spcAft>
                <a:spcPts val="1200"/>
              </a:spcAft>
            </a:pPr>
            <a:r>
              <a:rPr lang="en-US" sz="2400" dirty="0">
                <a:solidFill>
                  <a:schemeClr val="tx1">
                    <a:lumMod val="90000"/>
                    <a:lumOff val="10000"/>
                  </a:schemeClr>
                </a:solidFill>
                <a:cs typeface="Arial" panose="020B0604020202020204" pitchFamily="34" charset="0"/>
              </a:rPr>
              <a:t>Government continued to lead scale-up of the HIV and TB responses</a:t>
            </a:r>
          </a:p>
          <a:p>
            <a:pPr>
              <a:spcAft>
                <a:spcPts val="1200"/>
              </a:spcAft>
            </a:pPr>
            <a:r>
              <a:rPr lang="en-US" sz="2400" dirty="0">
                <a:solidFill>
                  <a:schemeClr val="tx1">
                    <a:lumMod val="90000"/>
                    <a:lumOff val="10000"/>
                  </a:schemeClr>
                </a:solidFill>
                <a:cs typeface="Arial" panose="020B0604020202020204" pitchFamily="34" charset="0"/>
              </a:rPr>
              <a:t>Donor commitment to combatting HIV and TB in remained strong despite long-run expectations of declining support</a:t>
            </a:r>
          </a:p>
          <a:p>
            <a:pPr>
              <a:spcAft>
                <a:spcPts val="1200"/>
              </a:spcAft>
            </a:pPr>
            <a:r>
              <a:rPr lang="en-US" sz="2400" dirty="0">
                <a:solidFill>
                  <a:schemeClr val="tx1">
                    <a:lumMod val="90000"/>
                    <a:lumOff val="10000"/>
                  </a:schemeClr>
                </a:solidFill>
                <a:cs typeface="Arial" panose="020B0604020202020204" pitchFamily="34" charset="0"/>
              </a:rPr>
              <a:t>Within the HIV response, government leadership was most pronounced for treatment-related activities, while donors drove significant shares of spending in prevention</a:t>
            </a:r>
          </a:p>
          <a:p>
            <a:pPr>
              <a:spcAft>
                <a:spcPts val="1200"/>
              </a:spcAft>
            </a:pPr>
            <a:r>
              <a:rPr lang="en-US" sz="2400" dirty="0">
                <a:solidFill>
                  <a:schemeClr val="tx1">
                    <a:lumMod val="90000"/>
                    <a:lumOff val="10000"/>
                  </a:schemeClr>
                </a:solidFill>
                <a:cs typeface="Arial" panose="020B0604020202020204" pitchFamily="34" charset="0"/>
              </a:rPr>
              <a:t>TB spending continued to rise thanks to growing financing from both domestic and external sources</a:t>
            </a:r>
          </a:p>
          <a:p>
            <a:pPr>
              <a:spcAft>
                <a:spcPts val="1200"/>
              </a:spcAft>
            </a:pPr>
            <a:r>
              <a:rPr lang="en-US" sz="2400" dirty="0">
                <a:solidFill>
                  <a:schemeClr val="tx1">
                    <a:lumMod val="90000"/>
                    <a:lumOff val="10000"/>
                  </a:schemeClr>
                </a:solidFill>
                <a:cs typeface="Arial" panose="020B0604020202020204" pitchFamily="34" charset="0"/>
              </a:rPr>
              <a:t>Recent HIV spending was well aligned to priorities in South Africa’s </a:t>
            </a:r>
            <a:r>
              <a:rPr lang="en-US" sz="2400" dirty="0" smtClean="0">
                <a:solidFill>
                  <a:schemeClr val="tx1">
                    <a:lumMod val="90000"/>
                    <a:lumOff val="10000"/>
                  </a:schemeClr>
                </a:solidFill>
                <a:cs typeface="Arial" panose="020B0604020202020204" pitchFamily="34" charset="0"/>
              </a:rPr>
              <a:t>new </a:t>
            </a:r>
            <a:r>
              <a:rPr lang="en-US" sz="2400" dirty="0">
                <a:solidFill>
                  <a:schemeClr val="tx1">
                    <a:lumMod val="90000"/>
                    <a:lumOff val="10000"/>
                  </a:schemeClr>
                </a:solidFill>
                <a:cs typeface="Arial" panose="020B0604020202020204" pitchFamily="34" charset="0"/>
              </a:rPr>
              <a:t>National Strategic Plan for HIV, TB, and STIs (2017-22)</a:t>
            </a:r>
          </a:p>
        </p:txBody>
      </p:sp>
      <p:sp>
        <p:nvSpPr>
          <p:cNvPr id="5" name="Slide Number Placeholder 1">
            <a:extLst>
              <a:ext uri="{FF2B5EF4-FFF2-40B4-BE49-F238E27FC236}">
                <a16:creationId xmlns:a16="http://schemas.microsoft.com/office/drawing/2014/main" id="{07FA87F6-C657-4DFA-B1CD-60CBA060C34C}"/>
              </a:ext>
            </a:extLst>
          </p:cNvPr>
          <p:cNvSpPr>
            <a:spLocks noGrp="1"/>
          </p:cNvSpPr>
          <p:nvPr>
            <p:ph type="sldNum" sz="quarter" idx="12"/>
          </p:nvPr>
        </p:nvSpPr>
        <p:spPr>
          <a:xfrm>
            <a:off x="6553200" y="6477000"/>
            <a:ext cx="2286000" cy="228600"/>
          </a:xfrm>
        </p:spPr>
        <p:txBody>
          <a:bodyPr/>
          <a:lstStyle/>
          <a:p>
            <a:fld id="{8D9C9B90-562B-470B-B47D-7FD398A10E0F}" type="slidenum">
              <a:rPr lang="en-US" smtClean="0"/>
              <a:pPr/>
              <a:t>15</a:t>
            </a:fld>
            <a:endParaRPr lang="en-US"/>
          </a:p>
        </p:txBody>
      </p:sp>
    </p:spTree>
    <p:extLst>
      <p:ext uri="{BB962C8B-B14F-4D97-AF65-F5344CB8AC3E}">
        <p14:creationId xmlns:p14="http://schemas.microsoft.com/office/powerpoint/2010/main" val="15633576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97821C85-3730-4EDB-AE41-1911112AFBE2}"/>
              </a:ext>
            </a:extLst>
          </p:cNvPr>
          <p:cNvGraphicFramePr>
            <a:graphicFrameLocks noChangeAspect="1"/>
          </p:cNvGraphicFramePr>
          <p:nvPr>
            <p:custDataLst>
              <p:tags r:id="rId2"/>
            </p:custDataLst>
            <p:extLst>
              <p:ext uri="{D42A27DB-BD31-4B8C-83A1-F6EECF244321}">
                <p14:modId xmlns:p14="http://schemas.microsoft.com/office/powerpoint/2010/main" val="30729943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2771" name="think-cell Slide" r:id="rId6" imgW="470" imgH="469" progId="TCLayout.ActiveDocument.1">
                  <p:embed/>
                </p:oleObj>
              </mc:Choice>
              <mc:Fallback>
                <p:oleObj name="think-cell Slide" r:id="rId6" imgW="470" imgH="469" progId="TCLayout.ActiveDocument.1">
                  <p:embed/>
                  <p:pic>
                    <p:nvPicPr>
                      <p:cNvPr id="6" name="Object 5" hidden="1">
                        <a:extLst>
                          <a:ext uri="{FF2B5EF4-FFF2-40B4-BE49-F238E27FC236}">
                            <a16:creationId xmlns:a16="http://schemas.microsoft.com/office/drawing/2014/main" id="{97821C85-3730-4EDB-AE41-1911112AFBE2}"/>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3D57DDE9-F04A-4D3E-9934-04761BC557EC}"/>
              </a:ext>
            </a:extLst>
          </p:cNvPr>
          <p:cNvSpPr/>
          <p:nvPr>
            <p:custDataLst>
              <p:tags r:id="rId3"/>
            </p:custDataLst>
          </p:nvPr>
        </p:nvSpPr>
        <p:spPr bwMode="auto">
          <a:xfrm>
            <a:off x="0" y="0"/>
            <a:ext cx="158750" cy="158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0" tIns="0" rIns="0" bIns="0" numCol="1" spcCol="0" rtlCol="0" anchor="t" anchorCtr="0" compatLnSpc="1">
            <a:prstTxWarp prst="textNoShape">
              <a:avLst/>
            </a:prstTxWarp>
            <a:noAutofit/>
          </a:bodyPr>
          <a:lstStyle/>
          <a:p>
            <a:endParaRPr kumimoji="0" lang="en-US" sz="3600" b="1" u="none" strike="noStrike" cap="none" normalizeH="0" dirty="0">
              <a:ln>
                <a:noFill/>
              </a:ln>
              <a:solidFill>
                <a:schemeClr val="tx1"/>
              </a:solidFill>
              <a:effectLst/>
              <a:latin typeface="Arial Narrow" panose="020B0606020202030204" pitchFamily="34" charset="0"/>
              <a:ea typeface="+mj-ea"/>
              <a:sym typeface="Arial Narrow" panose="020B0606020202030204" pitchFamily="34" charset="0"/>
            </a:endParaRPr>
          </a:p>
        </p:txBody>
      </p:sp>
      <p:sp>
        <p:nvSpPr>
          <p:cNvPr id="2" name="Title 1"/>
          <p:cNvSpPr>
            <a:spLocks noGrp="1"/>
          </p:cNvSpPr>
          <p:nvPr>
            <p:ph type="title"/>
          </p:nvPr>
        </p:nvSpPr>
        <p:spPr>
          <a:xfrm>
            <a:off x="800100" y="152400"/>
            <a:ext cx="7886700" cy="1143000"/>
          </a:xfrm>
        </p:spPr>
        <p:txBody>
          <a:bodyPr vert="horz" lIns="91440" tIns="45720" rIns="91440" bIns="45720" rtlCol="0" anchor="ctr">
            <a:normAutofit/>
          </a:bodyPr>
          <a:lstStyle/>
          <a:p>
            <a:pPr>
              <a:buFont typeface="Arial" pitchFamily="34" charset="0"/>
            </a:pPr>
            <a:r>
              <a:rPr lang="en-US" dirty="0">
                <a:solidFill>
                  <a:prstClr val="white"/>
                </a:solidFill>
              </a:rPr>
              <a:t>Final reflections</a:t>
            </a:r>
            <a:endParaRPr lang="en-US" sz="2400" b="1" dirty="0">
              <a:solidFill>
                <a:schemeClr val="tx2">
                  <a:lumMod val="75000"/>
                </a:schemeClr>
              </a:solidFill>
              <a:latin typeface="Museo Sans 500"/>
              <a:cs typeface="Museo Sans 500"/>
            </a:endParaRPr>
          </a:p>
        </p:txBody>
      </p:sp>
      <p:sp>
        <p:nvSpPr>
          <p:cNvPr id="3" name="Content Placeholder 2"/>
          <p:cNvSpPr>
            <a:spLocks noGrp="1"/>
          </p:cNvSpPr>
          <p:nvPr>
            <p:ph idx="1"/>
          </p:nvPr>
        </p:nvSpPr>
        <p:spPr>
          <a:xfrm>
            <a:off x="358347" y="1455677"/>
            <a:ext cx="8353195" cy="5240958"/>
          </a:xfrm>
        </p:spPr>
        <p:txBody>
          <a:bodyPr>
            <a:noAutofit/>
          </a:bodyPr>
          <a:lstStyle/>
          <a:p>
            <a:pPr>
              <a:spcAft>
                <a:spcPts val="1200"/>
              </a:spcAft>
            </a:pPr>
            <a:r>
              <a:rPr lang="en-US" sz="2400" dirty="0">
                <a:solidFill>
                  <a:schemeClr val="tx1">
                    <a:lumMod val="90000"/>
                    <a:lumOff val="10000"/>
                  </a:schemeClr>
                </a:solidFill>
                <a:cs typeface="Arial" panose="020B0604020202020204" pitchFamily="34" charset="0"/>
              </a:rPr>
              <a:t>Consolidated analysis of domestic and donor spending enabled better joint planning, including for </a:t>
            </a:r>
            <a:r>
              <a:rPr lang="en-US" sz="2400" dirty="0" err="1">
                <a:solidFill>
                  <a:schemeClr val="tx1">
                    <a:lumMod val="90000"/>
                    <a:lumOff val="10000"/>
                  </a:schemeClr>
                </a:solidFill>
                <a:cs typeface="Arial" panose="020B0604020202020204" pitchFamily="34" charset="0"/>
              </a:rPr>
              <a:t>resprioritisation</a:t>
            </a:r>
            <a:r>
              <a:rPr lang="en-US" sz="2400" dirty="0">
                <a:solidFill>
                  <a:schemeClr val="tx1">
                    <a:lumMod val="90000"/>
                    <a:lumOff val="10000"/>
                  </a:schemeClr>
                </a:solidFill>
                <a:cs typeface="Arial" panose="020B0604020202020204" pitchFamily="34" charset="0"/>
              </a:rPr>
              <a:t> of </a:t>
            </a:r>
            <a:r>
              <a:rPr lang="en-US" sz="2400" dirty="0" err="1">
                <a:solidFill>
                  <a:schemeClr val="tx1">
                    <a:lumMod val="90000"/>
                    <a:lumOff val="10000"/>
                  </a:schemeClr>
                </a:solidFill>
                <a:cs typeface="Arial" panose="020B0604020202020204" pitchFamily="34" charset="0"/>
              </a:rPr>
              <a:t>programme</a:t>
            </a:r>
            <a:r>
              <a:rPr lang="en-US" sz="2400" dirty="0">
                <a:solidFill>
                  <a:schemeClr val="tx1">
                    <a:lumMod val="90000"/>
                    <a:lumOff val="10000"/>
                  </a:schemeClr>
                </a:solidFill>
                <a:cs typeface="Arial" panose="020B0604020202020204" pitchFamily="34" charset="0"/>
              </a:rPr>
              <a:t> funding through donor support</a:t>
            </a:r>
          </a:p>
          <a:p>
            <a:pPr>
              <a:spcAft>
                <a:spcPts val="1200"/>
              </a:spcAft>
            </a:pPr>
            <a:r>
              <a:rPr lang="en-US" sz="2400" dirty="0">
                <a:solidFill>
                  <a:schemeClr val="tx1">
                    <a:lumMod val="90000"/>
                    <a:lumOff val="10000"/>
                  </a:schemeClr>
                </a:solidFill>
                <a:cs typeface="Arial" panose="020B0604020202020204" pitchFamily="34" charset="0"/>
              </a:rPr>
              <a:t>Routine expenditure review facilitated </a:t>
            </a:r>
            <a:r>
              <a:rPr lang="en-US" sz="2400" dirty="0" err="1">
                <a:solidFill>
                  <a:schemeClr val="tx1">
                    <a:lumMod val="90000"/>
                    <a:lumOff val="10000"/>
                  </a:schemeClr>
                </a:solidFill>
                <a:cs typeface="Arial" panose="020B0604020202020204" pitchFamily="34" charset="0"/>
              </a:rPr>
              <a:t>programme</a:t>
            </a:r>
            <a:r>
              <a:rPr lang="en-US" sz="2400" dirty="0">
                <a:solidFill>
                  <a:schemeClr val="tx1">
                    <a:lumMod val="90000"/>
                    <a:lumOff val="10000"/>
                  </a:schemeClr>
                </a:solidFill>
                <a:cs typeface="Arial" panose="020B0604020202020204" pitchFamily="34" charset="0"/>
              </a:rPr>
              <a:t> management and enabled real-time adjustments based on dialogue between national and sub-national actors</a:t>
            </a:r>
          </a:p>
          <a:p>
            <a:pPr>
              <a:spcAft>
                <a:spcPts val="1200"/>
              </a:spcAft>
            </a:pPr>
            <a:endParaRPr lang="en-US" sz="2000" dirty="0">
              <a:solidFill>
                <a:schemeClr val="tx1">
                  <a:lumMod val="90000"/>
                  <a:lumOff val="10000"/>
                </a:schemeClr>
              </a:solidFill>
              <a:cs typeface="Arial" panose="020B0604020202020204" pitchFamily="34" charset="0"/>
            </a:endParaRPr>
          </a:p>
        </p:txBody>
      </p:sp>
      <p:sp>
        <p:nvSpPr>
          <p:cNvPr id="5" name="Slide Number Placeholder 1">
            <a:extLst>
              <a:ext uri="{FF2B5EF4-FFF2-40B4-BE49-F238E27FC236}">
                <a16:creationId xmlns:a16="http://schemas.microsoft.com/office/drawing/2014/main" id="{07FA87F6-C657-4DFA-B1CD-60CBA060C34C}"/>
              </a:ext>
            </a:extLst>
          </p:cNvPr>
          <p:cNvSpPr>
            <a:spLocks noGrp="1"/>
          </p:cNvSpPr>
          <p:nvPr>
            <p:ph type="sldNum" sz="quarter" idx="12"/>
          </p:nvPr>
        </p:nvSpPr>
        <p:spPr>
          <a:xfrm>
            <a:off x="6553200" y="6477000"/>
            <a:ext cx="2286000" cy="228600"/>
          </a:xfrm>
        </p:spPr>
        <p:txBody>
          <a:bodyPr/>
          <a:lstStyle/>
          <a:p>
            <a:fld id="{8D9C9B90-562B-470B-B47D-7FD398A10E0F}" type="slidenum">
              <a:rPr lang="en-US" smtClean="0"/>
              <a:pPr/>
              <a:t>16</a:t>
            </a:fld>
            <a:endParaRPr lang="en-US"/>
          </a:p>
        </p:txBody>
      </p:sp>
    </p:spTree>
    <p:extLst>
      <p:ext uri="{BB962C8B-B14F-4D97-AF65-F5344CB8AC3E}">
        <p14:creationId xmlns:p14="http://schemas.microsoft.com/office/powerpoint/2010/main" val="25324495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C229CE12-8FBB-4D90-8C46-4173A9ABD567}"/>
              </a:ext>
            </a:extLst>
          </p:cNvPr>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3795" name="think-cell Slide" r:id="rId5" imgW="473" imgH="470" progId="TCLayout.ActiveDocument.1">
                  <p:embed/>
                </p:oleObj>
              </mc:Choice>
              <mc:Fallback>
                <p:oleObj name="think-cell Slide" r:id="rId5" imgW="473" imgH="470" progId="TCLayout.ActiveDocument.1">
                  <p:embed/>
                  <p:pic>
                    <p:nvPicPr>
                      <p:cNvPr id="5" name="Object 4" hidden="1">
                        <a:extLst>
                          <a:ext uri="{FF2B5EF4-FFF2-40B4-BE49-F238E27FC236}">
                            <a16:creationId xmlns:a16="http://schemas.microsoft.com/office/drawing/2014/main" id="{C229CE12-8FBB-4D90-8C46-4173A9ABD567}"/>
                          </a:ext>
                        </a:extLst>
                      </p:cNvPr>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2" name="Subtitle 1">
            <a:extLst>
              <a:ext uri="{FF2B5EF4-FFF2-40B4-BE49-F238E27FC236}">
                <a16:creationId xmlns:a16="http://schemas.microsoft.com/office/drawing/2014/main" id="{A035ABD2-E80E-4837-8A11-873582859749}"/>
              </a:ext>
            </a:extLst>
          </p:cNvPr>
          <p:cNvSpPr>
            <a:spLocks noGrp="1"/>
          </p:cNvSpPr>
          <p:nvPr>
            <p:ph type="subTitle" idx="1"/>
          </p:nvPr>
        </p:nvSpPr>
        <p:spPr>
          <a:xfrm>
            <a:off x="1820174" y="3429000"/>
            <a:ext cx="5709339" cy="1397000"/>
          </a:xfrm>
        </p:spPr>
        <p:txBody>
          <a:bodyPr/>
          <a:lstStyle/>
          <a:p>
            <a:r>
              <a:rPr lang="en-US" dirty="0"/>
              <a:t>Contacts</a:t>
            </a:r>
          </a:p>
          <a:p>
            <a:pPr lvl="0" defTabSz="457200" fontAlgn="auto">
              <a:spcBef>
                <a:spcPts val="0"/>
              </a:spcBef>
              <a:spcAft>
                <a:spcPts val="0"/>
              </a:spcAft>
              <a:buClrTx/>
              <a:buSzTx/>
              <a:defRPr/>
            </a:pPr>
            <a:r>
              <a:rPr lang="en-US" sz="1400" b="0" kern="1200" dirty="0">
                <a:solidFill>
                  <a:prstClr val="black"/>
                </a:solidFill>
              </a:rPr>
              <a:t>NDOH		Nthabiseng Khoza – petrus.khoza@health.gov.za</a:t>
            </a:r>
          </a:p>
          <a:p>
            <a:pPr lvl="0" defTabSz="457200" fontAlgn="auto">
              <a:spcBef>
                <a:spcPts val="0"/>
              </a:spcBef>
              <a:spcAft>
                <a:spcPts val="0"/>
              </a:spcAft>
              <a:buClrTx/>
              <a:buSzTx/>
              <a:defRPr/>
            </a:pPr>
            <a:r>
              <a:rPr lang="en-US" sz="1400" b="0" kern="1200" dirty="0">
                <a:solidFill>
                  <a:prstClr val="black"/>
                </a:solidFill>
              </a:rPr>
              <a:t>HFG		Teresa Guthrie – guthriehealthfinancingconsult@gmail.com</a:t>
            </a:r>
          </a:p>
          <a:p>
            <a:pPr defTabSz="457200" fontAlgn="auto">
              <a:spcBef>
                <a:spcPts val="0"/>
              </a:spcBef>
              <a:spcAft>
                <a:spcPts val="0"/>
              </a:spcAft>
              <a:buClrTx/>
              <a:buSzTx/>
              <a:defRPr/>
            </a:pPr>
            <a:r>
              <a:rPr lang="en-US" sz="1400" b="0" kern="1200" dirty="0">
                <a:solidFill>
                  <a:prstClr val="black"/>
                </a:solidFill>
              </a:rPr>
              <a:t>CEGAA	Nhlanhla Ndlovu – nhlanhla@cegaa.org</a:t>
            </a:r>
          </a:p>
          <a:p>
            <a:pPr lvl="0" defTabSz="457200" fontAlgn="auto">
              <a:spcBef>
                <a:spcPts val="0"/>
              </a:spcBef>
              <a:spcAft>
                <a:spcPts val="0"/>
              </a:spcAft>
              <a:buClrTx/>
              <a:buSzTx/>
              <a:defRPr/>
            </a:pPr>
            <a:r>
              <a:rPr lang="en-US" sz="1400" b="0" kern="1200" dirty="0">
                <a:solidFill>
                  <a:prstClr val="black"/>
                </a:solidFill>
              </a:rPr>
              <a:t>HE</a:t>
            </a:r>
            <a:r>
              <a:rPr lang="en-US" sz="1400" b="0" kern="1200" baseline="30000" dirty="0">
                <a:solidFill>
                  <a:prstClr val="black"/>
                </a:solidFill>
              </a:rPr>
              <a:t>2</a:t>
            </a:r>
            <a:r>
              <a:rPr lang="en-US" sz="1400" b="0" kern="1200" dirty="0">
                <a:solidFill>
                  <a:prstClr val="black"/>
                </a:solidFill>
              </a:rPr>
              <a:t>RO	Gesine Meyer-Rath – gesine@bu.edu</a:t>
            </a:r>
          </a:p>
          <a:p>
            <a:pPr lvl="0" defTabSz="457200" fontAlgn="auto">
              <a:spcBef>
                <a:spcPts val="0"/>
              </a:spcBef>
              <a:spcAft>
                <a:spcPts val="0"/>
              </a:spcAft>
              <a:buClrTx/>
              <a:buSzTx/>
              <a:defRPr/>
            </a:pPr>
            <a:endParaRPr lang="en-US" sz="1400" b="0" kern="1200" dirty="0">
              <a:solidFill>
                <a:prstClr val="black"/>
              </a:solidFill>
            </a:endParaRPr>
          </a:p>
          <a:p>
            <a:pPr defTabSz="457200" fontAlgn="auto">
              <a:spcBef>
                <a:spcPts val="0"/>
              </a:spcBef>
              <a:spcAft>
                <a:spcPts val="0"/>
              </a:spcAft>
              <a:buClrTx/>
              <a:buSzTx/>
              <a:defRPr/>
            </a:pPr>
            <a:endParaRPr lang="en-US" sz="1400" b="0" kern="1200" dirty="0">
              <a:solidFill>
                <a:prstClr val="black"/>
              </a:solidFill>
            </a:endParaRPr>
          </a:p>
          <a:p>
            <a:pPr lvl="0" defTabSz="457200" fontAlgn="auto">
              <a:spcBef>
                <a:spcPts val="0"/>
              </a:spcBef>
              <a:spcAft>
                <a:spcPts val="0"/>
              </a:spcAft>
              <a:buClrTx/>
              <a:buSzTx/>
              <a:defRPr/>
            </a:pPr>
            <a:endParaRPr lang="en-US" sz="1400" b="0" kern="1200" dirty="0">
              <a:solidFill>
                <a:prstClr val="black"/>
              </a:solidFill>
            </a:endParaRPr>
          </a:p>
          <a:p>
            <a:endParaRPr lang="en-US" dirty="0"/>
          </a:p>
        </p:txBody>
      </p:sp>
      <p:sp>
        <p:nvSpPr>
          <p:cNvPr id="13" name="Title 12">
            <a:extLst>
              <a:ext uri="{FF2B5EF4-FFF2-40B4-BE49-F238E27FC236}">
                <a16:creationId xmlns:a16="http://schemas.microsoft.com/office/drawing/2014/main" id="{03668D99-B3C3-43AC-AF5D-6A8D3801ED9C}"/>
              </a:ext>
            </a:extLst>
          </p:cNvPr>
          <p:cNvSpPr>
            <a:spLocks noGrp="1"/>
          </p:cNvSpPr>
          <p:nvPr>
            <p:ph type="ctrTitle"/>
          </p:nvPr>
        </p:nvSpPr>
        <p:spPr/>
        <p:txBody>
          <a:bodyPr/>
          <a:lstStyle/>
          <a:p>
            <a:r>
              <a:rPr lang="en-US" dirty="0"/>
              <a:t>Thank you</a:t>
            </a:r>
          </a:p>
        </p:txBody>
      </p:sp>
    </p:spTree>
    <p:extLst>
      <p:ext uri="{BB962C8B-B14F-4D97-AF65-F5344CB8AC3E}">
        <p14:creationId xmlns:p14="http://schemas.microsoft.com/office/powerpoint/2010/main" val="26396410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C229CE12-8FBB-4D90-8C46-4173A9ABD567}"/>
              </a:ext>
            </a:extLst>
          </p:cNvPr>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4819" name="think-cell Slide" r:id="rId5" imgW="473" imgH="470" progId="TCLayout.ActiveDocument.1">
                  <p:embed/>
                </p:oleObj>
              </mc:Choice>
              <mc:Fallback>
                <p:oleObj name="think-cell Slide" r:id="rId5" imgW="473" imgH="470" progId="TCLayout.ActiveDocument.1">
                  <p:embed/>
                  <p:pic>
                    <p:nvPicPr>
                      <p:cNvPr id="5" name="Object 4" hidden="1">
                        <a:extLst>
                          <a:ext uri="{FF2B5EF4-FFF2-40B4-BE49-F238E27FC236}">
                            <a16:creationId xmlns:a16="http://schemas.microsoft.com/office/drawing/2014/main" id="{C229CE12-8FBB-4D90-8C46-4173A9ABD567}"/>
                          </a:ext>
                        </a:extLst>
                      </p:cNvPr>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13" name="Title 12">
            <a:extLst>
              <a:ext uri="{FF2B5EF4-FFF2-40B4-BE49-F238E27FC236}">
                <a16:creationId xmlns:a16="http://schemas.microsoft.com/office/drawing/2014/main" id="{03668D99-B3C3-43AC-AF5D-6A8D3801ED9C}"/>
              </a:ext>
            </a:extLst>
          </p:cNvPr>
          <p:cNvSpPr>
            <a:spLocks noGrp="1"/>
          </p:cNvSpPr>
          <p:nvPr>
            <p:ph type="title"/>
          </p:nvPr>
        </p:nvSpPr>
        <p:spPr/>
        <p:txBody>
          <a:bodyPr anchor="ctr"/>
          <a:lstStyle/>
          <a:p>
            <a:r>
              <a:rPr lang="en-US" dirty="0"/>
              <a:t>annex</a:t>
            </a:r>
          </a:p>
        </p:txBody>
      </p:sp>
    </p:spTree>
    <p:extLst>
      <p:ext uri="{BB962C8B-B14F-4D97-AF65-F5344CB8AC3E}">
        <p14:creationId xmlns:p14="http://schemas.microsoft.com/office/powerpoint/2010/main" val="2022349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D6586-722B-4E2B-9B9D-AD1E32E29FAC}"/>
              </a:ext>
            </a:extLst>
          </p:cNvPr>
          <p:cNvSpPr>
            <a:spLocks noGrp="1"/>
          </p:cNvSpPr>
          <p:nvPr>
            <p:ph type="title"/>
          </p:nvPr>
        </p:nvSpPr>
        <p:spPr/>
        <p:txBody>
          <a:bodyPr/>
          <a:lstStyle/>
          <a:p>
            <a:r>
              <a:rPr lang="en-US" dirty="0"/>
              <a:t>Is spending per PLHIV equitable?</a:t>
            </a:r>
          </a:p>
        </p:txBody>
      </p:sp>
      <p:sp>
        <p:nvSpPr>
          <p:cNvPr id="4" name="Slide Number Placeholder 3">
            <a:extLst>
              <a:ext uri="{FF2B5EF4-FFF2-40B4-BE49-F238E27FC236}">
                <a16:creationId xmlns:a16="http://schemas.microsoft.com/office/drawing/2014/main" id="{137224E5-DE73-4ADB-9631-67E04838D998}"/>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135C596-EBFF-425A-9FB7-2C5721FB0F35}" type="slidenum">
              <a:rPr kumimoji="0" lang="en-US" sz="1000" b="0" i="0" u="none" strike="noStrike" kern="1200" cap="none" spc="0" normalizeH="0" baseline="0" noProof="0" smtClean="0">
                <a:ln>
                  <a:noFill/>
                </a:ln>
                <a:solidFill>
                  <a:prstClr val="black"/>
                </a:solidFill>
                <a:effectLst/>
                <a:uLnTx/>
                <a:uFillTx/>
                <a:latin typeface="Arial Narrow"/>
                <a:ea typeface="+mn-ea"/>
                <a:cs typeface="Times New Roman"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sz="1000" b="0" i="0" u="none" strike="noStrike" kern="1200" cap="none" spc="0" normalizeH="0" baseline="0" noProof="0">
              <a:ln>
                <a:noFill/>
              </a:ln>
              <a:solidFill>
                <a:prstClr val="black"/>
              </a:solidFill>
              <a:effectLst/>
              <a:uLnTx/>
              <a:uFillTx/>
              <a:latin typeface="Arial Narrow"/>
              <a:ea typeface="+mn-ea"/>
              <a:cs typeface="Times New Roman" pitchFamily="18" charset="0"/>
            </a:endParaRPr>
          </a:p>
        </p:txBody>
      </p:sp>
      <p:graphicFrame>
        <p:nvGraphicFramePr>
          <p:cNvPr id="15" name="Content Placeholder 14">
            <a:extLst>
              <a:ext uri="{FF2B5EF4-FFF2-40B4-BE49-F238E27FC236}">
                <a16:creationId xmlns:a16="http://schemas.microsoft.com/office/drawing/2014/main" id="{0A908539-769F-4B95-9B97-0289643904EB}"/>
              </a:ext>
            </a:extLst>
          </p:cNvPr>
          <p:cNvGraphicFramePr>
            <a:graphicFrameLocks noGrp="1"/>
          </p:cNvGraphicFramePr>
          <p:nvPr>
            <p:ph idx="1"/>
            <p:extLst/>
          </p:nvPr>
        </p:nvGraphicFramePr>
        <p:xfrm>
          <a:off x="0" y="1295400"/>
          <a:ext cx="9143999" cy="5562599"/>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2FC991D1-2D98-4C6B-9EE0-B31426CCDF33}"/>
              </a:ext>
            </a:extLst>
          </p:cNvPr>
          <p:cNvSpPr txBox="1"/>
          <p:nvPr/>
        </p:nvSpPr>
        <p:spPr>
          <a:xfrm rot="20681631">
            <a:off x="2149979" y="2574741"/>
            <a:ext cx="5235880" cy="830997"/>
          </a:xfrm>
          <a:prstGeom prst="rect">
            <a:avLst/>
          </a:prstGeom>
          <a:ln w="38100">
            <a:solidFill>
              <a:srgbClr val="FF000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800" b="0" i="0" u="none" strike="noStrike" kern="1200" cap="none" spc="0" normalizeH="0" baseline="0" noProof="0" dirty="0">
                <a:ln>
                  <a:noFill/>
                </a:ln>
                <a:solidFill>
                  <a:srgbClr val="FF0000"/>
                </a:solidFill>
                <a:effectLst/>
                <a:uLnTx/>
                <a:uFillTx/>
                <a:latin typeface="Arial Narrow"/>
                <a:ea typeface="+mn-ea"/>
                <a:cs typeface="Times New Roman"/>
              </a:rPr>
              <a:t>Interpret with caution!</a:t>
            </a:r>
          </a:p>
        </p:txBody>
      </p:sp>
    </p:spTree>
    <p:extLst>
      <p:ext uri="{BB962C8B-B14F-4D97-AF65-F5344CB8AC3E}">
        <p14:creationId xmlns:p14="http://schemas.microsoft.com/office/powerpoint/2010/main" val="42818803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65588-BE7C-437D-87A0-B7B5ADB09FF0}"/>
              </a:ext>
            </a:extLst>
          </p:cNvPr>
          <p:cNvSpPr>
            <a:spLocks noGrp="1"/>
          </p:cNvSpPr>
          <p:nvPr>
            <p:ph type="title"/>
          </p:nvPr>
        </p:nvSpPr>
        <p:spPr/>
        <p:txBody>
          <a:bodyPr/>
          <a:lstStyle/>
          <a:p>
            <a:r>
              <a:rPr lang="en-US" dirty="0"/>
              <a:t>Acknowledgements</a:t>
            </a:r>
          </a:p>
        </p:txBody>
      </p:sp>
      <p:pic>
        <p:nvPicPr>
          <p:cNvPr id="5" name="Content Placeholder 4">
            <a:extLst>
              <a:ext uri="{FF2B5EF4-FFF2-40B4-BE49-F238E27FC236}">
                <a16:creationId xmlns:a16="http://schemas.microsoft.com/office/drawing/2014/main" id="{B41BABAA-E623-47CB-A2D2-03F943067CD7}"/>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080940" y="1412402"/>
            <a:ext cx="2234261" cy="816169"/>
          </a:xfrm>
        </p:spPr>
      </p:pic>
      <p:grpSp>
        <p:nvGrpSpPr>
          <p:cNvPr id="4" name="Group 3">
            <a:extLst>
              <a:ext uri="{FF2B5EF4-FFF2-40B4-BE49-F238E27FC236}">
                <a16:creationId xmlns:a16="http://schemas.microsoft.com/office/drawing/2014/main" id="{AA30B486-1C49-49FA-911E-3552F2B2AAEB}"/>
              </a:ext>
            </a:extLst>
          </p:cNvPr>
          <p:cNvGrpSpPr/>
          <p:nvPr/>
        </p:nvGrpSpPr>
        <p:grpSpPr>
          <a:xfrm>
            <a:off x="5068226" y="2338500"/>
            <a:ext cx="2382441" cy="1115770"/>
            <a:chOff x="4104169" y="2777393"/>
            <a:chExt cx="3094073" cy="1449049"/>
          </a:xfrm>
        </p:grpSpPr>
        <p:pic>
          <p:nvPicPr>
            <p:cNvPr id="7" name="Picture 6">
              <a:extLst>
                <a:ext uri="{FF2B5EF4-FFF2-40B4-BE49-F238E27FC236}">
                  <a16:creationId xmlns:a16="http://schemas.microsoft.com/office/drawing/2014/main" id="{E6C1CA8F-CEDD-4578-8E9D-573A58310F50}"/>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4104169" y="2777393"/>
              <a:ext cx="1562776" cy="1449049"/>
            </a:xfrm>
            <a:prstGeom prst="rect">
              <a:avLst/>
            </a:prstGeom>
          </p:spPr>
        </p:pic>
        <p:pic>
          <p:nvPicPr>
            <p:cNvPr id="8" name="Picture 7">
              <a:extLst>
                <a:ext uri="{FF2B5EF4-FFF2-40B4-BE49-F238E27FC236}">
                  <a16:creationId xmlns:a16="http://schemas.microsoft.com/office/drawing/2014/main" id="{EA8CC3A8-5619-4359-AF33-F25FE0CF3E47}"/>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79281" y="3023493"/>
              <a:ext cx="1718961" cy="1066194"/>
            </a:xfrm>
            <a:prstGeom prst="rect">
              <a:avLst/>
            </a:prstGeom>
            <a:noFill/>
            <a:ln>
              <a:noFill/>
            </a:ln>
          </p:spPr>
        </p:pic>
      </p:grpSp>
      <p:grpSp>
        <p:nvGrpSpPr>
          <p:cNvPr id="12" name="Group 11">
            <a:extLst>
              <a:ext uri="{FF2B5EF4-FFF2-40B4-BE49-F238E27FC236}">
                <a16:creationId xmlns:a16="http://schemas.microsoft.com/office/drawing/2014/main" id="{9DE3A70F-235A-41FD-B9C6-056EADBCD9E2}"/>
              </a:ext>
            </a:extLst>
          </p:cNvPr>
          <p:cNvGrpSpPr/>
          <p:nvPr/>
        </p:nvGrpSpPr>
        <p:grpSpPr>
          <a:xfrm>
            <a:off x="3361267" y="1451057"/>
            <a:ext cx="1469406" cy="2210318"/>
            <a:chOff x="1433698" y="1913571"/>
            <a:chExt cx="1757769" cy="2644081"/>
          </a:xfrm>
        </p:grpSpPr>
        <p:pic>
          <p:nvPicPr>
            <p:cNvPr id="6" name="Picture 5">
              <a:extLst>
                <a:ext uri="{FF2B5EF4-FFF2-40B4-BE49-F238E27FC236}">
                  <a16:creationId xmlns:a16="http://schemas.microsoft.com/office/drawing/2014/main" id="{4817092D-7179-4432-B901-5D88AE0802EE}"/>
                </a:ext>
              </a:extLst>
            </p:cNvPr>
            <p:cNvPicPr/>
            <p:nvPr/>
          </p:nvPicPr>
          <p:blipFill>
            <a:blip r:embed="rId6" cstate="email">
              <a:extLst>
                <a:ext uri="{28A0092B-C50C-407E-A947-70E740481C1C}">
                  <a14:useLocalDpi xmlns:a14="http://schemas.microsoft.com/office/drawing/2010/main" val="0"/>
                </a:ext>
              </a:extLst>
            </a:blip>
            <a:stretch>
              <a:fillRect/>
            </a:stretch>
          </p:blipFill>
          <p:spPr>
            <a:xfrm>
              <a:off x="1535687" y="1913571"/>
              <a:ext cx="1553790" cy="1850362"/>
            </a:xfrm>
            <a:prstGeom prst="rect">
              <a:avLst/>
            </a:prstGeom>
          </p:spPr>
        </p:pic>
        <p:sp>
          <p:nvSpPr>
            <p:cNvPr id="11" name="TextBox 10">
              <a:extLst>
                <a:ext uri="{FF2B5EF4-FFF2-40B4-BE49-F238E27FC236}">
                  <a16:creationId xmlns:a16="http://schemas.microsoft.com/office/drawing/2014/main" id="{787578AB-C1D0-4D5C-AF73-E8BBF7F98C6C}"/>
                </a:ext>
              </a:extLst>
            </p:cNvPr>
            <p:cNvSpPr txBox="1"/>
            <p:nvPr/>
          </p:nvSpPr>
          <p:spPr>
            <a:xfrm>
              <a:off x="1433698" y="3784482"/>
              <a:ext cx="1757769" cy="773170"/>
            </a:xfrm>
            <a:prstGeom prst="rect">
              <a:avLst/>
            </a:prstGeom>
            <a:noFill/>
          </p:spPr>
          <p:txBody>
            <a:bodyPr wrap="square" rtlCol="0">
              <a:spAutoFit/>
            </a:bodyPr>
            <a:lstStyle/>
            <a:p>
              <a:pPr algn="ctr"/>
              <a:r>
                <a:rPr lang="en-US" sz="1800" dirty="0">
                  <a:latin typeface="+mj-lt"/>
                  <a:sym typeface="Wingdings" panose="05000000000000000000" pitchFamily="2" charset="2"/>
                </a:rPr>
                <a:t>NDOH</a:t>
              </a:r>
            </a:p>
            <a:p>
              <a:pPr algn="ctr"/>
              <a:r>
                <a:rPr lang="en-US" sz="1800" dirty="0">
                  <a:latin typeface="+mj-lt"/>
                  <a:sym typeface="Wingdings" panose="05000000000000000000" pitchFamily="2" charset="2"/>
                </a:rPr>
                <a:t>(HIV CG team)</a:t>
              </a:r>
              <a:endParaRPr lang="en-US" sz="1800" dirty="0">
                <a:latin typeface="+mj-lt"/>
              </a:endParaRPr>
            </a:p>
          </p:txBody>
        </p:sp>
      </p:grpSp>
      <p:sp>
        <p:nvSpPr>
          <p:cNvPr id="13" name="TextBox 12">
            <a:extLst>
              <a:ext uri="{FF2B5EF4-FFF2-40B4-BE49-F238E27FC236}">
                <a16:creationId xmlns:a16="http://schemas.microsoft.com/office/drawing/2014/main" id="{E09298C1-48D0-49B4-9AE8-EEB16ED692BC}"/>
              </a:ext>
            </a:extLst>
          </p:cNvPr>
          <p:cNvSpPr txBox="1"/>
          <p:nvPr/>
        </p:nvSpPr>
        <p:spPr>
          <a:xfrm>
            <a:off x="7334301" y="2689328"/>
            <a:ext cx="1572634" cy="400110"/>
          </a:xfrm>
          <a:prstGeom prst="rect">
            <a:avLst/>
          </a:prstGeom>
          <a:noFill/>
        </p:spPr>
        <p:txBody>
          <a:bodyPr wrap="square" rtlCol="0">
            <a:spAutoFit/>
          </a:bodyPr>
          <a:lstStyle/>
          <a:p>
            <a:pPr algn="ctr"/>
            <a:r>
              <a:rPr lang="en-US" sz="2000" dirty="0">
                <a:latin typeface="+mj-lt"/>
                <a:sym typeface="Wingdings" panose="05000000000000000000" pitchFamily="2" charset="2"/>
              </a:rPr>
              <a:t>(FIN-CAP)</a:t>
            </a:r>
            <a:endParaRPr lang="en-US" sz="2000" dirty="0">
              <a:latin typeface="+mj-lt"/>
            </a:endParaRPr>
          </a:p>
        </p:txBody>
      </p:sp>
      <p:sp>
        <p:nvSpPr>
          <p:cNvPr id="15" name="TextBox 14">
            <a:extLst>
              <a:ext uri="{FF2B5EF4-FFF2-40B4-BE49-F238E27FC236}">
                <a16:creationId xmlns:a16="http://schemas.microsoft.com/office/drawing/2014/main" id="{4984D821-AC06-411E-BAAB-28FD27A8A95A}"/>
              </a:ext>
            </a:extLst>
          </p:cNvPr>
          <p:cNvSpPr txBox="1"/>
          <p:nvPr/>
        </p:nvSpPr>
        <p:spPr>
          <a:xfrm>
            <a:off x="1199904" y="4464572"/>
            <a:ext cx="5300329" cy="2554545"/>
          </a:xfrm>
          <a:prstGeom prst="rect">
            <a:avLst/>
          </a:prstGeom>
          <a:noFill/>
        </p:spPr>
        <p:txBody>
          <a:bodyPr wrap="square" rtlCol="0">
            <a:spAutoFit/>
          </a:bodyPr>
          <a:lstStyle/>
          <a:p>
            <a:pPr marL="342900" indent="-342900">
              <a:buFont typeface="Wingdings" panose="05000000000000000000" pitchFamily="2" charset="2"/>
              <a:buChar char="v"/>
            </a:pPr>
            <a:r>
              <a:rPr lang="en-US" sz="2000" dirty="0">
                <a:latin typeface="+mj-lt"/>
                <a:sym typeface="Wingdings" panose="05000000000000000000" pitchFamily="2" charset="2"/>
              </a:rPr>
              <a:t>Department of Health</a:t>
            </a:r>
          </a:p>
          <a:p>
            <a:pPr marL="342900" indent="-342900">
              <a:buFont typeface="Wingdings" panose="05000000000000000000" pitchFamily="2" charset="2"/>
              <a:buChar char="v"/>
            </a:pPr>
            <a:r>
              <a:rPr lang="en-US" sz="2000" dirty="0">
                <a:latin typeface="+mj-lt"/>
                <a:sym typeface="Wingdings" panose="05000000000000000000" pitchFamily="2" charset="2"/>
              </a:rPr>
              <a:t>National Department of Basic Education</a:t>
            </a:r>
          </a:p>
          <a:p>
            <a:pPr marL="342900" indent="-342900">
              <a:buFont typeface="Wingdings" panose="05000000000000000000" pitchFamily="2" charset="2"/>
              <a:buChar char="v"/>
            </a:pPr>
            <a:r>
              <a:rPr lang="en-US" sz="2000" dirty="0">
                <a:latin typeface="+mj-lt"/>
                <a:sym typeface="Wingdings" panose="05000000000000000000" pitchFamily="2" charset="2"/>
              </a:rPr>
              <a:t>National Department of Social Development</a:t>
            </a:r>
          </a:p>
          <a:p>
            <a:pPr marL="342900" indent="-342900">
              <a:buFont typeface="Wingdings" panose="05000000000000000000" pitchFamily="2" charset="2"/>
              <a:buChar char="v"/>
            </a:pPr>
            <a:r>
              <a:rPr lang="en-US" sz="2000" dirty="0">
                <a:latin typeface="+mj-lt"/>
                <a:sym typeface="Wingdings" panose="05000000000000000000" pitchFamily="2" charset="2"/>
              </a:rPr>
              <a:t>National Treasury</a:t>
            </a:r>
          </a:p>
          <a:p>
            <a:pPr marL="342900" indent="-342900">
              <a:buFont typeface="Wingdings" panose="05000000000000000000" pitchFamily="2" charset="2"/>
              <a:buChar char="v"/>
            </a:pPr>
            <a:r>
              <a:rPr lang="en-US" sz="2000" dirty="0">
                <a:latin typeface="+mj-lt"/>
                <a:sym typeface="Wingdings" panose="05000000000000000000" pitchFamily="2" charset="2"/>
              </a:rPr>
              <a:t>South African National AIDS Council</a:t>
            </a:r>
          </a:p>
          <a:p>
            <a:pPr marL="342900" indent="-342900">
              <a:buFont typeface="Wingdings" panose="05000000000000000000" pitchFamily="2" charset="2"/>
              <a:buChar char="v"/>
            </a:pPr>
            <a:r>
              <a:rPr lang="en-US" sz="2000" dirty="0">
                <a:latin typeface="+mj-lt"/>
                <a:sym typeface="Wingdings" panose="05000000000000000000" pitchFamily="2" charset="2"/>
              </a:rPr>
              <a:t>Global Fund</a:t>
            </a:r>
          </a:p>
          <a:p>
            <a:pPr marL="342900" indent="-342900">
              <a:buFont typeface="Wingdings" panose="05000000000000000000" pitchFamily="2" charset="2"/>
              <a:buChar char="v"/>
            </a:pPr>
            <a:r>
              <a:rPr lang="en-US" sz="2000" dirty="0">
                <a:latin typeface="+mj-lt"/>
              </a:rPr>
              <a:t>PEPFAR (USAID* + CDC)</a:t>
            </a:r>
          </a:p>
          <a:p>
            <a:pPr marL="342900" indent="-342900">
              <a:buFont typeface="Wingdings" panose="05000000000000000000" pitchFamily="2" charset="2"/>
              <a:buChar char="v"/>
            </a:pPr>
            <a:endParaRPr lang="en-US" sz="2000" dirty="0">
              <a:latin typeface="+mj-lt"/>
            </a:endParaRPr>
          </a:p>
        </p:txBody>
      </p:sp>
      <p:sp>
        <p:nvSpPr>
          <p:cNvPr id="3" name="Slide Number Placeholder 2">
            <a:extLst>
              <a:ext uri="{FF2B5EF4-FFF2-40B4-BE49-F238E27FC236}">
                <a16:creationId xmlns:a16="http://schemas.microsoft.com/office/drawing/2014/main" id="{99BA9D88-7BA1-492F-BB8E-A5AD99BA6DE3}"/>
              </a:ext>
            </a:extLst>
          </p:cNvPr>
          <p:cNvSpPr>
            <a:spLocks noGrp="1"/>
          </p:cNvSpPr>
          <p:nvPr>
            <p:ph type="sldNum" sz="quarter" idx="12"/>
          </p:nvPr>
        </p:nvSpPr>
        <p:spPr/>
        <p:txBody>
          <a:bodyPr/>
          <a:lstStyle/>
          <a:p>
            <a:fld id="{B135C596-EBFF-425A-9FB7-2C5721FB0F35}" type="slidenum">
              <a:rPr lang="en-US" smtClean="0"/>
              <a:pPr/>
              <a:t>2</a:t>
            </a:fld>
            <a:endParaRPr lang="en-US"/>
          </a:p>
        </p:txBody>
      </p:sp>
      <p:sp>
        <p:nvSpPr>
          <p:cNvPr id="14" name="TextBox 13">
            <a:extLst>
              <a:ext uri="{FF2B5EF4-FFF2-40B4-BE49-F238E27FC236}">
                <a16:creationId xmlns:a16="http://schemas.microsoft.com/office/drawing/2014/main" id="{5256640F-D1E2-4631-8A35-B35177D68161}"/>
              </a:ext>
            </a:extLst>
          </p:cNvPr>
          <p:cNvSpPr txBox="1"/>
          <p:nvPr/>
        </p:nvSpPr>
        <p:spPr>
          <a:xfrm>
            <a:off x="1235036" y="2045863"/>
            <a:ext cx="1592829" cy="954107"/>
          </a:xfrm>
          <a:prstGeom prst="rect">
            <a:avLst/>
          </a:prstGeom>
          <a:noFill/>
        </p:spPr>
        <p:txBody>
          <a:bodyPr wrap="square" rtlCol="0">
            <a:spAutoFit/>
          </a:bodyPr>
          <a:lstStyle/>
          <a:p>
            <a:pPr algn="ctr"/>
            <a:r>
              <a:rPr lang="en-US" sz="2800" dirty="0">
                <a:latin typeface="+mj-lt"/>
                <a:sym typeface="Wingdings" panose="05000000000000000000" pitchFamily="2" charset="2"/>
              </a:rPr>
              <a:t>Analytical  team</a:t>
            </a:r>
            <a:endParaRPr lang="en-US" sz="2800" dirty="0">
              <a:latin typeface="+mj-lt"/>
            </a:endParaRPr>
          </a:p>
        </p:txBody>
      </p:sp>
      <p:sp>
        <p:nvSpPr>
          <p:cNvPr id="16" name="TextBox 15">
            <a:extLst>
              <a:ext uri="{FF2B5EF4-FFF2-40B4-BE49-F238E27FC236}">
                <a16:creationId xmlns:a16="http://schemas.microsoft.com/office/drawing/2014/main" id="{593D0D59-B3BD-413C-A512-F84C34818FC9}"/>
              </a:ext>
            </a:extLst>
          </p:cNvPr>
          <p:cNvSpPr txBox="1"/>
          <p:nvPr/>
        </p:nvSpPr>
        <p:spPr>
          <a:xfrm>
            <a:off x="855133" y="3976263"/>
            <a:ext cx="5233497" cy="461665"/>
          </a:xfrm>
          <a:prstGeom prst="rect">
            <a:avLst/>
          </a:prstGeom>
          <a:noFill/>
        </p:spPr>
        <p:txBody>
          <a:bodyPr wrap="square" rtlCol="0">
            <a:spAutoFit/>
          </a:bodyPr>
          <a:lstStyle/>
          <a:p>
            <a:r>
              <a:rPr lang="en-US" dirty="0">
                <a:latin typeface="+mj-lt"/>
                <a:sym typeface="Wingdings" panose="05000000000000000000" pitchFamily="2" charset="2"/>
              </a:rPr>
              <a:t>With data, advice, and funding* from:</a:t>
            </a:r>
            <a:endParaRPr lang="en-US" dirty="0">
              <a:latin typeface="+mj-lt"/>
            </a:endParaRPr>
          </a:p>
        </p:txBody>
      </p:sp>
    </p:spTree>
    <p:extLst>
      <p:ext uri="{BB962C8B-B14F-4D97-AF65-F5344CB8AC3E}">
        <p14:creationId xmlns:p14="http://schemas.microsoft.com/office/powerpoint/2010/main" val="7588003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B4E17E4C-59DF-4DD3-AF11-69A381E3A8F3}"/>
              </a:ext>
            </a:extLst>
          </p:cNvPr>
          <p:cNvSpPr>
            <a:spLocks noGrp="1"/>
          </p:cNvSpPr>
          <p:nvPr>
            <p:ph type="title"/>
          </p:nvPr>
        </p:nvSpPr>
        <p:spPr/>
        <p:txBody>
          <a:bodyPr/>
          <a:lstStyle/>
          <a:p>
            <a:r>
              <a:rPr lang="en-US" dirty="0"/>
              <a:t>Some TB activities also relied substantially on external funding in 2016/17</a:t>
            </a:r>
          </a:p>
        </p:txBody>
      </p:sp>
      <p:sp>
        <p:nvSpPr>
          <p:cNvPr id="3" name="Text Placeholder 2">
            <a:extLst>
              <a:ext uri="{FF2B5EF4-FFF2-40B4-BE49-F238E27FC236}">
                <a16:creationId xmlns:a16="http://schemas.microsoft.com/office/drawing/2014/main" id="{9C66866E-C403-4708-BABD-D77AC23AF652}"/>
              </a:ext>
            </a:extLst>
          </p:cNvPr>
          <p:cNvSpPr>
            <a:spLocks noGrp="1"/>
          </p:cNvSpPr>
          <p:nvPr>
            <p:ph type="body" idx="1"/>
          </p:nvPr>
        </p:nvSpPr>
        <p:spPr/>
        <p:txBody>
          <a:bodyPr/>
          <a:lstStyle/>
          <a:p>
            <a:r>
              <a:rPr lang="en-US" sz="2000" dirty="0"/>
              <a:t>TB intervention by source of funding (2016/17, %)</a:t>
            </a:r>
          </a:p>
        </p:txBody>
      </p:sp>
      <p:graphicFrame>
        <p:nvGraphicFramePr>
          <p:cNvPr id="10" name="Content Placeholder 9">
            <a:extLst>
              <a:ext uri="{FF2B5EF4-FFF2-40B4-BE49-F238E27FC236}">
                <a16:creationId xmlns:a16="http://schemas.microsoft.com/office/drawing/2014/main" id="{F0B74030-F0DF-4344-8423-B0F4412A195D}"/>
              </a:ext>
            </a:extLst>
          </p:cNvPr>
          <p:cNvGraphicFramePr>
            <a:graphicFrameLocks noGrp="1"/>
          </p:cNvGraphicFramePr>
          <p:nvPr>
            <p:ph sz="half" idx="2"/>
            <p:extLst>
              <p:ext uri="{D42A27DB-BD31-4B8C-83A1-F6EECF244321}">
                <p14:modId xmlns:p14="http://schemas.microsoft.com/office/powerpoint/2010/main" val="802767005"/>
              </p:ext>
            </p:extLst>
          </p:nvPr>
        </p:nvGraphicFramePr>
        <p:xfrm>
          <a:off x="457200" y="2222500"/>
          <a:ext cx="4040188" cy="3951288"/>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a:extLst>
              <a:ext uri="{FF2B5EF4-FFF2-40B4-BE49-F238E27FC236}">
                <a16:creationId xmlns:a16="http://schemas.microsoft.com/office/drawing/2014/main" id="{C252DE7C-A2BB-4F35-A43F-F30619934186}"/>
              </a:ext>
            </a:extLst>
          </p:cNvPr>
          <p:cNvSpPr>
            <a:spLocks noGrp="1"/>
          </p:cNvSpPr>
          <p:nvPr>
            <p:ph type="body" sz="quarter" idx="3"/>
          </p:nvPr>
        </p:nvSpPr>
        <p:spPr/>
        <p:txBody>
          <a:bodyPr anchor="ctr"/>
          <a:lstStyle/>
          <a:p>
            <a:r>
              <a:rPr lang="en-US" dirty="0"/>
              <a:t>Some caveats</a:t>
            </a:r>
          </a:p>
        </p:txBody>
      </p:sp>
      <p:sp>
        <p:nvSpPr>
          <p:cNvPr id="5" name="Content Placeholder 4">
            <a:extLst>
              <a:ext uri="{FF2B5EF4-FFF2-40B4-BE49-F238E27FC236}">
                <a16:creationId xmlns:a16="http://schemas.microsoft.com/office/drawing/2014/main" id="{001D87F3-8D86-4C15-81E4-9A5C5972B38F}"/>
              </a:ext>
            </a:extLst>
          </p:cNvPr>
          <p:cNvSpPr>
            <a:spLocks noGrp="1"/>
          </p:cNvSpPr>
          <p:nvPr>
            <p:ph sz="quarter" idx="4"/>
          </p:nvPr>
        </p:nvSpPr>
        <p:spPr/>
        <p:txBody>
          <a:bodyPr/>
          <a:lstStyle/>
          <a:p>
            <a:r>
              <a:rPr lang="en-US" sz="2000" dirty="0"/>
              <a:t>Much of SAG’s TB spending (e.g., for case-finding, screening, and diagnosis) is embedded in PHC and hospital spending, so it cannot be identified in the BAS records and is therefore understated – we can’t yet estimate by how much</a:t>
            </a:r>
          </a:p>
          <a:p>
            <a:r>
              <a:rPr lang="en-US" sz="2000" dirty="0"/>
              <a:t>As more TB funding flows through the CG, </a:t>
            </a:r>
            <a:r>
              <a:rPr lang="en-US" sz="2000"/>
              <a:t>tracking SAG’s TB </a:t>
            </a:r>
            <a:r>
              <a:rPr lang="en-US" sz="2000" dirty="0"/>
              <a:t>spending should get easier </a:t>
            </a:r>
          </a:p>
        </p:txBody>
      </p:sp>
      <p:sp>
        <p:nvSpPr>
          <p:cNvPr id="7" name="Slide Number Placeholder 6">
            <a:extLst>
              <a:ext uri="{FF2B5EF4-FFF2-40B4-BE49-F238E27FC236}">
                <a16:creationId xmlns:a16="http://schemas.microsoft.com/office/drawing/2014/main" id="{27E02070-60C1-453A-BD48-A4E646A2BF01}"/>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904E122-F982-44C1-8DCC-2C6EB3F307C4}" type="slidenum">
              <a:rPr kumimoji="0" lang="en-US" sz="1000" b="0" i="0" u="none" strike="noStrike" kern="1200" cap="none" spc="0" normalizeH="0" baseline="0" noProof="0" smtClean="0">
                <a:ln>
                  <a:noFill/>
                </a:ln>
                <a:solidFill>
                  <a:prstClr val="black"/>
                </a:solidFill>
                <a:effectLst/>
                <a:uLnTx/>
                <a:uFillTx/>
                <a:latin typeface="Arial Narrow"/>
                <a:ea typeface="+mn-ea"/>
                <a:cs typeface="Times New Roman"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sz="1000" b="0" i="0" u="none" strike="noStrike" kern="1200" cap="none" spc="0" normalizeH="0" baseline="0" noProof="0">
              <a:ln>
                <a:noFill/>
              </a:ln>
              <a:solidFill>
                <a:prstClr val="black"/>
              </a:solidFill>
              <a:effectLst/>
              <a:uLnTx/>
              <a:uFillTx/>
              <a:latin typeface="Arial Narrow"/>
              <a:ea typeface="+mn-ea"/>
              <a:cs typeface="Times New Roman" pitchFamily="18" charset="0"/>
            </a:endParaRPr>
          </a:p>
        </p:txBody>
      </p:sp>
    </p:spTree>
    <p:extLst>
      <p:ext uri="{BB962C8B-B14F-4D97-AF65-F5344CB8AC3E}">
        <p14:creationId xmlns:p14="http://schemas.microsoft.com/office/powerpoint/2010/main" val="22729706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2EE820E0-B02B-48C8-9502-0EED3F3BB4A4}"/>
              </a:ext>
            </a:extLst>
          </p:cNvPr>
          <p:cNvSpPr>
            <a:spLocks noGrp="1"/>
          </p:cNvSpPr>
          <p:nvPr>
            <p:ph type="title"/>
          </p:nvPr>
        </p:nvSpPr>
        <p:spPr/>
        <p:txBody>
          <a:bodyPr/>
          <a:lstStyle/>
          <a:p>
            <a:r>
              <a:rPr lang="en-US" dirty="0" err="1"/>
              <a:t>Joburg</a:t>
            </a:r>
            <a:r>
              <a:rPr lang="en-US" dirty="0"/>
              <a:t>, eThekwini, and Cape Town accounted for a third of TB spending</a:t>
            </a:r>
          </a:p>
        </p:txBody>
      </p:sp>
      <p:sp>
        <p:nvSpPr>
          <p:cNvPr id="7" name="Slide Number Placeholder 6">
            <a:extLst>
              <a:ext uri="{FF2B5EF4-FFF2-40B4-BE49-F238E27FC236}">
                <a16:creationId xmlns:a16="http://schemas.microsoft.com/office/drawing/2014/main" id="{945D581B-D28D-4A6A-9EF8-56C7FE0BE3CA}"/>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904E122-F982-44C1-8DCC-2C6EB3F307C4}" type="slidenum">
              <a:rPr kumimoji="0" lang="en-US" sz="1000" b="0" i="0" u="none" strike="noStrike" kern="1200" cap="none" spc="0" normalizeH="0" baseline="0" noProof="0" smtClean="0">
                <a:ln>
                  <a:noFill/>
                </a:ln>
                <a:solidFill>
                  <a:prstClr val="black"/>
                </a:solidFill>
                <a:effectLst/>
                <a:uLnTx/>
                <a:uFillTx/>
                <a:latin typeface="Arial Narrow"/>
                <a:ea typeface="+mn-ea"/>
                <a:cs typeface="Times New Roman"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sz="1000" b="0" i="0" u="none" strike="noStrike" kern="1200" cap="none" spc="0" normalizeH="0" baseline="0" noProof="0">
              <a:ln>
                <a:noFill/>
              </a:ln>
              <a:solidFill>
                <a:prstClr val="black"/>
              </a:solidFill>
              <a:effectLst/>
              <a:uLnTx/>
              <a:uFillTx/>
              <a:latin typeface="Arial Narrow"/>
              <a:ea typeface="+mn-ea"/>
              <a:cs typeface="Times New Roman" pitchFamily="18" charset="0"/>
            </a:endParaRPr>
          </a:p>
        </p:txBody>
      </p:sp>
      <p:sp>
        <p:nvSpPr>
          <p:cNvPr id="11" name="Text Placeholder 3">
            <a:extLst>
              <a:ext uri="{FF2B5EF4-FFF2-40B4-BE49-F238E27FC236}">
                <a16:creationId xmlns:a16="http://schemas.microsoft.com/office/drawing/2014/main" id="{12438283-A91D-4013-A24D-9D5CBE9F2852}"/>
              </a:ext>
            </a:extLst>
          </p:cNvPr>
          <p:cNvSpPr txBox="1">
            <a:spLocks/>
          </p:cNvSpPr>
          <p:nvPr/>
        </p:nvSpPr>
        <p:spPr bwMode="auto">
          <a:xfrm>
            <a:off x="152399" y="1295400"/>
            <a:ext cx="8839201" cy="264459"/>
          </a:xfrm>
          <a:prstGeom prst="rect">
            <a:avLst/>
          </a:prstGeom>
          <a:noFill/>
          <a:ln w="9525">
            <a:noFill/>
            <a:miter lim="800000"/>
            <a:headEnd/>
            <a:tailEnd/>
          </a:ln>
          <a:effectLst/>
        </p:spPr>
        <p:txBody>
          <a:bodyPr vert="horz" wrap="square" lIns="0" tIns="45720" rIns="0" bIns="45720" numCol="1" anchor="t" anchorCtr="0" compatLnSpc="1">
            <a:prstTxWarp prst="textNoShape">
              <a:avLst/>
            </a:prstTxWarp>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marR="0" lvl="0" indent="0" algn="ctr" defTabSz="914400" rtl="0" eaLnBrk="1" fontAlgn="base" latinLnBrk="0" hangingPunct="1">
              <a:lnSpc>
                <a:spcPct val="100000"/>
              </a:lnSpc>
              <a:spcBef>
                <a:spcPct val="20000"/>
              </a:spcBef>
              <a:spcAft>
                <a:spcPct val="0"/>
              </a:spcAft>
              <a:buClr>
                <a:srgbClr val="F78E1E"/>
              </a:buClr>
              <a:buSzPct val="85000"/>
              <a:buFont typeface="Webdings" pitchFamily="18" charset="2"/>
              <a:buNone/>
              <a:tabLst/>
              <a:defRPr/>
            </a:pPr>
            <a:r>
              <a:rPr kumimoji="0" lang="en-US" sz="1800" b="1" i="0" u="none" strike="noStrike" kern="0" cap="none" spc="0" normalizeH="0" baseline="0" noProof="0" dirty="0">
                <a:ln>
                  <a:noFill/>
                </a:ln>
                <a:solidFill>
                  <a:prstClr val="black"/>
                </a:solidFill>
                <a:effectLst/>
                <a:uLnTx/>
                <a:uFillTx/>
                <a:latin typeface="Arial Narrow"/>
                <a:ea typeface="+mn-ea"/>
                <a:cs typeface="Times New Roman"/>
              </a:rPr>
              <a:t>Combined TB spending by district and source and drug-sensitive TB patient numbers  (2016/17)</a:t>
            </a:r>
          </a:p>
        </p:txBody>
      </p:sp>
      <p:graphicFrame>
        <p:nvGraphicFramePr>
          <p:cNvPr id="9" name="Chart 8">
            <a:extLst>
              <a:ext uri="{FF2B5EF4-FFF2-40B4-BE49-F238E27FC236}">
                <a16:creationId xmlns:a16="http://schemas.microsoft.com/office/drawing/2014/main" id="{C8B5BAE7-9DDA-46AF-90A9-12667CE8C188}"/>
              </a:ext>
            </a:extLst>
          </p:cNvPr>
          <p:cNvGraphicFramePr>
            <a:graphicFrameLocks/>
          </p:cNvGraphicFramePr>
          <p:nvPr>
            <p:extLst>
              <p:ext uri="{D42A27DB-BD31-4B8C-83A1-F6EECF244321}">
                <p14:modId xmlns:p14="http://schemas.microsoft.com/office/powerpoint/2010/main" val="3011472662"/>
              </p:ext>
            </p:extLst>
          </p:nvPr>
        </p:nvGraphicFramePr>
        <p:xfrm>
          <a:off x="0" y="1559859"/>
          <a:ext cx="9144000" cy="527909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369568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A6C"/>
          </a:solidFill>
          <a:ln w="9525">
            <a:noFill/>
            <a:miter lim="800000"/>
            <a:headEnd/>
            <a:tailEnd/>
          </a:ln>
          <a:effectLst/>
        </p:spPr>
        <p:txBody>
          <a:bodyPr vert="horz" wrap="square" lIns="91440" tIns="45720" rIns="91440" bIns="45720" numCol="1" anchor="ctr" anchorCtr="0" compatLnSpc="1">
            <a:prstTxWarp prst="textNoShape">
              <a:avLst/>
            </a:prstTxWarp>
          </a:bodyPr>
          <a:lstStyle/>
          <a:p>
            <a:r>
              <a:rPr lang="en-US" dirty="0"/>
              <a:t>Reduced ARV prices contributed to improved technical efficiency</a:t>
            </a:r>
          </a:p>
        </p:txBody>
      </p:sp>
      <p:sp>
        <p:nvSpPr>
          <p:cNvPr id="3" name="TextBox 2"/>
          <p:cNvSpPr txBox="1"/>
          <p:nvPr/>
        </p:nvSpPr>
        <p:spPr>
          <a:xfrm>
            <a:off x="564396" y="2179507"/>
            <a:ext cx="184666" cy="461665"/>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aphicFrame>
        <p:nvGraphicFramePr>
          <p:cNvPr id="6" name="Chart 5"/>
          <p:cNvGraphicFramePr>
            <a:graphicFrameLocks/>
          </p:cNvGraphicFramePr>
          <p:nvPr>
            <p:extLst/>
          </p:nvPr>
        </p:nvGraphicFramePr>
        <p:xfrm>
          <a:off x="1388533" y="2192867"/>
          <a:ext cx="6779532" cy="4518133"/>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Placeholder 14"/>
          <p:cNvSpPr txBox="1">
            <a:spLocks/>
          </p:cNvSpPr>
          <p:nvPr/>
        </p:nvSpPr>
        <p:spPr>
          <a:xfrm>
            <a:off x="590793" y="1699379"/>
            <a:ext cx="7756038" cy="424290"/>
          </a:xfrm>
          <a:prstGeom prst="rect">
            <a:avLst/>
          </a:prstGeom>
        </p:spPr>
        <p:txBody>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marR="0" lvl="0" indent="0" algn="ctr" defTabSz="914400" rtl="0" eaLnBrk="1" fontAlgn="base" latinLnBrk="0" hangingPunct="1">
              <a:lnSpc>
                <a:spcPct val="100000"/>
              </a:lnSpc>
              <a:spcBef>
                <a:spcPct val="20000"/>
              </a:spcBef>
              <a:spcAft>
                <a:spcPct val="0"/>
              </a:spcAft>
              <a:buClr>
                <a:srgbClr val="F78E1E"/>
              </a:buClr>
              <a:buSzPct val="85000"/>
              <a:buFont typeface="Webdings" pitchFamily="18" charset="2"/>
              <a:buNone/>
              <a:tabLst/>
              <a:defRPr/>
            </a:pPr>
            <a:r>
              <a:rPr kumimoji="0" lang="en-US" sz="1800" b="1" i="0" u="none" strike="noStrike" kern="1200" cap="none" spc="0" normalizeH="0" baseline="0" noProof="0" dirty="0">
                <a:ln>
                  <a:noFill/>
                </a:ln>
                <a:solidFill>
                  <a:prstClr val="black"/>
                </a:solidFill>
                <a:effectLst/>
                <a:uLnTx/>
                <a:uFillTx/>
                <a:latin typeface="Arial Narrow"/>
                <a:ea typeface="+mn-ea"/>
                <a:cs typeface="Times New Roman"/>
              </a:rPr>
              <a:t>Comparison of actual spending to old NSP (2012-2016) estimated need for 2016/17</a:t>
            </a:r>
          </a:p>
        </p:txBody>
      </p:sp>
    </p:spTree>
    <p:extLst>
      <p:ext uri="{BB962C8B-B14F-4D97-AF65-F5344CB8AC3E}">
        <p14:creationId xmlns:p14="http://schemas.microsoft.com/office/powerpoint/2010/main" val="38826904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0100" y="152400"/>
            <a:ext cx="7886700" cy="1143000"/>
          </a:xfrm>
        </p:spPr>
        <p:txBody>
          <a:bodyPr/>
          <a:lstStyle/>
          <a:p>
            <a:r>
              <a:rPr lang="en-US" dirty="0"/>
              <a:t>Outline for rest of presentation </a:t>
            </a:r>
          </a:p>
        </p:txBody>
      </p:sp>
      <p:sp>
        <p:nvSpPr>
          <p:cNvPr id="3" name="Content Placeholder 2"/>
          <p:cNvSpPr>
            <a:spLocks noGrp="1"/>
          </p:cNvSpPr>
          <p:nvPr>
            <p:ph idx="1"/>
          </p:nvPr>
        </p:nvSpPr>
        <p:spPr/>
        <p:txBody>
          <a:bodyPr/>
          <a:lstStyle/>
          <a:p>
            <a:pPr marL="514350" indent="-514350">
              <a:buFont typeface="+mj-lt"/>
              <a:buAutoNum type="arabicPeriod"/>
            </a:pPr>
            <a:r>
              <a:rPr lang="en-US" dirty="0"/>
              <a:t>Motivation &amp; methods</a:t>
            </a:r>
          </a:p>
          <a:p>
            <a:pPr marL="514350" indent="-514350">
              <a:buFont typeface="+mj-lt"/>
              <a:buAutoNum type="arabicPeriod"/>
            </a:pPr>
            <a:endParaRPr lang="en-US" dirty="0"/>
          </a:p>
          <a:p>
            <a:pPr marL="514350" indent="-514350">
              <a:buFont typeface="+mj-lt"/>
              <a:buAutoNum type="arabicPeriod"/>
            </a:pPr>
            <a:r>
              <a:rPr lang="en-US" dirty="0"/>
              <a:t>Selected findings</a:t>
            </a:r>
          </a:p>
          <a:p>
            <a:pPr marL="514350" indent="-514350">
              <a:buFont typeface="+mj-lt"/>
              <a:buAutoNum type="arabicPeriod"/>
            </a:pPr>
            <a:endParaRPr lang="en-US" dirty="0"/>
          </a:p>
          <a:p>
            <a:pPr marL="514350" indent="-514350">
              <a:buFont typeface="+mj-lt"/>
              <a:buAutoNum type="arabicPeriod"/>
            </a:pPr>
            <a:r>
              <a:rPr lang="en-US" dirty="0"/>
              <a:t>Key takeaways and reflections</a:t>
            </a:r>
          </a:p>
        </p:txBody>
      </p:sp>
      <p:sp>
        <p:nvSpPr>
          <p:cNvPr id="4" name="Slide Number Placeholder 3"/>
          <p:cNvSpPr>
            <a:spLocks noGrp="1"/>
          </p:cNvSpPr>
          <p:nvPr>
            <p:ph type="sldNum" sz="quarter" idx="12"/>
          </p:nvPr>
        </p:nvSpPr>
        <p:spPr/>
        <p:txBody>
          <a:bodyPr/>
          <a:lstStyle/>
          <a:p>
            <a:fld id="{B135C596-EBFF-425A-9FB7-2C5721FB0F35}" type="slidenum">
              <a:rPr lang="en-ZA" smtClean="0">
                <a:solidFill>
                  <a:prstClr val="black"/>
                </a:solidFill>
                <a:latin typeface="Arial Narrow"/>
              </a:rPr>
              <a:pPr/>
              <a:t>3</a:t>
            </a:fld>
            <a:endParaRPr lang="en-ZA" dirty="0">
              <a:solidFill>
                <a:prstClr val="black"/>
              </a:solidFill>
              <a:latin typeface="Arial Narrow"/>
            </a:endParaRPr>
          </a:p>
        </p:txBody>
      </p:sp>
    </p:spTree>
    <p:extLst>
      <p:ext uri="{BB962C8B-B14F-4D97-AF65-F5344CB8AC3E}">
        <p14:creationId xmlns:p14="http://schemas.microsoft.com/office/powerpoint/2010/main" val="3705071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FCB0D5C-4AE0-484C-84A2-60F7415E4684}"/>
              </a:ext>
            </a:extLst>
          </p:cNvPr>
          <p:cNvSpPr>
            <a:spLocks noGrp="1"/>
          </p:cNvSpPr>
          <p:nvPr>
            <p:ph type="title"/>
          </p:nvPr>
        </p:nvSpPr>
        <p:spPr/>
        <p:txBody>
          <a:bodyPr/>
          <a:lstStyle/>
          <a:p>
            <a:r>
              <a:rPr lang="en-US" dirty="0"/>
              <a:t>Planning, management, and accountability benefit from routine expenditure analysis</a:t>
            </a:r>
          </a:p>
        </p:txBody>
      </p:sp>
      <p:sp>
        <p:nvSpPr>
          <p:cNvPr id="4" name="Content Placeholder 3">
            <a:extLst>
              <a:ext uri="{FF2B5EF4-FFF2-40B4-BE49-F238E27FC236}">
                <a16:creationId xmlns:a16="http://schemas.microsoft.com/office/drawing/2014/main" id="{014F2C64-490A-4693-8E23-ADCD899F46C1}"/>
              </a:ext>
            </a:extLst>
          </p:cNvPr>
          <p:cNvSpPr>
            <a:spLocks noGrp="1"/>
          </p:cNvSpPr>
          <p:nvPr>
            <p:ph idx="1"/>
          </p:nvPr>
        </p:nvSpPr>
        <p:spPr>
          <a:xfrm>
            <a:off x="806449" y="1590675"/>
            <a:ext cx="7880351" cy="5022776"/>
          </a:xfrm>
        </p:spPr>
        <p:txBody>
          <a:bodyPr/>
          <a:lstStyle/>
          <a:p>
            <a:pPr marL="0" lvl="0" indent="0">
              <a:lnSpc>
                <a:spcPct val="115000"/>
              </a:lnSpc>
              <a:spcBef>
                <a:spcPts val="0"/>
              </a:spcBef>
              <a:spcAft>
                <a:spcPts val="0"/>
              </a:spcAft>
              <a:buNone/>
            </a:pPr>
            <a:r>
              <a:rPr lang="en-ZA" sz="2000" dirty="0">
                <a:latin typeface="Calibri" panose="020F0502020204030204" pitchFamily="34" charset="0"/>
                <a:ea typeface="Calibri" panose="020F0502020204030204" pitchFamily="34" charset="0"/>
                <a:cs typeface="Arial" panose="020B0604020202020204" pitchFamily="34" charset="0"/>
              </a:rPr>
              <a:t>We sought to answer numerous questions:</a:t>
            </a:r>
          </a:p>
          <a:p>
            <a:pPr lvl="0">
              <a:lnSpc>
                <a:spcPct val="115000"/>
              </a:lnSpc>
              <a:spcBef>
                <a:spcPts val="0"/>
              </a:spcBef>
              <a:spcAft>
                <a:spcPts val="0"/>
              </a:spcAft>
              <a:buFont typeface="+mj-lt"/>
              <a:buAutoNum type="arabicPeriod"/>
            </a:pPr>
            <a:r>
              <a:rPr lang="en-ZA" sz="2000" dirty="0">
                <a:latin typeface="Calibri" panose="020F0502020204030204" pitchFamily="34" charset="0"/>
                <a:ea typeface="Calibri" panose="020F0502020204030204" pitchFamily="34" charset="0"/>
                <a:cs typeface="Arial" panose="020B0604020202020204" pitchFamily="34" charset="0"/>
              </a:rPr>
              <a:t>How much was spent on HIV and TB by the South African Government, US Government, and Global Fund during FYs 2014/15 through 2016/17?</a:t>
            </a:r>
            <a:endParaRPr lang="en-US" sz="2000" dirty="0">
              <a:latin typeface="Calibri" panose="020F0502020204030204" pitchFamily="34" charset="0"/>
              <a:ea typeface="Calibri" panose="020F0502020204030204" pitchFamily="34" charset="0"/>
              <a:cs typeface="Arial" panose="020B0604020202020204" pitchFamily="34" charset="0"/>
            </a:endParaRPr>
          </a:p>
          <a:p>
            <a:pPr lvl="0">
              <a:lnSpc>
                <a:spcPct val="115000"/>
              </a:lnSpc>
              <a:spcBef>
                <a:spcPts val="0"/>
              </a:spcBef>
              <a:spcAft>
                <a:spcPts val="0"/>
              </a:spcAft>
              <a:buFont typeface="+mj-lt"/>
              <a:buAutoNum type="arabicPeriod"/>
            </a:pPr>
            <a:r>
              <a:rPr lang="en-ZA" sz="2000" dirty="0">
                <a:latin typeface="Calibri" panose="020F0502020204030204" pitchFamily="34" charset="0"/>
                <a:ea typeface="Calibri" panose="020F0502020204030204" pitchFamily="34" charset="0"/>
                <a:cs typeface="Arial" panose="020B0604020202020204" pitchFamily="34" charset="0"/>
              </a:rPr>
              <a:t>How was spending distributed across geographies and interventions?</a:t>
            </a:r>
            <a:endParaRPr lang="en-US" sz="2000" dirty="0">
              <a:latin typeface="Calibri" panose="020F0502020204030204" pitchFamily="34" charset="0"/>
              <a:ea typeface="Calibri" panose="020F0502020204030204" pitchFamily="34" charset="0"/>
              <a:cs typeface="Arial" panose="020B0604020202020204" pitchFamily="34" charset="0"/>
            </a:endParaRPr>
          </a:p>
          <a:p>
            <a:pPr lvl="0">
              <a:lnSpc>
                <a:spcPct val="115000"/>
              </a:lnSpc>
              <a:spcBef>
                <a:spcPts val="0"/>
              </a:spcBef>
              <a:spcAft>
                <a:spcPts val="0"/>
              </a:spcAft>
              <a:buFont typeface="+mj-lt"/>
              <a:buAutoNum type="arabicPeriod"/>
            </a:pPr>
            <a:r>
              <a:rPr lang="en-ZA" sz="2000" dirty="0">
                <a:latin typeface="Calibri" panose="020F0502020204030204" pitchFamily="34" charset="0"/>
                <a:ea typeface="Calibri" panose="020F0502020204030204" pitchFamily="34" charset="0"/>
                <a:cs typeface="Arial" panose="020B0604020202020204" pitchFamily="34" charset="0"/>
              </a:rPr>
              <a:t>Which cost categories drove spending?</a:t>
            </a:r>
            <a:endParaRPr lang="en-US" sz="2000" dirty="0">
              <a:latin typeface="Calibri" panose="020F0502020204030204" pitchFamily="34" charset="0"/>
              <a:ea typeface="Calibri" panose="020F0502020204030204" pitchFamily="34" charset="0"/>
              <a:cs typeface="Arial" panose="020B0604020202020204" pitchFamily="34" charset="0"/>
            </a:endParaRPr>
          </a:p>
          <a:p>
            <a:pPr lvl="0">
              <a:lnSpc>
                <a:spcPct val="115000"/>
              </a:lnSpc>
              <a:spcBef>
                <a:spcPts val="0"/>
              </a:spcBef>
              <a:spcAft>
                <a:spcPts val="0"/>
              </a:spcAft>
              <a:buFont typeface="+mj-lt"/>
              <a:buAutoNum type="arabicPeriod"/>
            </a:pPr>
            <a:r>
              <a:rPr lang="en-US" sz="2000" dirty="0">
                <a:latin typeface="Calibri" panose="020F0502020204030204" pitchFamily="34" charset="0"/>
                <a:ea typeface="Calibri" panose="020F0502020204030204" pitchFamily="34" charset="0"/>
                <a:cs typeface="Arial" panose="020B0604020202020204" pitchFamily="34" charset="0"/>
              </a:rPr>
              <a:t>How did spending and outcomes compare across provinces for the key HIV sub-</a:t>
            </a:r>
            <a:r>
              <a:rPr lang="en-US" sz="2000" dirty="0" err="1">
                <a:latin typeface="Calibri" panose="020F0502020204030204" pitchFamily="34" charset="0"/>
                <a:ea typeface="Calibri" panose="020F0502020204030204" pitchFamily="34" charset="0"/>
                <a:cs typeface="Arial" panose="020B0604020202020204" pitchFamily="34" charset="0"/>
              </a:rPr>
              <a:t>programmes</a:t>
            </a:r>
            <a:r>
              <a:rPr lang="en-US" sz="2000" dirty="0">
                <a:latin typeface="Calibri" panose="020F0502020204030204" pitchFamily="34" charset="0"/>
                <a:ea typeface="Calibri" panose="020F0502020204030204" pitchFamily="34" charset="0"/>
                <a:cs typeface="Arial" panose="020B0604020202020204" pitchFamily="34" charset="0"/>
              </a:rPr>
              <a:t>?</a:t>
            </a:r>
          </a:p>
          <a:p>
            <a:pPr lvl="0">
              <a:lnSpc>
                <a:spcPct val="115000"/>
              </a:lnSpc>
              <a:spcBef>
                <a:spcPts val="0"/>
              </a:spcBef>
              <a:spcAft>
                <a:spcPts val="0"/>
              </a:spcAft>
              <a:buFont typeface="+mj-lt"/>
              <a:buAutoNum type="arabicPeriod"/>
            </a:pPr>
            <a:r>
              <a:rPr lang="en-ZA" sz="2000" dirty="0">
                <a:latin typeface="Calibri" panose="020F0502020204030204" pitchFamily="34" charset="0"/>
                <a:ea typeface="Calibri" panose="020F0502020204030204" pitchFamily="34" charset="0"/>
                <a:cs typeface="Arial" panose="020B0604020202020204" pitchFamily="34" charset="0"/>
              </a:rPr>
              <a:t>How did government spending change during PEPFAR’s ‘focus for impact’ that focused investment in 27 of South Africa’s 52 districts? </a:t>
            </a:r>
            <a:endParaRPr lang="en-US" sz="2000" dirty="0">
              <a:latin typeface="Calibri" panose="020F0502020204030204" pitchFamily="34" charset="0"/>
              <a:ea typeface="Calibri" panose="020F0502020204030204" pitchFamily="34" charset="0"/>
              <a:cs typeface="Arial" panose="020B0604020202020204" pitchFamily="34" charset="0"/>
            </a:endParaRPr>
          </a:p>
          <a:p>
            <a:pPr lvl="0">
              <a:lnSpc>
                <a:spcPct val="115000"/>
              </a:lnSpc>
              <a:spcBef>
                <a:spcPts val="0"/>
              </a:spcBef>
              <a:spcAft>
                <a:spcPts val="0"/>
              </a:spcAft>
              <a:buFont typeface="+mj-lt"/>
              <a:buAutoNum type="arabicPeriod"/>
            </a:pPr>
            <a:r>
              <a:rPr lang="en-US" sz="2000" dirty="0">
                <a:latin typeface="Calibri" panose="020F0502020204030204" pitchFamily="34" charset="0"/>
                <a:ea typeface="Calibri" panose="020F0502020204030204" pitchFamily="34" charset="0"/>
                <a:cs typeface="Arial" panose="020B0604020202020204" pitchFamily="34" charset="0"/>
              </a:rPr>
              <a:t>How do spending allocations across interventions compare with the newly costed National Strategic Plan for HIV, TB and STIs 2017–2022?</a:t>
            </a:r>
          </a:p>
          <a:p>
            <a:pPr lvl="0">
              <a:lnSpc>
                <a:spcPct val="115000"/>
              </a:lnSpc>
              <a:spcBef>
                <a:spcPts val="0"/>
              </a:spcBef>
              <a:spcAft>
                <a:spcPts val="0"/>
              </a:spcAft>
              <a:buFont typeface="+mj-lt"/>
              <a:buAutoNum type="arabicPeriod"/>
            </a:pPr>
            <a:r>
              <a:rPr lang="en-ZA" sz="2000" dirty="0">
                <a:latin typeface="Calibri" panose="020F0502020204030204" pitchFamily="34" charset="0"/>
                <a:ea typeface="Calibri" panose="020F0502020204030204" pitchFamily="34" charset="0"/>
                <a:cs typeface="Arial" panose="020B0604020202020204" pitchFamily="34" charset="0"/>
              </a:rPr>
              <a:t>What financial and epidemiological data challenges limit analysis and interpretation?</a:t>
            </a:r>
            <a:endParaRPr lang="en-US" sz="2000" dirty="0">
              <a:latin typeface="Calibri" panose="020F0502020204030204" pitchFamily="34" charset="0"/>
              <a:ea typeface="Calibri" panose="020F050202020403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F51E7D65-186E-4F70-B661-83C9ECED1973}"/>
              </a:ext>
            </a:extLst>
          </p:cNvPr>
          <p:cNvSpPr>
            <a:spLocks noGrp="1"/>
          </p:cNvSpPr>
          <p:nvPr>
            <p:ph type="sldNum" sz="quarter" idx="12"/>
          </p:nvPr>
        </p:nvSpPr>
        <p:spPr/>
        <p:txBody>
          <a:bodyPr/>
          <a:lstStyle/>
          <a:p>
            <a:fld id="{B135C596-EBFF-425A-9FB7-2C5721FB0F35}" type="slidenum">
              <a:rPr lang="en-US" smtClean="0"/>
              <a:pPr/>
              <a:t>4</a:t>
            </a:fld>
            <a:endParaRPr lang="en-US"/>
          </a:p>
        </p:txBody>
      </p:sp>
      <p:grpSp>
        <p:nvGrpSpPr>
          <p:cNvPr id="21" name="Group 20">
            <a:extLst>
              <a:ext uri="{FF2B5EF4-FFF2-40B4-BE49-F238E27FC236}">
                <a16:creationId xmlns:a16="http://schemas.microsoft.com/office/drawing/2014/main" id="{348CC8D7-4F90-4076-A94F-F9E40ECDDB66}"/>
              </a:ext>
            </a:extLst>
          </p:cNvPr>
          <p:cNvGrpSpPr/>
          <p:nvPr/>
        </p:nvGrpSpPr>
        <p:grpSpPr>
          <a:xfrm>
            <a:off x="660399" y="2006599"/>
            <a:ext cx="8144934" cy="3547533"/>
            <a:chOff x="711199" y="1650999"/>
            <a:chExt cx="8144934" cy="3547533"/>
          </a:xfrm>
        </p:grpSpPr>
        <p:sp>
          <p:nvSpPr>
            <p:cNvPr id="8" name="Rectangle 7">
              <a:extLst>
                <a:ext uri="{FF2B5EF4-FFF2-40B4-BE49-F238E27FC236}">
                  <a16:creationId xmlns:a16="http://schemas.microsoft.com/office/drawing/2014/main" id="{5E7CCA85-6595-4059-8E9A-57201F0877D2}"/>
                </a:ext>
              </a:extLst>
            </p:cNvPr>
            <p:cNvSpPr/>
            <p:nvPr/>
          </p:nvSpPr>
          <p:spPr bwMode="auto">
            <a:xfrm>
              <a:off x="711199" y="1650999"/>
              <a:ext cx="8144934" cy="1134533"/>
            </a:xfrm>
            <a:prstGeom prst="rect">
              <a:avLst/>
            </a:prstGeom>
            <a:noFill/>
            <a:ln w="76200" cap="flat" cmpd="sng" algn="ctr">
              <a:solidFill>
                <a:schemeClr val="accent6">
                  <a:lumMod val="75000"/>
                </a:schemeClr>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cs typeface="Times New Roman" pitchFamily="18" charset="0"/>
              </a:endParaRPr>
            </a:p>
          </p:txBody>
        </p:sp>
        <p:sp>
          <p:nvSpPr>
            <p:cNvPr id="9" name="Rectangle 8">
              <a:extLst>
                <a:ext uri="{FF2B5EF4-FFF2-40B4-BE49-F238E27FC236}">
                  <a16:creationId xmlns:a16="http://schemas.microsoft.com/office/drawing/2014/main" id="{98A546AA-AA2C-4775-90EB-AF340D685F50}"/>
                </a:ext>
              </a:extLst>
            </p:cNvPr>
            <p:cNvSpPr/>
            <p:nvPr/>
          </p:nvSpPr>
          <p:spPr bwMode="auto">
            <a:xfrm>
              <a:off x="711199" y="3759199"/>
              <a:ext cx="8144934" cy="1439333"/>
            </a:xfrm>
            <a:prstGeom prst="rect">
              <a:avLst/>
            </a:prstGeom>
            <a:noFill/>
            <a:ln w="76200" cap="flat" cmpd="sng" algn="ctr">
              <a:solidFill>
                <a:schemeClr val="accent6">
                  <a:lumMod val="75000"/>
                </a:schemeClr>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cs typeface="Times New Roman" pitchFamily="18" charset="0"/>
              </a:endParaRPr>
            </a:p>
          </p:txBody>
        </p:sp>
        <p:sp>
          <p:nvSpPr>
            <p:cNvPr id="10" name="TextBox 9">
              <a:extLst>
                <a:ext uri="{FF2B5EF4-FFF2-40B4-BE49-F238E27FC236}">
                  <a16:creationId xmlns:a16="http://schemas.microsoft.com/office/drawing/2014/main" id="{55723A95-715E-4ABC-ABE4-6D8C2DF471EF}"/>
                </a:ext>
              </a:extLst>
            </p:cNvPr>
            <p:cNvSpPr txBox="1"/>
            <p:nvPr/>
          </p:nvSpPr>
          <p:spPr>
            <a:xfrm>
              <a:off x="3530599" y="2997201"/>
              <a:ext cx="2506134" cy="584775"/>
            </a:xfrm>
            <a:prstGeom prst="rect">
              <a:avLst/>
            </a:prstGeom>
            <a:solidFill>
              <a:schemeClr val="accent6">
                <a:lumMod val="75000"/>
              </a:schemeClr>
            </a:solidFill>
          </p:spPr>
          <p:txBody>
            <a:bodyPr wrap="square" rtlCol="0">
              <a:spAutoFit/>
            </a:bodyPr>
            <a:lstStyle/>
            <a:p>
              <a:pPr algn="ctr"/>
              <a:r>
                <a:rPr lang="en-US" sz="3200" b="1" dirty="0">
                  <a:solidFill>
                    <a:schemeClr val="bg1"/>
                  </a:solidFill>
                  <a:latin typeface="Calibri" panose="020F0502020204030204" pitchFamily="34" charset="0"/>
                  <a:cs typeface="Calibri" panose="020F0502020204030204" pitchFamily="34" charset="0"/>
                </a:rPr>
                <a:t>Today’s focus</a:t>
              </a:r>
            </a:p>
          </p:txBody>
        </p:sp>
        <p:cxnSp>
          <p:nvCxnSpPr>
            <p:cNvPr id="12" name="Straight Connector 11">
              <a:extLst>
                <a:ext uri="{FF2B5EF4-FFF2-40B4-BE49-F238E27FC236}">
                  <a16:creationId xmlns:a16="http://schemas.microsoft.com/office/drawing/2014/main" id="{77255A59-5E64-4352-8566-36719ED7C014}"/>
                </a:ext>
              </a:extLst>
            </p:cNvPr>
            <p:cNvCxnSpPr>
              <a:cxnSpLocks/>
              <a:stCxn id="8" idx="2"/>
              <a:endCxn id="10" idx="0"/>
            </p:cNvCxnSpPr>
            <p:nvPr/>
          </p:nvCxnSpPr>
          <p:spPr bwMode="auto">
            <a:xfrm>
              <a:off x="4783666" y="2785532"/>
              <a:ext cx="0" cy="211669"/>
            </a:xfrm>
            <a:prstGeom prst="line">
              <a:avLst/>
            </a:prstGeom>
            <a:solidFill>
              <a:schemeClr val="accent1"/>
            </a:solidFill>
            <a:ln w="76200" cap="flat" cmpd="sng" algn="ctr">
              <a:solidFill>
                <a:schemeClr val="accent6">
                  <a:lumMod val="75000"/>
                </a:schemeClr>
              </a:solidFill>
              <a:prstDash val="solid"/>
              <a:round/>
              <a:headEnd type="none" w="med" len="med"/>
              <a:tailEnd type="none" w="med" len="med"/>
            </a:ln>
            <a:effectLst/>
          </p:spPr>
        </p:cxnSp>
        <p:cxnSp>
          <p:nvCxnSpPr>
            <p:cNvPr id="16" name="Straight Connector 15">
              <a:extLst>
                <a:ext uri="{FF2B5EF4-FFF2-40B4-BE49-F238E27FC236}">
                  <a16:creationId xmlns:a16="http://schemas.microsoft.com/office/drawing/2014/main" id="{3236D9E5-CD54-4A3F-A9B8-B5A6279061D5}"/>
                </a:ext>
              </a:extLst>
            </p:cNvPr>
            <p:cNvCxnSpPr>
              <a:cxnSpLocks/>
              <a:stCxn id="10" idx="2"/>
              <a:endCxn id="9" idx="0"/>
            </p:cNvCxnSpPr>
            <p:nvPr/>
          </p:nvCxnSpPr>
          <p:spPr bwMode="auto">
            <a:xfrm>
              <a:off x="4783666" y="3581976"/>
              <a:ext cx="0" cy="177223"/>
            </a:xfrm>
            <a:prstGeom prst="line">
              <a:avLst/>
            </a:prstGeom>
            <a:solidFill>
              <a:schemeClr val="accent1"/>
            </a:solidFill>
            <a:ln w="76200" cap="flat" cmpd="sng" algn="ctr">
              <a:solidFill>
                <a:schemeClr val="accent6">
                  <a:lumMod val="75000"/>
                </a:schemeClr>
              </a:solidFill>
              <a:prstDash val="solid"/>
              <a:round/>
              <a:headEnd type="none" w="med" len="med"/>
              <a:tailEnd type="none" w="med" len="med"/>
            </a:ln>
            <a:effectLst/>
          </p:spPr>
        </p:cxnSp>
      </p:grpSp>
    </p:spTree>
    <p:extLst>
      <p:ext uri="{BB962C8B-B14F-4D97-AF65-F5344CB8AC3E}">
        <p14:creationId xmlns:p14="http://schemas.microsoft.com/office/powerpoint/2010/main" val="1522986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11B477DF-5D9E-456A-977C-650BAEF4F49D}"/>
              </a:ext>
            </a:extLst>
          </p:cNvPr>
          <p:cNvGraphicFramePr>
            <a:graphicFrameLocks noChangeAspect="1"/>
          </p:cNvGraphicFramePr>
          <p:nvPr>
            <p:custDataLst>
              <p:tags r:id="rId2"/>
            </p:custDataLst>
            <p:extLst>
              <p:ext uri="{D42A27DB-BD31-4B8C-83A1-F6EECF244321}">
                <p14:modId xmlns:p14="http://schemas.microsoft.com/office/powerpoint/2010/main" val="54089220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5603" name="think-cell Slide" r:id="rId6" imgW="470" imgH="469" progId="TCLayout.ActiveDocument.1">
                  <p:embed/>
                </p:oleObj>
              </mc:Choice>
              <mc:Fallback>
                <p:oleObj name="think-cell Slide" r:id="rId6" imgW="470" imgH="469" progId="TCLayout.ActiveDocument.1">
                  <p:embed/>
                  <p:pic>
                    <p:nvPicPr>
                      <p:cNvPr id="5" name="Object 4" hidden="1">
                        <a:extLst>
                          <a:ext uri="{FF2B5EF4-FFF2-40B4-BE49-F238E27FC236}">
                            <a16:creationId xmlns:a16="http://schemas.microsoft.com/office/drawing/2014/main" id="{11B477DF-5D9E-456A-977C-650BAEF4F49D}"/>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704D65D2-CEB8-4653-A096-B841FB691F99}"/>
              </a:ext>
            </a:extLst>
          </p:cNvPr>
          <p:cNvSpPr/>
          <p:nvPr>
            <p:custDataLst>
              <p:tags r:id="rId3"/>
            </p:custDataLst>
          </p:nvPr>
        </p:nvSpPr>
        <p:spPr bwMode="auto">
          <a:xfrm>
            <a:off x="0" y="0"/>
            <a:ext cx="158750" cy="158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0" tIns="0" rIns="0" bIns="0" numCol="1" spcCol="0" rtlCol="0" anchor="t" anchorCtr="0" compatLnSpc="1">
            <a:prstTxWarp prst="textNoShape">
              <a:avLst/>
            </a:prstTxWarp>
            <a:noAutofit/>
          </a:bodyPr>
          <a:lstStyle/>
          <a:p>
            <a:endParaRPr kumimoji="0" lang="en-US" sz="3600" b="1" u="none" strike="noStrike" cap="none" normalizeH="0" dirty="0">
              <a:ln>
                <a:noFill/>
              </a:ln>
              <a:solidFill>
                <a:schemeClr val="tx1"/>
              </a:solidFill>
              <a:effectLst/>
              <a:latin typeface="Arial Narrow" panose="020B0606020202030204" pitchFamily="34" charset="0"/>
              <a:ea typeface="+mj-ea"/>
              <a:sym typeface="Arial Narrow" panose="020B0606020202030204" pitchFamily="34" charset="0"/>
            </a:endParaRPr>
          </a:p>
        </p:txBody>
      </p:sp>
      <p:sp>
        <p:nvSpPr>
          <p:cNvPr id="2" name="Title 1">
            <a:extLst>
              <a:ext uri="{FF2B5EF4-FFF2-40B4-BE49-F238E27FC236}">
                <a16:creationId xmlns:a16="http://schemas.microsoft.com/office/drawing/2014/main" id="{8D619C6C-4D0C-4CD0-960C-B17EE9E3AFF7}"/>
              </a:ext>
            </a:extLst>
          </p:cNvPr>
          <p:cNvSpPr>
            <a:spLocks noGrp="1"/>
          </p:cNvSpPr>
          <p:nvPr>
            <p:ph type="title"/>
          </p:nvPr>
        </p:nvSpPr>
        <p:spPr>
          <a:xfrm>
            <a:off x="800100" y="114300"/>
            <a:ext cx="7886700" cy="967740"/>
          </a:xfrm>
        </p:spPr>
        <p:txBody>
          <a:bodyPr/>
          <a:lstStyle/>
          <a:p>
            <a:r>
              <a:rPr lang="en-US" dirty="0"/>
              <a:t>An 18-month process…</a:t>
            </a:r>
          </a:p>
        </p:txBody>
      </p:sp>
      <p:graphicFrame>
        <p:nvGraphicFramePr>
          <p:cNvPr id="19" name="Table 18">
            <a:extLst>
              <a:ext uri="{FF2B5EF4-FFF2-40B4-BE49-F238E27FC236}">
                <a16:creationId xmlns:a16="http://schemas.microsoft.com/office/drawing/2014/main" id="{537FB65F-15D6-4242-A631-6CA67A2F9D6A}"/>
              </a:ext>
            </a:extLst>
          </p:cNvPr>
          <p:cNvGraphicFramePr>
            <a:graphicFrameLocks noGrp="1"/>
          </p:cNvGraphicFramePr>
          <p:nvPr>
            <p:extLst>
              <p:ext uri="{D42A27DB-BD31-4B8C-83A1-F6EECF244321}">
                <p14:modId xmlns:p14="http://schemas.microsoft.com/office/powerpoint/2010/main" val="1546167624"/>
              </p:ext>
            </p:extLst>
          </p:nvPr>
        </p:nvGraphicFramePr>
        <p:xfrm>
          <a:off x="49742" y="1186244"/>
          <a:ext cx="9010650" cy="5623560"/>
        </p:xfrm>
        <a:graphic>
          <a:graphicData uri="http://schemas.openxmlformats.org/drawingml/2006/table">
            <a:tbl>
              <a:tblPr firstRow="1" bandRow="1">
                <a:tableStyleId>{C083E6E3-FA7D-4D7B-A595-EF9225AFEA82}</a:tableStyleId>
              </a:tblPr>
              <a:tblGrid>
                <a:gridCol w="4483100">
                  <a:extLst>
                    <a:ext uri="{9D8B030D-6E8A-4147-A177-3AD203B41FA5}">
                      <a16:colId xmlns:a16="http://schemas.microsoft.com/office/drawing/2014/main" val="2426076121"/>
                    </a:ext>
                  </a:extLst>
                </a:gridCol>
                <a:gridCol w="208280">
                  <a:extLst>
                    <a:ext uri="{9D8B030D-6E8A-4147-A177-3AD203B41FA5}">
                      <a16:colId xmlns:a16="http://schemas.microsoft.com/office/drawing/2014/main" val="1167593669"/>
                    </a:ext>
                  </a:extLst>
                </a:gridCol>
                <a:gridCol w="4319270">
                  <a:extLst>
                    <a:ext uri="{9D8B030D-6E8A-4147-A177-3AD203B41FA5}">
                      <a16:colId xmlns:a16="http://schemas.microsoft.com/office/drawing/2014/main" val="3487051851"/>
                    </a:ext>
                  </a:extLst>
                </a:gridCol>
              </a:tblGrid>
              <a:tr h="226306">
                <a:tc>
                  <a:txBody>
                    <a:bodyPr/>
                    <a:lstStyle/>
                    <a:p>
                      <a:pPr algn="ctr"/>
                      <a:r>
                        <a:rPr lang="en-US" sz="1700" dirty="0"/>
                        <a:t>Analytic Process led by HFG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solidFill>
                  </a:tcPr>
                </a:tc>
                <a:tc>
                  <a:txBody>
                    <a:bodyPr/>
                    <a:lstStyle/>
                    <a:p>
                      <a:pPr algn="ctr"/>
                      <a:endParaRPr lang="en-US" sz="17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a:r>
                        <a:rPr lang="en-US" sz="1700" dirty="0"/>
                        <a:t>Automation Process (BASLY) led by HE</a:t>
                      </a:r>
                      <a:r>
                        <a:rPr lang="en-US" sz="1700" baseline="30000" dirty="0"/>
                        <a:t>2</a:t>
                      </a:r>
                      <a:r>
                        <a:rPr lang="en-US" sz="1700" dirty="0"/>
                        <a:t>RO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5"/>
                    </a:solidFill>
                  </a:tcPr>
                </a:tc>
                <a:extLst>
                  <a:ext uri="{0D108BD9-81ED-4DB2-BD59-A6C34878D82A}">
                    <a16:rowId xmlns:a16="http://schemas.microsoft.com/office/drawing/2014/main" val="2741212432"/>
                  </a:ext>
                </a:extLst>
              </a:tr>
              <a:tr h="1229926">
                <a:tc>
                  <a:txBody>
                    <a:bodyPr/>
                    <a:lstStyle/>
                    <a:p>
                      <a:pPr marL="342900" indent="-342900">
                        <a:buAutoNum type="arabicPeriod"/>
                      </a:pPr>
                      <a:r>
                        <a:rPr lang="en-US" sz="1700" i="1" dirty="0"/>
                        <a:t>Data collection &amp; compilation</a:t>
                      </a:r>
                    </a:p>
                    <a:p>
                      <a:pPr marL="742950" lvl="1" indent="-285750">
                        <a:buFont typeface="Arial" panose="020B0604020202020204" pitchFamily="34" charset="0"/>
                        <a:buChar char="•"/>
                      </a:pPr>
                      <a:r>
                        <a:rPr lang="en-US" sz="1700" dirty="0"/>
                        <a:t>DOH: BAS records (HPV included)</a:t>
                      </a:r>
                    </a:p>
                    <a:p>
                      <a:pPr marL="742950" lvl="1" indent="-285750">
                        <a:buFont typeface="Arial" panose="020B0604020202020204" pitchFamily="34" charset="0"/>
                        <a:buChar char="•"/>
                      </a:pPr>
                      <a:r>
                        <a:rPr lang="en-US" sz="1700" dirty="0"/>
                        <a:t>DBE &amp; DSD: ENE, EPRE, NT records</a:t>
                      </a:r>
                    </a:p>
                    <a:p>
                      <a:pPr marL="742950" lvl="1" indent="-285750">
                        <a:buFont typeface="Arial" panose="020B0604020202020204" pitchFamily="34" charset="0"/>
                        <a:buChar char="•"/>
                      </a:pPr>
                      <a:r>
                        <a:rPr lang="en-US" sz="1700" dirty="0"/>
                        <a:t>PEPFAR: Expenditure Analysis (EA) data</a:t>
                      </a:r>
                    </a:p>
                    <a:p>
                      <a:pPr marL="742950" lvl="1" indent="-285750">
                        <a:buFont typeface="Arial" panose="020B0604020202020204" pitchFamily="34" charset="0"/>
                        <a:buChar char="•"/>
                      </a:pPr>
                      <a:r>
                        <a:rPr lang="en-US" sz="1700" dirty="0"/>
                        <a:t>GF: Annual Financial Reports (AFRs)</a:t>
                      </a:r>
                    </a:p>
                    <a:p>
                      <a:pPr marL="742950" lvl="1" indent="-285750">
                        <a:buFont typeface="Arial" panose="020B0604020202020204" pitchFamily="34" charset="0"/>
                        <a:buChar char="•"/>
                      </a:pPr>
                      <a:endParaRPr lang="en-US" sz="17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6">
                        <a:lumMod val="20000"/>
                        <a:lumOff val="80000"/>
                      </a:schemeClr>
                    </a:solidFill>
                  </a:tcPr>
                </a:tc>
                <a:tc>
                  <a:txBody>
                    <a:bodyPr/>
                    <a:lstStyle/>
                    <a:p>
                      <a:pPr marL="742950" lvl="1" indent="-285750">
                        <a:buFont typeface="Arial" panose="020B0604020202020204" pitchFamily="34" charset="0"/>
                        <a:buChar char="•"/>
                      </a:pPr>
                      <a:endParaRPr lang="en-US" sz="17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rowSpan="5">
                  <a:txBody>
                    <a:bodyPr/>
                    <a:lstStyle/>
                    <a:p>
                      <a:pPr marL="342900" indent="-342900">
                        <a:buFont typeface="Arial" panose="020B0604020202020204" pitchFamily="34" charset="0"/>
                        <a:buAutoNum type="arabicPeriod"/>
                      </a:pPr>
                      <a:r>
                        <a:rPr lang="en-US" sz="1700"/>
                        <a:t>In-depth discussion and demonstration of  manual search, crosswalking and analysis methods</a:t>
                      </a:r>
                    </a:p>
                    <a:p>
                      <a:pPr marL="342900" indent="-342900">
                        <a:buFont typeface="Arial" panose="020B0604020202020204" pitchFamily="34" charset="0"/>
                        <a:buAutoNum type="arabicPeriod"/>
                      </a:pPr>
                      <a:endParaRPr lang="en-US" sz="1700"/>
                    </a:p>
                    <a:p>
                      <a:pPr marL="342900" indent="-342900">
                        <a:buFont typeface="Arial" panose="020B0604020202020204" pitchFamily="34" charset="0"/>
                        <a:buAutoNum type="arabicPeriod"/>
                      </a:pPr>
                      <a:r>
                        <a:rPr lang="en-US" sz="1700"/>
                        <a:t>Adaptation of manual methods into Excel (programming in VBA)</a:t>
                      </a:r>
                    </a:p>
                    <a:p>
                      <a:pPr marL="342900" indent="-342900">
                        <a:buFont typeface="Arial" panose="020B0604020202020204" pitchFamily="34" charset="0"/>
                        <a:buAutoNum type="arabicPeriod"/>
                      </a:pPr>
                      <a:endParaRPr lang="en-US" sz="1700"/>
                    </a:p>
                    <a:p>
                      <a:pPr marL="342900" indent="-342900">
                        <a:buFont typeface="Arial" panose="020B0604020202020204" pitchFamily="34" charset="0"/>
                        <a:buAutoNum type="arabicPeriod"/>
                      </a:pPr>
                      <a:r>
                        <a:rPr lang="en-US" sz="1700"/>
                        <a:t>Multiple rounds of BASLY testing, troubleshooting and comparison of results with manual process</a:t>
                      </a:r>
                    </a:p>
                    <a:p>
                      <a:pPr marL="342900" indent="-342900">
                        <a:buFont typeface="Arial" panose="020B0604020202020204" pitchFamily="34" charset="0"/>
                        <a:buAutoNum type="arabicPeriod"/>
                      </a:pPr>
                      <a:endParaRPr lang="en-US" sz="1700"/>
                    </a:p>
                    <a:p>
                      <a:pPr marL="342900" indent="-342900">
                        <a:buFont typeface="Arial" panose="020B0604020202020204" pitchFamily="34" charset="0"/>
                        <a:buAutoNum type="arabicPeriod"/>
                      </a:pPr>
                      <a:r>
                        <a:rPr lang="en-US" sz="1700"/>
                        <a:t>Modification of BASLY code to reach the minimum difference threshold when compared with manual results </a:t>
                      </a:r>
                    </a:p>
                    <a:p>
                      <a:pPr marL="342900" indent="-342900">
                        <a:buFont typeface="Arial" panose="020B0604020202020204" pitchFamily="34" charset="0"/>
                        <a:buAutoNum type="arabicPeriod"/>
                      </a:pPr>
                      <a:endParaRPr lang="en-US" sz="1700"/>
                    </a:p>
                    <a:p>
                      <a:pPr marL="342900" indent="-342900">
                        <a:buFont typeface="Arial" panose="020B0604020202020204" pitchFamily="34" charset="0"/>
                        <a:buAutoNum type="arabicPeriod"/>
                      </a:pPr>
                      <a:r>
                        <a:rPr lang="en-US" sz="1700"/>
                        <a:t>BASLY pilot demo with NDOH for testing and feedback</a:t>
                      </a:r>
                    </a:p>
                    <a:p>
                      <a:pPr marL="342900" indent="-342900">
                        <a:buFont typeface="Arial" panose="020B0604020202020204" pitchFamily="34" charset="0"/>
                        <a:buAutoNum type="arabicPeriod"/>
                      </a:pPr>
                      <a:endParaRPr lang="en-US" sz="1700"/>
                    </a:p>
                    <a:p>
                      <a:pPr marL="342900" indent="-342900">
                        <a:buFont typeface="Arial" panose="020B0604020202020204" pitchFamily="34" charset="0"/>
                        <a:buAutoNum type="arabicPeriod"/>
                      </a:pPr>
                      <a:r>
                        <a:rPr lang="en-US" sz="1700"/>
                        <a:t>Finalisation of BASLY and handover to NDOH</a:t>
                      </a:r>
                    </a:p>
                    <a:p>
                      <a:pPr marL="342900" indent="-342900">
                        <a:buFont typeface="Arial" panose="020B0604020202020204" pitchFamily="34" charset="0"/>
                        <a:buAutoNum type="arabicPeriod"/>
                      </a:pPr>
                      <a:endParaRPr lang="en-US" sz="17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alpha val="20000"/>
                      </a:schemeClr>
                    </a:solidFill>
                  </a:tcPr>
                </a:tc>
                <a:extLst>
                  <a:ext uri="{0D108BD9-81ED-4DB2-BD59-A6C34878D82A}">
                    <a16:rowId xmlns:a16="http://schemas.microsoft.com/office/drawing/2014/main" val="4041991198"/>
                  </a:ext>
                </a:extLst>
              </a:tr>
              <a:tr h="1397196">
                <a:tc>
                  <a:txBody>
                    <a:bodyPr/>
                    <a:lstStyle/>
                    <a:p>
                      <a:r>
                        <a:rPr lang="en-US" sz="1700" i="1"/>
                        <a:t>2. Crosswalking &amp; consolidation</a:t>
                      </a:r>
                    </a:p>
                    <a:p>
                      <a:pPr marL="742950" lvl="1" indent="-285750">
                        <a:buFont typeface="Arial" panose="020B0604020202020204" pitchFamily="34" charset="0"/>
                        <a:buChar char="•"/>
                      </a:pPr>
                      <a:r>
                        <a:rPr lang="en-US" sz="1700"/>
                        <a:t>Six sets of spending categories reconciled with the SAG BAS categories</a:t>
                      </a:r>
                    </a:p>
                    <a:p>
                      <a:pPr marL="742950" lvl="1" indent="-285750">
                        <a:buFont typeface="Arial" panose="020B0604020202020204" pitchFamily="34" charset="0"/>
                        <a:buChar char="•"/>
                      </a:pPr>
                      <a:r>
                        <a:rPr lang="en-US" sz="1700"/>
                        <a:t>Construction of single database with data from all nine provinces, NDOH, other SAG departments, PEPFAR, and Global Fund for all three FYs</a:t>
                      </a:r>
                    </a:p>
                    <a:p>
                      <a:pPr marL="742950" lvl="1" indent="-285750">
                        <a:buFont typeface="Arial" panose="020B0604020202020204" pitchFamily="34" charset="0"/>
                        <a:buChar char="•"/>
                      </a:pPr>
                      <a:endParaRPr lang="en-US" sz="17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6">
                        <a:lumMod val="20000"/>
                        <a:lumOff val="80000"/>
                      </a:schemeClr>
                    </a:solidFill>
                  </a:tcPr>
                </a:tc>
                <a:tc>
                  <a:txBody>
                    <a:bodyPr/>
                    <a:lstStyle/>
                    <a:p>
                      <a:pPr marL="742950" lvl="1" indent="-285750">
                        <a:buFont typeface="Arial" panose="020B0604020202020204" pitchFamily="34" charset="0"/>
                        <a:buChar char="•"/>
                      </a:pPr>
                      <a:endParaRPr lang="en-US" sz="17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vMerge="1">
                  <a:txBody>
                    <a:bodyPr/>
                    <a:lstStyle/>
                    <a:p>
                      <a:pPr marL="0" indent="0">
                        <a:buFont typeface="Arial" panose="020B0604020202020204" pitchFamily="34" charset="0"/>
                        <a:buNone/>
                      </a:pPr>
                      <a:endParaRPr lang="en-US"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181053297"/>
                  </a:ext>
                </a:extLst>
              </a:tr>
              <a:tr h="226306">
                <a:tc>
                  <a:txBody>
                    <a:bodyPr/>
                    <a:lstStyle/>
                    <a:p>
                      <a:r>
                        <a:rPr lang="en-US" sz="1700" i="1" dirty="0"/>
                        <a:t>3. Preliminary analysis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6">
                        <a:lumMod val="20000"/>
                        <a:lumOff val="80000"/>
                      </a:schemeClr>
                    </a:solidFill>
                  </a:tcPr>
                </a:tc>
                <a:tc>
                  <a:txBody>
                    <a:bodyPr/>
                    <a:lstStyle/>
                    <a:p>
                      <a:endParaRPr lang="en-US" sz="170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vMerge="1">
                  <a:txBody>
                    <a:bodyPr/>
                    <a:lstStyle/>
                    <a:p>
                      <a:pPr marL="285750" indent="-285750">
                        <a:buFont typeface="Arial" panose="020B0604020202020204" pitchFamily="34" charset="0"/>
                        <a:buChar char="•"/>
                      </a:pPr>
                      <a:endParaRPr lang="en-US"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695436425"/>
                  </a:ext>
                </a:extLst>
              </a:tr>
              <a:tr h="226306">
                <a:tc>
                  <a:txBody>
                    <a:bodyPr/>
                    <a:lstStyle/>
                    <a:p>
                      <a:r>
                        <a:rPr lang="en-US" sz="1700" i="1" dirty="0"/>
                        <a:t>4. Data validation with partners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6">
                        <a:lumMod val="20000"/>
                        <a:lumOff val="80000"/>
                      </a:schemeClr>
                    </a:solidFill>
                  </a:tcPr>
                </a:tc>
                <a:tc>
                  <a:txBody>
                    <a:bodyPr/>
                    <a:lstStyle/>
                    <a:p>
                      <a:endParaRPr lang="en-US" sz="170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vMerge="1">
                  <a:txBody>
                    <a:bodyPr/>
                    <a:lstStyle/>
                    <a:p>
                      <a:pPr marL="285750" indent="-285750">
                        <a:buFont typeface="Arial" panose="020B0604020202020204" pitchFamily="34" charset="0"/>
                        <a:buChar char="•"/>
                      </a:pPr>
                      <a:endParaRPr lang="en-US"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182086557"/>
                  </a:ext>
                </a:extLst>
              </a:tr>
              <a:tr h="401450">
                <a:tc>
                  <a:txBody>
                    <a:bodyPr/>
                    <a:lstStyle/>
                    <a:p>
                      <a:r>
                        <a:rPr lang="en-US" sz="1700" i="1" dirty="0"/>
                        <a:t>5. Finalization of analysis and outputs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lang="en-US" sz="170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vMerge="1">
                  <a:txBody>
                    <a:bodyPr/>
                    <a:lstStyle/>
                    <a:p>
                      <a:pPr marL="285750" indent="-285750">
                        <a:buFont typeface="Arial" panose="020B0604020202020204" pitchFamily="34" charset="0"/>
                        <a:buChar char="•"/>
                      </a:pPr>
                      <a:endParaRPr lang="en-US"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932658986"/>
                  </a:ext>
                </a:extLst>
              </a:tr>
            </a:tbl>
          </a:graphicData>
        </a:graphic>
      </p:graphicFrame>
      <p:sp>
        <p:nvSpPr>
          <p:cNvPr id="3" name="Slide Number Placeholder 2">
            <a:extLst>
              <a:ext uri="{FF2B5EF4-FFF2-40B4-BE49-F238E27FC236}">
                <a16:creationId xmlns:a16="http://schemas.microsoft.com/office/drawing/2014/main" id="{D8E0B2E4-DE24-498A-8C58-446F53898F48}"/>
              </a:ext>
            </a:extLst>
          </p:cNvPr>
          <p:cNvSpPr>
            <a:spLocks noGrp="1"/>
          </p:cNvSpPr>
          <p:nvPr>
            <p:ph type="sldNum" sz="quarter" idx="12"/>
          </p:nvPr>
        </p:nvSpPr>
        <p:spPr/>
        <p:txBody>
          <a:bodyPr/>
          <a:lstStyle/>
          <a:p>
            <a:fld id="{B135C596-EBFF-425A-9FB7-2C5721FB0F35}" type="slidenum">
              <a:rPr lang="en-US" smtClean="0"/>
              <a:pPr/>
              <a:t>5</a:t>
            </a:fld>
            <a:endParaRPr lang="en-US"/>
          </a:p>
        </p:txBody>
      </p:sp>
    </p:spTree>
    <p:extLst>
      <p:ext uri="{BB962C8B-B14F-4D97-AF65-F5344CB8AC3E}">
        <p14:creationId xmlns:p14="http://schemas.microsoft.com/office/powerpoint/2010/main" val="705656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Object 19" hidden="1">
            <a:extLst>
              <a:ext uri="{FF2B5EF4-FFF2-40B4-BE49-F238E27FC236}">
                <a16:creationId xmlns:a16="http://schemas.microsoft.com/office/drawing/2014/main" id="{12B96D23-F4C0-496F-97FF-889227196409}"/>
              </a:ext>
            </a:extLst>
          </p:cNvPr>
          <p:cNvGraphicFramePr>
            <a:graphicFrameLocks noChangeAspect="1"/>
          </p:cNvGraphicFramePr>
          <p:nvPr>
            <p:custDataLst>
              <p:tags r:id="rId2"/>
            </p:custDataLst>
            <p:extLst>
              <p:ext uri="{D42A27DB-BD31-4B8C-83A1-F6EECF244321}">
                <p14:modId xmlns:p14="http://schemas.microsoft.com/office/powerpoint/2010/main" val="2667669174"/>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6627" name="think-cell Slide" r:id="rId58" imgW="473" imgH="470" progId="TCLayout.ActiveDocument.1">
                  <p:embed/>
                </p:oleObj>
              </mc:Choice>
              <mc:Fallback>
                <p:oleObj name="think-cell Slide" r:id="rId58" imgW="473" imgH="470" progId="TCLayout.ActiveDocument.1">
                  <p:embed/>
                  <p:pic>
                    <p:nvPicPr>
                      <p:cNvPr id="20" name="Object 19" hidden="1">
                        <a:extLst>
                          <a:ext uri="{FF2B5EF4-FFF2-40B4-BE49-F238E27FC236}">
                            <a16:creationId xmlns:a16="http://schemas.microsoft.com/office/drawing/2014/main" id="{12B96D23-F4C0-496F-97FF-889227196409}"/>
                          </a:ext>
                        </a:extLst>
                      </p:cNvPr>
                      <p:cNvPicPr/>
                      <p:nvPr/>
                    </p:nvPicPr>
                    <p:blipFill>
                      <a:blip r:embed="rId59"/>
                      <a:stretch>
                        <a:fillRect/>
                      </a:stretch>
                    </p:blipFill>
                    <p:spPr>
                      <a:xfrm>
                        <a:off x="1588" y="1588"/>
                        <a:ext cx="1587" cy="1587"/>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4872E6DF-D17F-4F67-9E47-A2271C72E887}"/>
              </a:ext>
            </a:extLst>
          </p:cNvPr>
          <p:cNvSpPr/>
          <p:nvPr>
            <p:custDataLst>
              <p:tags r:id="rId3"/>
            </p:custDataLst>
          </p:nvPr>
        </p:nvSpPr>
        <p:spPr bwMode="auto">
          <a:xfrm>
            <a:off x="0" y="0"/>
            <a:ext cx="158750" cy="158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0" tIns="0" rIns="0" bIns="0" numCol="1" spcCol="0" rtlCol="0" anchor="t" anchorCtr="0" compatLnSpc="1">
            <a:prstTxWarp prst="textNoShape">
              <a:avLst/>
            </a:prstTxWarp>
            <a:noAutofit/>
          </a:bodyPr>
          <a:lstStyle/>
          <a:p>
            <a:endParaRPr kumimoji="0" lang="en-US" sz="1200" u="none" strike="noStrike" cap="none" normalizeH="0" dirty="0">
              <a:ln>
                <a:noFill/>
              </a:ln>
              <a:solidFill>
                <a:schemeClr val="tx1"/>
              </a:solidFill>
              <a:effectLst/>
              <a:latin typeface="Arial Narrow" panose="020B0606020202030204" pitchFamily="34" charset="0"/>
              <a:sym typeface="Arial Narrow" panose="020B0606020202030204" pitchFamily="34" charset="0"/>
            </a:endParaRPr>
          </a:p>
        </p:txBody>
      </p:sp>
      <p:sp>
        <p:nvSpPr>
          <p:cNvPr id="2" name="Title 1">
            <a:extLst>
              <a:ext uri="{FF2B5EF4-FFF2-40B4-BE49-F238E27FC236}">
                <a16:creationId xmlns:a16="http://schemas.microsoft.com/office/drawing/2014/main" id="{E3AB3C2F-F990-4567-8B45-F0712FCF3DC9}"/>
              </a:ext>
            </a:extLst>
          </p:cNvPr>
          <p:cNvSpPr>
            <a:spLocks noGrp="1"/>
          </p:cNvSpPr>
          <p:nvPr>
            <p:ph type="title"/>
          </p:nvPr>
        </p:nvSpPr>
        <p:spPr/>
        <p:txBody>
          <a:bodyPr/>
          <a:lstStyle/>
          <a:p>
            <a:r>
              <a:rPr lang="en-US" dirty="0"/>
              <a:t>HIV spending grew while TB was steady in last two years; SAG-DOH leading the way</a:t>
            </a:r>
          </a:p>
        </p:txBody>
      </p:sp>
      <p:graphicFrame>
        <p:nvGraphicFramePr>
          <p:cNvPr id="4" name="Object 60">
            <a:extLst>
              <a:ext uri="{FF2B5EF4-FFF2-40B4-BE49-F238E27FC236}">
                <a16:creationId xmlns:a16="http://schemas.microsoft.com/office/drawing/2014/main" id="{4A6C822D-B18B-405E-9C8C-FCE2158430F6}"/>
              </a:ext>
            </a:extLst>
          </p:cNvPr>
          <p:cNvGraphicFramePr>
            <a:graphicFrameLocks/>
          </p:cNvGraphicFramePr>
          <p:nvPr>
            <p:custDataLst>
              <p:tags r:id="rId4"/>
            </p:custDataLst>
            <p:extLst>
              <p:ext uri="{D42A27DB-BD31-4B8C-83A1-F6EECF244321}">
                <p14:modId xmlns:p14="http://schemas.microsoft.com/office/powerpoint/2010/main" val="3332183937"/>
              </p:ext>
            </p:extLst>
          </p:nvPr>
        </p:nvGraphicFramePr>
        <p:xfrm>
          <a:off x="507999" y="2298700"/>
          <a:ext cx="3350038" cy="4226699"/>
        </p:xfrm>
        <a:graphic>
          <a:graphicData uri="http://schemas.openxmlformats.org/drawingml/2006/chart">
            <c:chart xmlns:c="http://schemas.openxmlformats.org/drawingml/2006/chart" xmlns:r="http://schemas.openxmlformats.org/officeDocument/2006/relationships" r:id="rId60"/>
          </a:graphicData>
        </a:graphic>
      </p:graphicFrame>
      <p:sp>
        <p:nvSpPr>
          <p:cNvPr id="110" name="Rectangle 109">
            <a:extLst>
              <a:ext uri="{FF2B5EF4-FFF2-40B4-BE49-F238E27FC236}">
                <a16:creationId xmlns:a16="http://schemas.microsoft.com/office/drawing/2014/main" id="{E1E7F09C-A932-465A-B2E6-6BE143EC6DDC}"/>
              </a:ext>
            </a:extLst>
          </p:cNvPr>
          <p:cNvSpPr>
            <a:spLocks noGrp="1" noChangeArrowheads="1"/>
          </p:cNvSpPr>
          <p:nvPr>
            <p:custDataLst>
              <p:tags r:id="rId5"/>
            </p:custDataLst>
          </p:nvPr>
        </p:nvSpPr>
        <p:spPr bwMode="gray">
          <a:xfrm>
            <a:off x="74613" y="4999038"/>
            <a:ext cx="446088"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r">
              <a:spcBef>
                <a:spcPct val="0"/>
              </a:spcBef>
              <a:buNone/>
            </a:pPr>
            <a:fld id="{24670E25-AF77-4EFC-B49A-E75337D6E1F8}" type="datetime'''''''''''''''''1''0'''''''',0''''''''0''''''''''''''0'">
              <a:rPr lang="en-US" altLang="en-US" sz="1400">
                <a:sym typeface="+mn-lt"/>
              </a:rPr>
              <a:pPr marL="0" indent="0" algn="r">
                <a:spcBef>
                  <a:spcPct val="0"/>
                </a:spcBef>
                <a:buNone/>
              </a:pPr>
              <a:t>10,000</a:t>
            </a:fld>
            <a:endParaRPr lang="en-US" sz="1400" dirty="0">
              <a:sym typeface="+mn-lt"/>
            </a:endParaRPr>
          </a:p>
        </p:txBody>
      </p:sp>
      <p:sp>
        <p:nvSpPr>
          <p:cNvPr id="109" name="Rectangle 108">
            <a:extLst>
              <a:ext uri="{FF2B5EF4-FFF2-40B4-BE49-F238E27FC236}">
                <a16:creationId xmlns:a16="http://schemas.microsoft.com/office/drawing/2014/main" id="{905D84F0-FBF7-4045-AE90-2F743AE4C7BF}"/>
              </a:ext>
            </a:extLst>
          </p:cNvPr>
          <p:cNvSpPr>
            <a:spLocks noGrp="1" noChangeArrowheads="1"/>
          </p:cNvSpPr>
          <p:nvPr>
            <p:custDataLst>
              <p:tags r:id="rId6"/>
            </p:custDataLst>
          </p:nvPr>
        </p:nvSpPr>
        <p:spPr bwMode="gray">
          <a:xfrm>
            <a:off x="155575" y="5684838"/>
            <a:ext cx="365125"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r">
              <a:spcBef>
                <a:spcPct val="0"/>
              </a:spcBef>
              <a:buNone/>
            </a:pPr>
            <a:fld id="{2C32D65F-1BF7-4C79-B9A7-BBC9DBEC3C0D}" type="datetime'''''''''5'''''',''0''''''''''''''''''''''''''0''''''''''''0'">
              <a:rPr lang="en-US" altLang="en-US" sz="1400">
                <a:sym typeface="+mn-lt"/>
              </a:rPr>
              <a:pPr marL="0" indent="0" algn="r">
                <a:spcBef>
                  <a:spcPct val="0"/>
                </a:spcBef>
                <a:buNone/>
              </a:pPr>
              <a:t>5,000</a:t>
            </a:fld>
            <a:endParaRPr lang="en-US" sz="1400" dirty="0">
              <a:sym typeface="+mn-lt"/>
            </a:endParaRPr>
          </a:p>
        </p:txBody>
      </p:sp>
      <p:sp>
        <p:nvSpPr>
          <p:cNvPr id="108" name="Rectangle 107">
            <a:extLst>
              <a:ext uri="{FF2B5EF4-FFF2-40B4-BE49-F238E27FC236}">
                <a16:creationId xmlns:a16="http://schemas.microsoft.com/office/drawing/2014/main" id="{75ED729C-89C7-4A5E-B057-3C6987CF9785}"/>
              </a:ext>
            </a:extLst>
          </p:cNvPr>
          <p:cNvSpPr>
            <a:spLocks noGrp="1" noChangeArrowheads="1"/>
          </p:cNvSpPr>
          <p:nvPr>
            <p:custDataLst>
              <p:tags r:id="rId7"/>
            </p:custDataLst>
          </p:nvPr>
        </p:nvSpPr>
        <p:spPr bwMode="gray">
          <a:xfrm>
            <a:off x="439738" y="6370638"/>
            <a:ext cx="80963"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r">
              <a:spcBef>
                <a:spcPct val="0"/>
              </a:spcBef>
              <a:buNone/>
            </a:pPr>
            <a:fld id="{333EE5DC-EDD2-46B8-AED0-C9C06BD7E696}" type="datetime'''''''''''''''''''''''''''''''''''''''''''''''''''''0'''''''''">
              <a:rPr lang="en-US" altLang="en-US" sz="1400">
                <a:sym typeface="+mn-lt"/>
              </a:rPr>
              <a:pPr marL="0" indent="0" algn="r">
                <a:spcBef>
                  <a:spcPct val="0"/>
                </a:spcBef>
                <a:buNone/>
              </a:pPr>
              <a:t>0</a:t>
            </a:fld>
            <a:endParaRPr lang="en-US" sz="1400" dirty="0">
              <a:sym typeface="+mn-lt"/>
            </a:endParaRPr>
          </a:p>
        </p:txBody>
      </p:sp>
      <p:sp>
        <p:nvSpPr>
          <p:cNvPr id="114" name="Rectangle 113">
            <a:extLst>
              <a:ext uri="{FF2B5EF4-FFF2-40B4-BE49-F238E27FC236}">
                <a16:creationId xmlns:a16="http://schemas.microsoft.com/office/drawing/2014/main" id="{8AF25B73-54E9-47FD-836F-8542437B0469}"/>
              </a:ext>
            </a:extLst>
          </p:cNvPr>
          <p:cNvSpPr>
            <a:spLocks noGrp="1" noChangeArrowheads="1"/>
          </p:cNvSpPr>
          <p:nvPr>
            <p:custDataLst>
              <p:tags r:id="rId8"/>
            </p:custDataLst>
          </p:nvPr>
        </p:nvSpPr>
        <p:spPr bwMode="gray">
          <a:xfrm>
            <a:off x="74613" y="2255838"/>
            <a:ext cx="446088"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r">
              <a:spcBef>
                <a:spcPct val="0"/>
              </a:spcBef>
              <a:buNone/>
            </a:pPr>
            <a:fld id="{3EDA065D-0998-42A9-9233-E47A63F74228}" type="datetime'''''''''''3''''''''''''0'''',0''''''''0''''''''''''0'''''''''">
              <a:rPr lang="en-US" altLang="en-US" sz="1400">
                <a:sym typeface="+mn-lt"/>
              </a:rPr>
              <a:pPr marL="0" indent="0" algn="r">
                <a:spcBef>
                  <a:spcPct val="0"/>
                </a:spcBef>
                <a:buNone/>
              </a:pPr>
              <a:t>30,000</a:t>
            </a:fld>
            <a:endParaRPr lang="en-US" sz="1400" dirty="0">
              <a:sym typeface="+mn-lt"/>
            </a:endParaRPr>
          </a:p>
        </p:txBody>
      </p:sp>
      <p:sp>
        <p:nvSpPr>
          <p:cNvPr id="113" name="Rectangle 112">
            <a:extLst>
              <a:ext uri="{FF2B5EF4-FFF2-40B4-BE49-F238E27FC236}">
                <a16:creationId xmlns:a16="http://schemas.microsoft.com/office/drawing/2014/main" id="{0001DB1A-79EC-4F0F-8FC3-FA4DDD43A559}"/>
              </a:ext>
            </a:extLst>
          </p:cNvPr>
          <p:cNvSpPr>
            <a:spLocks noGrp="1" noChangeArrowheads="1"/>
          </p:cNvSpPr>
          <p:nvPr>
            <p:custDataLst>
              <p:tags r:id="rId9"/>
            </p:custDataLst>
          </p:nvPr>
        </p:nvSpPr>
        <p:spPr bwMode="gray">
          <a:xfrm>
            <a:off x="74613" y="2941638"/>
            <a:ext cx="446088"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r">
              <a:spcBef>
                <a:spcPct val="0"/>
              </a:spcBef>
              <a:buNone/>
            </a:pPr>
            <a:fld id="{EACE0B6F-36A9-46CD-92F4-551E4B5E07BD}" type="datetime'''25'''',''0''''''0''''''0'''">
              <a:rPr lang="en-US" altLang="en-US" sz="1400">
                <a:sym typeface="+mn-lt"/>
              </a:rPr>
              <a:pPr marL="0" indent="0" algn="r">
                <a:spcBef>
                  <a:spcPct val="0"/>
                </a:spcBef>
                <a:buNone/>
              </a:pPr>
              <a:t>25,000</a:t>
            </a:fld>
            <a:endParaRPr lang="en-US" sz="1400" dirty="0">
              <a:sym typeface="+mn-lt"/>
            </a:endParaRPr>
          </a:p>
        </p:txBody>
      </p:sp>
      <p:sp>
        <p:nvSpPr>
          <p:cNvPr id="112" name="Rectangle 111">
            <a:extLst>
              <a:ext uri="{FF2B5EF4-FFF2-40B4-BE49-F238E27FC236}">
                <a16:creationId xmlns:a16="http://schemas.microsoft.com/office/drawing/2014/main" id="{B9FB0249-33F7-484C-82D6-923C08D13B60}"/>
              </a:ext>
            </a:extLst>
          </p:cNvPr>
          <p:cNvSpPr>
            <a:spLocks noGrp="1" noChangeArrowheads="1"/>
          </p:cNvSpPr>
          <p:nvPr>
            <p:custDataLst>
              <p:tags r:id="rId10"/>
            </p:custDataLst>
          </p:nvPr>
        </p:nvSpPr>
        <p:spPr bwMode="gray">
          <a:xfrm>
            <a:off x="74613" y="3627438"/>
            <a:ext cx="446088"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r">
              <a:spcBef>
                <a:spcPct val="0"/>
              </a:spcBef>
              <a:buNone/>
            </a:pPr>
            <a:fld id="{129CB274-ED85-4599-8F9B-9CFB9B64EE12}" type="datetime'''2''''''''''''''''''''''''0,''''''''''''''0''''''''0''''0'''">
              <a:rPr lang="en-US" altLang="en-US" sz="1400">
                <a:sym typeface="+mn-lt"/>
              </a:rPr>
              <a:pPr marL="0" indent="0" algn="r">
                <a:spcBef>
                  <a:spcPct val="0"/>
                </a:spcBef>
                <a:buNone/>
              </a:pPr>
              <a:t>20,000</a:t>
            </a:fld>
            <a:endParaRPr lang="en-US" sz="1400" dirty="0">
              <a:sym typeface="+mn-lt"/>
            </a:endParaRPr>
          </a:p>
        </p:txBody>
      </p:sp>
      <p:sp>
        <p:nvSpPr>
          <p:cNvPr id="111" name="Rectangle 110">
            <a:extLst>
              <a:ext uri="{FF2B5EF4-FFF2-40B4-BE49-F238E27FC236}">
                <a16:creationId xmlns:a16="http://schemas.microsoft.com/office/drawing/2014/main" id="{DAA5310E-9E4E-470B-8519-3F7A222BA48B}"/>
              </a:ext>
            </a:extLst>
          </p:cNvPr>
          <p:cNvSpPr>
            <a:spLocks noGrp="1" noChangeArrowheads="1"/>
          </p:cNvSpPr>
          <p:nvPr>
            <p:custDataLst>
              <p:tags r:id="rId11"/>
            </p:custDataLst>
          </p:nvPr>
        </p:nvSpPr>
        <p:spPr bwMode="gray">
          <a:xfrm>
            <a:off x="74613" y="4313238"/>
            <a:ext cx="446088"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r">
              <a:spcBef>
                <a:spcPct val="0"/>
              </a:spcBef>
              <a:buNone/>
            </a:pPr>
            <a:fld id="{88F3CA41-8681-4520-8C54-65AC217BD123}" type="datetime'1''''''5'''''''''''''''''''''''',0''''0''''''''0'''''''''''''">
              <a:rPr lang="en-US" altLang="en-US" sz="1400">
                <a:sym typeface="+mn-lt"/>
              </a:rPr>
              <a:pPr marL="0" indent="0" algn="r">
                <a:spcBef>
                  <a:spcPct val="0"/>
                </a:spcBef>
                <a:buNone/>
              </a:pPr>
              <a:t>15,000</a:t>
            </a:fld>
            <a:endParaRPr lang="en-US" sz="1400" dirty="0">
              <a:sym typeface="+mn-lt"/>
            </a:endParaRPr>
          </a:p>
        </p:txBody>
      </p:sp>
      <p:cxnSp>
        <p:nvCxnSpPr>
          <p:cNvPr id="66" name="Straight Connector 65">
            <a:extLst>
              <a:ext uri="{FF2B5EF4-FFF2-40B4-BE49-F238E27FC236}">
                <a16:creationId xmlns:a16="http://schemas.microsoft.com/office/drawing/2014/main" id="{414EEF90-F45C-42B6-B9DF-C2FC27AB73FB}"/>
              </a:ext>
            </a:extLst>
          </p:cNvPr>
          <p:cNvCxnSpPr/>
          <p:nvPr>
            <p:custDataLst>
              <p:tags r:id="rId12"/>
            </p:custDataLst>
          </p:nvPr>
        </p:nvCxnSpPr>
        <p:spPr bwMode="auto">
          <a:xfrm flipH="1">
            <a:off x="1363663" y="3454400"/>
            <a:ext cx="98425" cy="0"/>
          </a:xfrm>
          <a:prstGeom prst="line">
            <a:avLst/>
          </a:prstGeom>
          <a:solidFill>
            <a:schemeClr val="accent1"/>
          </a:solidFill>
          <a:ln w="6350" cap="flat" cmpd="sng" algn="ctr">
            <a:solidFill>
              <a:schemeClr val="tx1"/>
            </a:solidFill>
            <a:prstDash val="solid"/>
            <a:round/>
            <a:headEnd type="none" w="med" len="med"/>
            <a:tailEnd type="none" w="med" len="med"/>
          </a:ln>
          <a:effectLst/>
        </p:spPr>
      </p:cxnSp>
      <p:cxnSp>
        <p:nvCxnSpPr>
          <p:cNvPr id="5" name="Straight Connector 4">
            <a:extLst>
              <a:ext uri="{FF2B5EF4-FFF2-40B4-BE49-F238E27FC236}">
                <a16:creationId xmlns:a16="http://schemas.microsoft.com/office/drawing/2014/main" id="{4F99FEA9-8B2B-4DD3-A27E-94E29A589578}"/>
              </a:ext>
            </a:extLst>
          </p:cNvPr>
          <p:cNvCxnSpPr/>
          <p:nvPr>
            <p:custDataLst>
              <p:tags r:id="rId13"/>
            </p:custDataLst>
          </p:nvPr>
        </p:nvCxnSpPr>
        <p:spPr bwMode="auto">
          <a:xfrm flipH="1">
            <a:off x="2432050" y="3013075"/>
            <a:ext cx="96837" cy="0"/>
          </a:xfrm>
          <a:prstGeom prst="line">
            <a:avLst/>
          </a:prstGeom>
          <a:solidFill>
            <a:schemeClr val="accent1"/>
          </a:solidFill>
          <a:ln w="6350" cap="flat" cmpd="sng" algn="ctr">
            <a:solidFill>
              <a:schemeClr val="tx1"/>
            </a:solidFill>
            <a:prstDash val="solid"/>
            <a:round/>
            <a:headEnd type="none" w="med" len="med"/>
            <a:tailEnd type="none" w="med" len="med"/>
          </a:ln>
          <a:effectLst/>
        </p:spPr>
      </p:cxnSp>
      <p:sp>
        <p:nvSpPr>
          <p:cNvPr id="87" name="Rectangle 86">
            <a:extLst>
              <a:ext uri="{FF2B5EF4-FFF2-40B4-BE49-F238E27FC236}">
                <a16:creationId xmlns:a16="http://schemas.microsoft.com/office/drawing/2014/main" id="{505F936B-2A3E-4B2A-A7D3-12845120586B}"/>
              </a:ext>
            </a:extLst>
          </p:cNvPr>
          <p:cNvSpPr>
            <a:spLocks noGrp="1" noChangeArrowheads="1"/>
          </p:cNvSpPr>
          <p:nvPr>
            <p:custDataLst>
              <p:tags r:id="rId14"/>
            </p:custDataLst>
          </p:nvPr>
        </p:nvSpPr>
        <p:spPr bwMode="auto">
          <a:xfrm>
            <a:off x="2928938" y="6580188"/>
            <a:ext cx="701675"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square" lIns="0" tIns="0" rIns="0" bIns="0" numCol="1" spcCol="0" anchor="t"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1746E5F4-130D-4594-9D0D-ED02589A2CFA}" type="datetime'''2''0''''1''6/20''1''''''''7'''''''''''''''''''''''">
              <a:rPr lang="en-US" altLang="en-US" sz="1400">
                <a:sym typeface="+mn-lt"/>
              </a:rPr>
              <a:pPr/>
              <a:t>2016/2017</a:t>
            </a:fld>
            <a:endParaRPr lang="en-US" sz="1400" dirty="0">
              <a:sym typeface="+mn-lt"/>
            </a:endParaRPr>
          </a:p>
        </p:txBody>
      </p:sp>
      <p:sp>
        <p:nvSpPr>
          <p:cNvPr id="83" name="Rectangle 82">
            <a:extLst>
              <a:ext uri="{FF2B5EF4-FFF2-40B4-BE49-F238E27FC236}">
                <a16:creationId xmlns:a16="http://schemas.microsoft.com/office/drawing/2014/main" id="{8D8EBBF6-F0C1-44EB-9EE1-BA054ABCA2A4}"/>
              </a:ext>
            </a:extLst>
          </p:cNvPr>
          <p:cNvSpPr>
            <a:spLocks noGrp="1" noChangeArrowheads="1"/>
          </p:cNvSpPr>
          <p:nvPr>
            <p:custDataLst>
              <p:tags r:id="rId15"/>
            </p:custDataLst>
          </p:nvPr>
        </p:nvSpPr>
        <p:spPr bwMode="gray">
          <a:xfrm>
            <a:off x="2998788" y="2190751"/>
            <a:ext cx="563563" cy="24447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28575" tIns="0" rIns="28575" bIns="0" numCol="1" spcCol="0" anchor="b"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r>
              <a:rPr lang="en-US" altLang="en-US" sz="1600" b="1" dirty="0"/>
              <a:t>28,814</a:t>
            </a:r>
            <a:endParaRPr lang="en-US" sz="1600" b="1" dirty="0">
              <a:sym typeface="+mn-lt"/>
            </a:endParaRPr>
          </a:p>
        </p:txBody>
      </p:sp>
      <p:sp>
        <p:nvSpPr>
          <p:cNvPr id="138" name="Rectangle 137">
            <a:extLst>
              <a:ext uri="{FF2B5EF4-FFF2-40B4-BE49-F238E27FC236}">
                <a16:creationId xmlns:a16="http://schemas.microsoft.com/office/drawing/2014/main" id="{6A4C3F24-A733-478B-B6DA-A775EAD8BB3B}"/>
              </a:ext>
            </a:extLst>
          </p:cNvPr>
          <p:cNvSpPr>
            <a:spLocks noGrp="1" noChangeArrowheads="1"/>
          </p:cNvSpPr>
          <p:nvPr>
            <p:custDataLst>
              <p:tags r:id="rId16"/>
            </p:custDataLst>
          </p:nvPr>
        </p:nvSpPr>
        <p:spPr bwMode="gray">
          <a:xfrm>
            <a:off x="3044825" y="2486025"/>
            <a:ext cx="471488" cy="244475"/>
          </a:xfrm>
          <a:prstGeom prst="rect">
            <a:avLst/>
          </a:prstGeom>
          <a:solidFill>
            <a:schemeClr val="accent6"/>
          </a:solidFill>
          <a:ln w="9525">
            <a:noFill/>
            <a:miter lim="800000"/>
            <a:headEnd/>
            <a:tailEnd/>
          </a:ln>
          <a:effectLst/>
        </p:spPr>
        <p:txBody>
          <a:bodyPr vert="horz" wrap="none" lIns="28575" tIns="0" rIns="28575"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55F2C437-D24D-4DFC-BA87-A7B1B438541B}" type="datetime'1'''''''''''''''''''',''1''''7''''''''''''''0'''''''''">
              <a:rPr lang="en-US" altLang="en-US" sz="1600">
                <a:sym typeface="+mn-lt"/>
              </a:rPr>
              <a:pPr marL="0" indent="0" algn="ctr">
                <a:spcBef>
                  <a:spcPct val="0"/>
                </a:spcBef>
                <a:buNone/>
              </a:pPr>
              <a:t>1,170</a:t>
            </a:fld>
            <a:endParaRPr lang="en-US" sz="1600" dirty="0">
              <a:sym typeface="+mn-lt"/>
            </a:endParaRPr>
          </a:p>
        </p:txBody>
      </p:sp>
      <p:sp>
        <p:nvSpPr>
          <p:cNvPr id="90" name="Rectangle 89">
            <a:extLst>
              <a:ext uri="{FF2B5EF4-FFF2-40B4-BE49-F238E27FC236}">
                <a16:creationId xmlns:a16="http://schemas.microsoft.com/office/drawing/2014/main" id="{6CBB5195-C96B-4E2A-BF78-23032732C88D}"/>
              </a:ext>
            </a:extLst>
          </p:cNvPr>
          <p:cNvSpPr>
            <a:spLocks noGrp="1" noChangeArrowheads="1"/>
          </p:cNvSpPr>
          <p:nvPr>
            <p:custDataLst>
              <p:tags r:id="rId17"/>
            </p:custDataLst>
          </p:nvPr>
        </p:nvSpPr>
        <p:spPr bwMode="auto">
          <a:xfrm>
            <a:off x="1857375" y="6580188"/>
            <a:ext cx="701675"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square" lIns="0" tIns="0" rIns="0" bIns="0" numCol="1" spcCol="0" anchor="t"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DE4460AC-90E0-489F-AE2C-2BD24C3FD9E1}" type="datetime'''''''''2''0''''''1''5''''/''''''''''''''''20''1''''6'''">
              <a:rPr lang="en-US" altLang="en-US" sz="1400">
                <a:sym typeface="+mn-lt"/>
              </a:rPr>
              <a:pPr/>
              <a:t>2015/2016</a:t>
            </a:fld>
            <a:endParaRPr lang="en-US" sz="1400" dirty="0">
              <a:sym typeface="+mn-lt"/>
            </a:endParaRPr>
          </a:p>
        </p:txBody>
      </p:sp>
      <p:sp>
        <p:nvSpPr>
          <p:cNvPr id="82" name="Rectangle 81">
            <a:extLst>
              <a:ext uri="{FF2B5EF4-FFF2-40B4-BE49-F238E27FC236}">
                <a16:creationId xmlns:a16="http://schemas.microsoft.com/office/drawing/2014/main" id="{8CFA53BD-E8F3-4EF5-8A8A-C55F3E7FC65F}"/>
              </a:ext>
            </a:extLst>
          </p:cNvPr>
          <p:cNvSpPr>
            <a:spLocks noGrp="1" noChangeArrowheads="1"/>
          </p:cNvSpPr>
          <p:nvPr>
            <p:custDataLst>
              <p:tags r:id="rId18"/>
            </p:custDataLst>
          </p:nvPr>
        </p:nvSpPr>
        <p:spPr bwMode="gray">
          <a:xfrm>
            <a:off x="1927225" y="2619376"/>
            <a:ext cx="563563" cy="24447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28575" tIns="0" rIns="28575" bIns="0" numCol="1" spcCol="0" anchor="b"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r>
              <a:rPr lang="en-US" altLang="en-US" sz="1600" b="1" dirty="0"/>
              <a:t>25,810</a:t>
            </a:r>
            <a:endParaRPr lang="en-US" sz="1600" b="1" dirty="0">
              <a:sym typeface="+mn-lt"/>
            </a:endParaRPr>
          </a:p>
        </p:txBody>
      </p:sp>
      <p:sp>
        <p:nvSpPr>
          <p:cNvPr id="92" name="Rectangle 91">
            <a:extLst>
              <a:ext uri="{FF2B5EF4-FFF2-40B4-BE49-F238E27FC236}">
                <a16:creationId xmlns:a16="http://schemas.microsoft.com/office/drawing/2014/main" id="{E37A2B32-4EEB-4CEC-B4F8-0FF76168A88A}"/>
              </a:ext>
            </a:extLst>
          </p:cNvPr>
          <p:cNvSpPr>
            <a:spLocks noGrp="1" noChangeArrowheads="1"/>
          </p:cNvSpPr>
          <p:nvPr>
            <p:custDataLst>
              <p:tags r:id="rId19"/>
            </p:custDataLst>
          </p:nvPr>
        </p:nvSpPr>
        <p:spPr bwMode="auto">
          <a:xfrm>
            <a:off x="787400" y="6580188"/>
            <a:ext cx="701675"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square" lIns="0" tIns="0" rIns="0" bIns="0" numCol="1" spcCol="0" anchor="t"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BF69FAA1-E563-43C5-8B44-ED10797F3102}" type="datetime'''''''''''''''''''''2''''0''''1''4''/2''''''0''''1''''''''5'">
              <a:rPr lang="en-US" altLang="en-US" sz="1400">
                <a:sym typeface="+mn-lt"/>
              </a:rPr>
              <a:pPr/>
              <a:t>2014/2015</a:t>
            </a:fld>
            <a:endParaRPr lang="en-US" sz="1400" dirty="0">
              <a:sym typeface="+mn-lt"/>
            </a:endParaRPr>
          </a:p>
        </p:txBody>
      </p:sp>
      <p:sp>
        <p:nvSpPr>
          <p:cNvPr id="89" name="Rectangle 88">
            <a:extLst>
              <a:ext uri="{FF2B5EF4-FFF2-40B4-BE49-F238E27FC236}">
                <a16:creationId xmlns:a16="http://schemas.microsoft.com/office/drawing/2014/main" id="{3C9E40D5-F2A3-471F-AFC9-87AA4FE4AD3D}"/>
              </a:ext>
            </a:extLst>
          </p:cNvPr>
          <p:cNvSpPr>
            <a:spLocks noGrp="1" noChangeArrowheads="1"/>
          </p:cNvSpPr>
          <p:nvPr>
            <p:custDataLst>
              <p:tags r:id="rId20"/>
            </p:custDataLst>
          </p:nvPr>
        </p:nvSpPr>
        <p:spPr bwMode="gray">
          <a:xfrm>
            <a:off x="857250" y="3070226"/>
            <a:ext cx="563563" cy="24447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28575" tIns="0" rIns="28575" bIns="0" numCol="1" spcCol="0" anchor="b"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r>
              <a:rPr lang="en-US" altLang="en-US" sz="1600" b="1" dirty="0"/>
              <a:t>22,472</a:t>
            </a:r>
            <a:endParaRPr lang="en-US" sz="1600" b="1" dirty="0">
              <a:sym typeface="+mn-lt"/>
            </a:endParaRPr>
          </a:p>
        </p:txBody>
      </p:sp>
      <p:sp>
        <p:nvSpPr>
          <p:cNvPr id="115" name="Rectangle 114">
            <a:extLst>
              <a:ext uri="{FF2B5EF4-FFF2-40B4-BE49-F238E27FC236}">
                <a16:creationId xmlns:a16="http://schemas.microsoft.com/office/drawing/2014/main" id="{843E7546-85D5-45BC-8DE2-C89E1676194D}"/>
              </a:ext>
            </a:extLst>
          </p:cNvPr>
          <p:cNvSpPr>
            <a:spLocks noGrp="1" noChangeArrowheads="1"/>
          </p:cNvSpPr>
          <p:nvPr>
            <p:custDataLst>
              <p:tags r:id="rId21"/>
            </p:custDataLst>
          </p:nvPr>
        </p:nvSpPr>
        <p:spPr bwMode="auto">
          <a:xfrm>
            <a:off x="193675" y="1900238"/>
            <a:ext cx="815975"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b"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r>
              <a:rPr lang="en-US" altLang="en-US" sz="1400" dirty="0">
                <a:sym typeface="+mn-lt"/>
              </a:rPr>
              <a:t>ZAR millions</a:t>
            </a:r>
            <a:endParaRPr lang="en-US" sz="1400" dirty="0">
              <a:sym typeface="+mn-lt"/>
            </a:endParaRPr>
          </a:p>
        </p:txBody>
      </p:sp>
      <p:sp>
        <p:nvSpPr>
          <p:cNvPr id="98" name="Rectangle 97">
            <a:extLst>
              <a:ext uri="{FF2B5EF4-FFF2-40B4-BE49-F238E27FC236}">
                <a16:creationId xmlns:a16="http://schemas.microsoft.com/office/drawing/2014/main" id="{20391131-793C-4C1E-9BE3-C4B91A0AD286}"/>
              </a:ext>
            </a:extLst>
          </p:cNvPr>
          <p:cNvSpPr/>
          <p:nvPr>
            <p:custDataLst>
              <p:tags r:id="rId22"/>
            </p:custDataLst>
          </p:nvPr>
        </p:nvSpPr>
        <p:spPr bwMode="auto">
          <a:xfrm>
            <a:off x="3698875" y="3373438"/>
            <a:ext cx="214313" cy="160338"/>
          </a:xfrm>
          <a:prstGeom prst="rect">
            <a:avLst/>
          </a:prstGeom>
          <a:solidFill>
            <a:srgbClr val="007770"/>
          </a:solidFill>
          <a:ln w="9525" cap="flat" cmpd="sng" algn="ctr">
            <a:noFill/>
            <a:prstDash val="solid"/>
            <a:round/>
            <a:headEnd type="none" w="med" len="med"/>
            <a:tailEnd type="none" w="med" len="med"/>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cs typeface="Times New Roman" pitchFamily="18" charset="0"/>
            </a:endParaRPr>
          </a:p>
        </p:txBody>
      </p:sp>
      <p:sp>
        <p:nvSpPr>
          <p:cNvPr id="97" name="Rectangle 96">
            <a:extLst>
              <a:ext uri="{FF2B5EF4-FFF2-40B4-BE49-F238E27FC236}">
                <a16:creationId xmlns:a16="http://schemas.microsoft.com/office/drawing/2014/main" id="{60F6A599-65C8-4FB9-9105-C1EEBBD2705F}"/>
              </a:ext>
            </a:extLst>
          </p:cNvPr>
          <p:cNvSpPr/>
          <p:nvPr>
            <p:custDataLst>
              <p:tags r:id="rId23"/>
            </p:custDataLst>
          </p:nvPr>
        </p:nvSpPr>
        <p:spPr bwMode="auto">
          <a:xfrm>
            <a:off x="3698875" y="3140075"/>
            <a:ext cx="214313" cy="160338"/>
          </a:xfrm>
          <a:prstGeom prst="rect">
            <a:avLst/>
          </a:prstGeom>
          <a:solidFill>
            <a:schemeClr val="accent6"/>
          </a:solidFill>
          <a:ln w="9525" cap="flat" cmpd="sng" algn="ctr">
            <a:noFill/>
            <a:prstDash val="solid"/>
            <a:round/>
            <a:headEnd type="none" w="med" len="med"/>
            <a:tailEnd type="none" w="med" len="med"/>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cs typeface="Times New Roman" pitchFamily="18" charset="0"/>
            </a:endParaRPr>
          </a:p>
        </p:txBody>
      </p:sp>
      <p:sp>
        <p:nvSpPr>
          <p:cNvPr id="99" name="Rectangle 98">
            <a:extLst>
              <a:ext uri="{FF2B5EF4-FFF2-40B4-BE49-F238E27FC236}">
                <a16:creationId xmlns:a16="http://schemas.microsoft.com/office/drawing/2014/main" id="{B354A1B5-9D58-4351-83E0-E145BE0A4FB3}"/>
              </a:ext>
            </a:extLst>
          </p:cNvPr>
          <p:cNvSpPr/>
          <p:nvPr>
            <p:custDataLst>
              <p:tags r:id="rId24"/>
            </p:custDataLst>
          </p:nvPr>
        </p:nvSpPr>
        <p:spPr bwMode="auto">
          <a:xfrm>
            <a:off x="3698875" y="3606800"/>
            <a:ext cx="214313" cy="160338"/>
          </a:xfrm>
          <a:prstGeom prst="rect">
            <a:avLst/>
          </a:prstGeom>
          <a:solidFill>
            <a:srgbClr val="C30C3E"/>
          </a:solidFill>
          <a:ln w="9525" cap="flat" cmpd="sng" algn="ctr">
            <a:noFill/>
            <a:prstDash val="solid"/>
            <a:round/>
            <a:headEnd type="none" w="med" len="med"/>
            <a:tailEnd type="none" w="med" len="med"/>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cs typeface="Times New Roman" pitchFamily="18" charset="0"/>
            </a:endParaRPr>
          </a:p>
        </p:txBody>
      </p:sp>
      <p:sp>
        <p:nvSpPr>
          <p:cNvPr id="85" name="Rectangle 84">
            <a:extLst>
              <a:ext uri="{FF2B5EF4-FFF2-40B4-BE49-F238E27FC236}">
                <a16:creationId xmlns:a16="http://schemas.microsoft.com/office/drawing/2014/main" id="{6EDA6569-7CEE-4756-9B97-788A2A53D44E}"/>
              </a:ext>
            </a:extLst>
          </p:cNvPr>
          <p:cNvSpPr>
            <a:spLocks noGrp="1" noChangeArrowheads="1"/>
          </p:cNvSpPr>
          <p:nvPr>
            <p:custDataLst>
              <p:tags r:id="rId25"/>
            </p:custDataLst>
          </p:nvPr>
        </p:nvSpPr>
        <p:spPr bwMode="auto">
          <a:xfrm>
            <a:off x="3963988" y="3368675"/>
            <a:ext cx="160338" cy="182563"/>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spcBef>
                <a:spcPct val="0"/>
              </a:spcBef>
              <a:buNone/>
            </a:pPr>
            <a:fld id="{86B1BE0B-BE2B-4C5F-8860-68F169B37731}" type="datetime'''''T''''''''B'''''''''''''''''''''''''''">
              <a:rPr lang="en-US" altLang="en-US" sz="1200">
                <a:sym typeface="+mn-lt"/>
              </a:rPr>
              <a:pPr marL="0" indent="0">
                <a:spcBef>
                  <a:spcPct val="0"/>
                </a:spcBef>
                <a:buNone/>
              </a:pPr>
              <a:t>TB</a:t>
            </a:fld>
            <a:endParaRPr lang="en-US" sz="1200" dirty="0">
              <a:sym typeface="+mn-lt"/>
            </a:endParaRPr>
          </a:p>
        </p:txBody>
      </p:sp>
      <p:sp>
        <p:nvSpPr>
          <p:cNvPr id="88" name="Rectangle 87">
            <a:extLst>
              <a:ext uri="{FF2B5EF4-FFF2-40B4-BE49-F238E27FC236}">
                <a16:creationId xmlns:a16="http://schemas.microsoft.com/office/drawing/2014/main" id="{C70A6B8C-01D5-417C-B8BD-299BD469D8CD}"/>
              </a:ext>
            </a:extLst>
          </p:cNvPr>
          <p:cNvSpPr>
            <a:spLocks noGrp="1" noChangeArrowheads="1"/>
          </p:cNvSpPr>
          <p:nvPr>
            <p:custDataLst>
              <p:tags r:id="rId26"/>
            </p:custDataLst>
          </p:nvPr>
        </p:nvSpPr>
        <p:spPr bwMode="auto">
          <a:xfrm>
            <a:off x="3963988" y="3602038"/>
            <a:ext cx="209550" cy="182563"/>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spcBef>
                <a:spcPct val="0"/>
              </a:spcBef>
              <a:buNone/>
            </a:pPr>
            <a:fld id="{5F3C3B57-53DC-413C-A8DE-CD853F7292F9}" type="datetime'''''''''H''''''''''I''''V'''''''">
              <a:rPr lang="en-US" altLang="en-US" sz="1200">
                <a:sym typeface="+mn-lt"/>
              </a:rPr>
              <a:pPr marL="0" indent="0">
                <a:spcBef>
                  <a:spcPct val="0"/>
                </a:spcBef>
                <a:buNone/>
              </a:pPr>
              <a:t>HIV</a:t>
            </a:fld>
            <a:endParaRPr lang="en-US" sz="1200" dirty="0">
              <a:sym typeface="+mn-lt"/>
            </a:endParaRPr>
          </a:p>
        </p:txBody>
      </p:sp>
      <p:sp>
        <p:nvSpPr>
          <p:cNvPr id="84" name="Rectangle 83">
            <a:extLst>
              <a:ext uri="{FF2B5EF4-FFF2-40B4-BE49-F238E27FC236}">
                <a16:creationId xmlns:a16="http://schemas.microsoft.com/office/drawing/2014/main" id="{207F1153-610E-40DA-9D2D-F95D9C549699}"/>
              </a:ext>
            </a:extLst>
          </p:cNvPr>
          <p:cNvSpPr>
            <a:spLocks noGrp="1" noChangeArrowheads="1"/>
          </p:cNvSpPr>
          <p:nvPr>
            <p:custDataLst>
              <p:tags r:id="rId27"/>
            </p:custDataLst>
          </p:nvPr>
        </p:nvSpPr>
        <p:spPr bwMode="auto">
          <a:xfrm>
            <a:off x="3963988" y="3135313"/>
            <a:ext cx="404813" cy="182563"/>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spcBef>
                <a:spcPct val="0"/>
              </a:spcBef>
              <a:buNone/>
            </a:pPr>
            <a:fld id="{9F56BBEE-96CC-4F68-9BD0-FDE22B437FF9}" type="datetime'''''''''''T''''''''''''''''''B''/''''H''IV'''''''">
              <a:rPr lang="en-US" altLang="en-US" sz="1200">
                <a:sym typeface="+mn-lt"/>
              </a:rPr>
              <a:pPr marL="0" indent="0">
                <a:spcBef>
                  <a:spcPct val="0"/>
                </a:spcBef>
                <a:buNone/>
              </a:pPr>
              <a:t>TB/HIV</a:t>
            </a:fld>
            <a:endParaRPr lang="en-US" sz="1200" dirty="0">
              <a:sym typeface="+mn-lt"/>
            </a:endParaRPr>
          </a:p>
        </p:txBody>
      </p:sp>
      <p:graphicFrame>
        <p:nvGraphicFramePr>
          <p:cNvPr id="6" name="Object 115">
            <a:extLst>
              <a:ext uri="{FF2B5EF4-FFF2-40B4-BE49-F238E27FC236}">
                <a16:creationId xmlns:a16="http://schemas.microsoft.com/office/drawing/2014/main" id="{175440FD-A6B2-47F0-9A7E-F5DB9D46CDE1}"/>
              </a:ext>
            </a:extLst>
          </p:cNvPr>
          <p:cNvGraphicFramePr>
            <a:graphicFrameLocks/>
          </p:cNvGraphicFramePr>
          <p:nvPr>
            <p:custDataLst>
              <p:tags r:id="rId28"/>
            </p:custDataLst>
            <p:extLst>
              <p:ext uri="{D42A27DB-BD31-4B8C-83A1-F6EECF244321}">
                <p14:modId xmlns:p14="http://schemas.microsoft.com/office/powerpoint/2010/main" val="884670602"/>
              </p:ext>
            </p:extLst>
          </p:nvPr>
        </p:nvGraphicFramePr>
        <p:xfrm>
          <a:off x="4394200" y="2413000"/>
          <a:ext cx="3365663" cy="4150517"/>
        </p:xfrm>
        <a:graphic>
          <a:graphicData uri="http://schemas.openxmlformats.org/drawingml/2006/chart">
            <c:chart xmlns:c="http://schemas.openxmlformats.org/drawingml/2006/chart" xmlns:r="http://schemas.openxmlformats.org/officeDocument/2006/relationships" r:id="rId61"/>
          </a:graphicData>
        </a:graphic>
      </p:graphicFrame>
      <p:cxnSp>
        <p:nvCxnSpPr>
          <p:cNvPr id="8" name="Straight Connector 7">
            <a:extLst>
              <a:ext uri="{FF2B5EF4-FFF2-40B4-BE49-F238E27FC236}">
                <a16:creationId xmlns:a16="http://schemas.microsoft.com/office/drawing/2014/main" id="{8C1CB2D4-9412-48E8-A035-A151A52C9254}"/>
              </a:ext>
            </a:extLst>
          </p:cNvPr>
          <p:cNvCxnSpPr/>
          <p:nvPr>
            <p:custDataLst>
              <p:tags r:id="rId29"/>
            </p:custDataLst>
          </p:nvPr>
        </p:nvCxnSpPr>
        <p:spPr bwMode="auto">
          <a:xfrm flipH="1">
            <a:off x="5270500" y="4143375"/>
            <a:ext cx="92075" cy="0"/>
          </a:xfrm>
          <a:prstGeom prst="line">
            <a:avLst/>
          </a:prstGeom>
          <a:solidFill>
            <a:schemeClr val="accent1"/>
          </a:solidFill>
          <a:ln w="6350" cap="flat" cmpd="sng" algn="ctr">
            <a:solidFill>
              <a:schemeClr val="tx1"/>
            </a:solidFill>
            <a:prstDash val="solid"/>
            <a:round/>
            <a:headEnd type="none" w="med" len="med"/>
            <a:tailEnd type="none" w="med" len="med"/>
          </a:ln>
          <a:effectLst/>
        </p:spPr>
      </p:cxnSp>
      <p:cxnSp>
        <p:nvCxnSpPr>
          <p:cNvPr id="44" name="Straight Connector 43">
            <a:extLst>
              <a:ext uri="{FF2B5EF4-FFF2-40B4-BE49-F238E27FC236}">
                <a16:creationId xmlns:a16="http://schemas.microsoft.com/office/drawing/2014/main" id="{C433F701-EED1-48E0-8E30-CF83C52EEE11}"/>
              </a:ext>
            </a:extLst>
          </p:cNvPr>
          <p:cNvCxnSpPr/>
          <p:nvPr>
            <p:custDataLst>
              <p:tags r:id="rId30"/>
            </p:custDataLst>
          </p:nvPr>
        </p:nvCxnSpPr>
        <p:spPr bwMode="auto">
          <a:xfrm flipH="1">
            <a:off x="5270500" y="3549650"/>
            <a:ext cx="92075" cy="0"/>
          </a:xfrm>
          <a:prstGeom prst="line">
            <a:avLst/>
          </a:prstGeom>
          <a:solidFill>
            <a:schemeClr val="accent1"/>
          </a:solidFill>
          <a:ln w="6350" cap="flat" cmpd="sng" algn="ctr">
            <a:solidFill>
              <a:schemeClr val="tx1"/>
            </a:solidFill>
            <a:prstDash val="solid"/>
            <a:round/>
            <a:headEnd type="none" w="med" len="med"/>
            <a:tailEnd type="none" w="med" len="med"/>
          </a:ln>
          <a:effectLst/>
        </p:spPr>
      </p:cxnSp>
      <p:cxnSp>
        <p:nvCxnSpPr>
          <p:cNvPr id="65" name="Straight Connector 64">
            <a:extLst>
              <a:ext uri="{FF2B5EF4-FFF2-40B4-BE49-F238E27FC236}">
                <a16:creationId xmlns:a16="http://schemas.microsoft.com/office/drawing/2014/main" id="{3E193423-8C92-41F7-A326-4D7237637640}"/>
              </a:ext>
            </a:extLst>
          </p:cNvPr>
          <p:cNvCxnSpPr/>
          <p:nvPr>
            <p:custDataLst>
              <p:tags r:id="rId31"/>
            </p:custDataLst>
          </p:nvPr>
        </p:nvCxnSpPr>
        <p:spPr bwMode="auto">
          <a:xfrm flipH="1">
            <a:off x="7289800" y="2689225"/>
            <a:ext cx="92075" cy="0"/>
          </a:xfrm>
          <a:prstGeom prst="line">
            <a:avLst/>
          </a:prstGeom>
          <a:solidFill>
            <a:schemeClr val="accent1"/>
          </a:solidFill>
          <a:ln w="6350" cap="flat" cmpd="sng" algn="ctr">
            <a:solidFill>
              <a:schemeClr val="tx1"/>
            </a:solidFill>
            <a:prstDash val="solid"/>
            <a:round/>
            <a:headEnd type="none" w="med" len="med"/>
            <a:tailEnd type="none" w="med" len="med"/>
          </a:ln>
          <a:effectLst/>
        </p:spPr>
      </p:cxnSp>
      <p:cxnSp>
        <p:nvCxnSpPr>
          <p:cNvPr id="165" name="Straight Connector 164">
            <a:extLst>
              <a:ext uri="{FF2B5EF4-FFF2-40B4-BE49-F238E27FC236}">
                <a16:creationId xmlns:a16="http://schemas.microsoft.com/office/drawing/2014/main" id="{B388CDCE-FD57-43AA-8369-800B0ABBD75D}"/>
              </a:ext>
            </a:extLst>
          </p:cNvPr>
          <p:cNvCxnSpPr/>
          <p:nvPr>
            <p:custDataLst>
              <p:tags r:id="rId32"/>
            </p:custDataLst>
          </p:nvPr>
        </p:nvCxnSpPr>
        <p:spPr bwMode="auto">
          <a:xfrm flipH="1">
            <a:off x="7289800" y="3533775"/>
            <a:ext cx="92075" cy="0"/>
          </a:xfrm>
          <a:prstGeom prst="line">
            <a:avLst/>
          </a:prstGeom>
          <a:solidFill>
            <a:schemeClr val="accent1"/>
          </a:solidFill>
          <a:ln w="6350" cap="flat" cmpd="sng" algn="ctr">
            <a:solidFill>
              <a:schemeClr val="tx1"/>
            </a:solidFill>
            <a:prstDash val="solid"/>
            <a:round/>
            <a:headEnd type="none" w="med" len="med"/>
            <a:tailEnd type="none" w="med" len="med"/>
          </a:ln>
          <a:effectLst/>
        </p:spPr>
      </p:cxnSp>
      <p:cxnSp>
        <p:nvCxnSpPr>
          <p:cNvPr id="9" name="Straight Connector 8">
            <a:extLst>
              <a:ext uri="{FF2B5EF4-FFF2-40B4-BE49-F238E27FC236}">
                <a16:creationId xmlns:a16="http://schemas.microsoft.com/office/drawing/2014/main" id="{C01F51FE-2C38-449F-B70B-5B4FDB56CAB2}"/>
              </a:ext>
            </a:extLst>
          </p:cNvPr>
          <p:cNvCxnSpPr/>
          <p:nvPr>
            <p:custDataLst>
              <p:tags r:id="rId33"/>
            </p:custDataLst>
          </p:nvPr>
        </p:nvCxnSpPr>
        <p:spPr bwMode="auto">
          <a:xfrm flipH="1">
            <a:off x="6283325" y="3859213"/>
            <a:ext cx="93662" cy="0"/>
          </a:xfrm>
          <a:prstGeom prst="line">
            <a:avLst/>
          </a:prstGeom>
          <a:solidFill>
            <a:schemeClr val="accent1"/>
          </a:solidFill>
          <a:ln w="6350" cap="flat" cmpd="sng" algn="ctr">
            <a:solidFill>
              <a:schemeClr val="tx1"/>
            </a:solidFill>
            <a:prstDash val="solid"/>
            <a:round/>
            <a:headEnd type="none" w="med" len="med"/>
            <a:tailEnd type="none" w="med" len="med"/>
          </a:ln>
          <a:effectLst/>
        </p:spPr>
      </p:cxnSp>
      <p:cxnSp>
        <p:nvCxnSpPr>
          <p:cNvPr id="38" name="Straight Connector 37">
            <a:extLst>
              <a:ext uri="{FF2B5EF4-FFF2-40B4-BE49-F238E27FC236}">
                <a16:creationId xmlns:a16="http://schemas.microsoft.com/office/drawing/2014/main" id="{3469C8F0-8240-4869-B552-D200894C8840}"/>
              </a:ext>
            </a:extLst>
          </p:cNvPr>
          <p:cNvCxnSpPr>
            <a:cxnSpLocks/>
          </p:cNvCxnSpPr>
          <p:nvPr>
            <p:custDataLst>
              <p:tags r:id="rId34"/>
            </p:custDataLst>
          </p:nvPr>
        </p:nvCxnSpPr>
        <p:spPr bwMode="auto">
          <a:xfrm flipH="1">
            <a:off x="6283325" y="3187700"/>
            <a:ext cx="93662" cy="0"/>
          </a:xfrm>
          <a:prstGeom prst="line">
            <a:avLst/>
          </a:prstGeom>
          <a:solidFill>
            <a:schemeClr val="accent1"/>
          </a:solidFill>
          <a:ln w="6350" cap="flat" cmpd="sng" algn="ctr">
            <a:solidFill>
              <a:schemeClr val="tx1"/>
            </a:solidFill>
            <a:prstDash val="solid"/>
            <a:round/>
            <a:headEnd type="none" w="med" len="med"/>
            <a:tailEnd type="none" w="med" len="med"/>
          </a:ln>
          <a:effectLst/>
        </p:spPr>
      </p:cxnSp>
      <p:sp>
        <p:nvSpPr>
          <p:cNvPr id="104" name="Rectangle 103">
            <a:extLst>
              <a:ext uri="{FF2B5EF4-FFF2-40B4-BE49-F238E27FC236}">
                <a16:creationId xmlns:a16="http://schemas.microsoft.com/office/drawing/2014/main" id="{D7288152-E1EA-4E57-B69A-33D015AC0F60}"/>
              </a:ext>
            </a:extLst>
          </p:cNvPr>
          <p:cNvSpPr>
            <a:spLocks noGrp="1" noChangeArrowheads="1"/>
          </p:cNvSpPr>
          <p:nvPr>
            <p:custDataLst>
              <p:tags r:id="rId35"/>
            </p:custDataLst>
          </p:nvPr>
        </p:nvSpPr>
        <p:spPr bwMode="gray">
          <a:xfrm>
            <a:off x="4895850" y="3359150"/>
            <a:ext cx="333375" cy="244475"/>
          </a:xfrm>
          <a:prstGeom prst="rect">
            <a:avLst/>
          </a:prstGeom>
          <a:solidFill>
            <a:srgbClr val="DFE5EF"/>
          </a:solidFill>
          <a:ln w="9525">
            <a:noFill/>
            <a:miter lim="800000"/>
            <a:headEnd/>
            <a:tailEnd/>
          </a:ln>
          <a:effectLst/>
        </p:spPr>
        <p:txBody>
          <a:bodyPr vert="horz" wrap="none" lIns="28575" tIns="0" rIns="28575"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CE13FDA7-D971-4370-B332-FD70EA734257}" type="datetime'''86''''''''''5'''''''''''''''''''''''''''">
              <a:rPr lang="en-US" altLang="en-US" sz="1600">
                <a:sym typeface="+mn-lt"/>
              </a:rPr>
              <a:pPr marL="0" indent="0" algn="ctr">
                <a:spcBef>
                  <a:spcPct val="0"/>
                </a:spcBef>
                <a:buNone/>
              </a:pPr>
              <a:t>865</a:t>
            </a:fld>
            <a:endParaRPr lang="en-US" sz="1600" dirty="0">
              <a:sym typeface="+mn-lt"/>
            </a:endParaRPr>
          </a:p>
        </p:txBody>
      </p:sp>
      <p:sp>
        <p:nvSpPr>
          <p:cNvPr id="125" name="Rectangle 124">
            <a:extLst>
              <a:ext uri="{FF2B5EF4-FFF2-40B4-BE49-F238E27FC236}">
                <a16:creationId xmlns:a16="http://schemas.microsoft.com/office/drawing/2014/main" id="{230FFC79-44FB-4CAB-A6F9-BCE921E3A651}"/>
              </a:ext>
            </a:extLst>
          </p:cNvPr>
          <p:cNvSpPr>
            <a:spLocks noGrp="1" noChangeArrowheads="1"/>
          </p:cNvSpPr>
          <p:nvPr>
            <p:custDataLst>
              <p:tags r:id="rId36"/>
            </p:custDataLst>
          </p:nvPr>
        </p:nvSpPr>
        <p:spPr bwMode="gray">
          <a:xfrm>
            <a:off x="4781550" y="3013076"/>
            <a:ext cx="563563" cy="24447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28575" tIns="0" rIns="28575" bIns="0" numCol="1" spcCol="0" anchor="b"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r>
              <a:rPr lang="en-US" altLang="en-US" sz="1600" b="1" dirty="0"/>
              <a:t>22,472</a:t>
            </a:r>
            <a:endParaRPr lang="en-US" sz="1600" b="1" dirty="0">
              <a:sym typeface="+mn-lt"/>
            </a:endParaRPr>
          </a:p>
        </p:txBody>
      </p:sp>
      <p:sp>
        <p:nvSpPr>
          <p:cNvPr id="117" name="Rectangle 116">
            <a:extLst>
              <a:ext uri="{FF2B5EF4-FFF2-40B4-BE49-F238E27FC236}">
                <a16:creationId xmlns:a16="http://schemas.microsoft.com/office/drawing/2014/main" id="{F5D56B54-7C13-47F4-9026-93789BCC9EFD}"/>
              </a:ext>
            </a:extLst>
          </p:cNvPr>
          <p:cNvSpPr>
            <a:spLocks noGrp="1" noChangeArrowheads="1"/>
          </p:cNvSpPr>
          <p:nvPr>
            <p:custDataLst>
              <p:tags r:id="rId37"/>
            </p:custDataLst>
          </p:nvPr>
        </p:nvSpPr>
        <p:spPr bwMode="auto">
          <a:xfrm>
            <a:off x="4792663" y="6580188"/>
            <a:ext cx="539750"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square" lIns="0" tIns="0" rIns="0" bIns="0" numCol="1" spcCol="0" anchor="t"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8D483124-13D2-440A-B226-E91F39504CD7}" type="datetime'''''''''''2''''''0''''1''''''4''''''/''''''1''''''''''5'''">
              <a:rPr lang="en-US" altLang="en-US" sz="1400">
                <a:sym typeface="+mn-lt"/>
              </a:rPr>
              <a:pPr marL="0" indent="0" algn="ctr">
                <a:spcBef>
                  <a:spcPct val="0"/>
                </a:spcBef>
                <a:buNone/>
              </a:pPr>
              <a:t>2014/15</a:t>
            </a:fld>
            <a:endParaRPr lang="en-US" sz="1400" dirty="0">
              <a:sym typeface="+mn-lt"/>
            </a:endParaRPr>
          </a:p>
        </p:txBody>
      </p:sp>
      <p:sp>
        <p:nvSpPr>
          <p:cNvPr id="118" name="Rectangle 117">
            <a:extLst>
              <a:ext uri="{FF2B5EF4-FFF2-40B4-BE49-F238E27FC236}">
                <a16:creationId xmlns:a16="http://schemas.microsoft.com/office/drawing/2014/main" id="{0CB9CC28-8299-4868-95FD-2034F8D73BEF}"/>
              </a:ext>
            </a:extLst>
          </p:cNvPr>
          <p:cNvSpPr>
            <a:spLocks noGrp="1" noChangeArrowheads="1"/>
          </p:cNvSpPr>
          <p:nvPr>
            <p:custDataLst>
              <p:tags r:id="rId38"/>
            </p:custDataLst>
          </p:nvPr>
        </p:nvSpPr>
        <p:spPr bwMode="auto">
          <a:xfrm>
            <a:off x="5802313" y="6580188"/>
            <a:ext cx="539750"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square" lIns="0" tIns="0" rIns="0" bIns="0" numCol="1" spcCol="0" anchor="t"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0001B854-782D-47B3-99FF-E749D1FA17BA}" type="datetime'''''''20''''''''''15/''''''''''''''''''''''''''''''''1''6'">
              <a:rPr lang="en-US" altLang="en-US" sz="1400">
                <a:sym typeface="+mn-lt"/>
              </a:rPr>
              <a:pPr marL="0" indent="0" algn="ctr">
                <a:spcBef>
                  <a:spcPct val="0"/>
                </a:spcBef>
                <a:buNone/>
              </a:pPr>
              <a:t>2015/16</a:t>
            </a:fld>
            <a:endParaRPr lang="en-US" sz="1400" dirty="0">
              <a:sym typeface="+mn-lt"/>
            </a:endParaRPr>
          </a:p>
        </p:txBody>
      </p:sp>
      <p:sp>
        <p:nvSpPr>
          <p:cNvPr id="126" name="Rectangle 125">
            <a:extLst>
              <a:ext uri="{FF2B5EF4-FFF2-40B4-BE49-F238E27FC236}">
                <a16:creationId xmlns:a16="http://schemas.microsoft.com/office/drawing/2014/main" id="{1EDE7F31-6A5C-4A48-AC6E-D7485EDCA315}"/>
              </a:ext>
            </a:extLst>
          </p:cNvPr>
          <p:cNvSpPr>
            <a:spLocks noGrp="1" noChangeArrowheads="1"/>
          </p:cNvSpPr>
          <p:nvPr>
            <p:custDataLst>
              <p:tags r:id="rId39"/>
            </p:custDataLst>
          </p:nvPr>
        </p:nvSpPr>
        <p:spPr bwMode="gray">
          <a:xfrm>
            <a:off x="5791200" y="2600326"/>
            <a:ext cx="563563" cy="24447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28575" tIns="0" rIns="28575" bIns="0" numCol="1" spcCol="0" anchor="b"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r>
              <a:rPr lang="en-US" altLang="en-US" sz="1600" b="1" dirty="0"/>
              <a:t>25,810</a:t>
            </a:r>
            <a:endParaRPr lang="en-US" sz="1600" b="1" dirty="0">
              <a:sym typeface="+mn-lt"/>
            </a:endParaRPr>
          </a:p>
        </p:txBody>
      </p:sp>
      <p:sp>
        <p:nvSpPr>
          <p:cNvPr id="105" name="Rectangle 104">
            <a:extLst>
              <a:ext uri="{FF2B5EF4-FFF2-40B4-BE49-F238E27FC236}">
                <a16:creationId xmlns:a16="http://schemas.microsoft.com/office/drawing/2014/main" id="{29E4C341-C2C7-46DB-A597-5260D604505C}"/>
              </a:ext>
            </a:extLst>
          </p:cNvPr>
          <p:cNvSpPr>
            <a:spLocks noGrp="1" noChangeArrowheads="1"/>
          </p:cNvSpPr>
          <p:nvPr>
            <p:custDataLst>
              <p:tags r:id="rId40"/>
            </p:custDataLst>
          </p:nvPr>
        </p:nvSpPr>
        <p:spPr bwMode="gray">
          <a:xfrm>
            <a:off x="5837238" y="2951163"/>
            <a:ext cx="471488" cy="244475"/>
          </a:xfrm>
          <a:prstGeom prst="rect">
            <a:avLst/>
          </a:prstGeom>
          <a:noFill/>
          <a:ln w="9525">
            <a:noFill/>
            <a:miter lim="800000"/>
            <a:headEnd/>
            <a:tailEnd/>
          </a:ln>
          <a:effectLst/>
          <a:extLst>
            <a:ext uri="{909E8E84-426E-40dd-AFC4-6F175D3DCCD1}">
              <a14:hiddenFill xmlns:a14="http://schemas.microsoft.com/office/drawing/2010/main" xmlns="">
                <a:solidFill>
                  <a:srgbClr val="DFE5EF"/>
                </a:solidFill>
              </a14:hiddenFill>
            </a:ext>
          </a:extLst>
        </p:spPr>
        <p:txBody>
          <a:bodyPr vert="horz" wrap="none" lIns="28575" tIns="0" rIns="28575"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B3715583-C8CB-469F-A2C8-428AE0120090}" type="datetime'1'',''''''''''''''''''''''5''''''''''''''''''''33'''''''''''">
              <a:rPr lang="en-US" altLang="en-US" sz="1600">
                <a:sym typeface="+mn-lt"/>
              </a:rPr>
              <a:pPr marL="0" indent="0" algn="ctr">
                <a:spcBef>
                  <a:spcPct val="0"/>
                </a:spcBef>
                <a:buNone/>
              </a:pPr>
              <a:t>1,533</a:t>
            </a:fld>
            <a:endParaRPr lang="en-US" sz="1600" dirty="0">
              <a:sym typeface="+mn-lt"/>
            </a:endParaRPr>
          </a:p>
        </p:txBody>
      </p:sp>
      <p:sp>
        <p:nvSpPr>
          <p:cNvPr id="119" name="Rectangle 118">
            <a:extLst>
              <a:ext uri="{FF2B5EF4-FFF2-40B4-BE49-F238E27FC236}">
                <a16:creationId xmlns:a16="http://schemas.microsoft.com/office/drawing/2014/main" id="{3687187A-7CEB-4337-9485-6F85080A99F7}"/>
              </a:ext>
            </a:extLst>
          </p:cNvPr>
          <p:cNvSpPr>
            <a:spLocks noGrp="1" noChangeArrowheads="1"/>
          </p:cNvSpPr>
          <p:nvPr>
            <p:custDataLst>
              <p:tags r:id="rId41"/>
            </p:custDataLst>
          </p:nvPr>
        </p:nvSpPr>
        <p:spPr bwMode="auto">
          <a:xfrm>
            <a:off x="6811963" y="6580188"/>
            <a:ext cx="539750"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square" lIns="0" tIns="0" rIns="0" bIns="0" numCol="1" spcCol="0" anchor="t"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3776DA5B-792B-4AF1-9C44-BEF8E0FD428E}" type="datetime'''''2''01''''''''''''6''''''''''''/''''''''''''''1''''''''7'''">
              <a:rPr lang="en-US" altLang="en-US" sz="1400">
                <a:sym typeface="+mn-lt"/>
              </a:rPr>
              <a:pPr marL="0" indent="0" algn="ctr">
                <a:spcBef>
                  <a:spcPct val="0"/>
                </a:spcBef>
                <a:buNone/>
              </a:pPr>
              <a:t>2016/17</a:t>
            </a:fld>
            <a:endParaRPr lang="en-US" sz="1400" dirty="0">
              <a:sym typeface="+mn-lt"/>
            </a:endParaRPr>
          </a:p>
        </p:txBody>
      </p:sp>
      <p:sp>
        <p:nvSpPr>
          <p:cNvPr id="127" name="Rectangle 126">
            <a:extLst>
              <a:ext uri="{FF2B5EF4-FFF2-40B4-BE49-F238E27FC236}">
                <a16:creationId xmlns:a16="http://schemas.microsoft.com/office/drawing/2014/main" id="{B1C1DFA6-1915-4FF2-85DC-C218591EE811}"/>
              </a:ext>
            </a:extLst>
          </p:cNvPr>
          <p:cNvSpPr>
            <a:spLocks noGrp="1" noChangeArrowheads="1"/>
          </p:cNvSpPr>
          <p:nvPr>
            <p:custDataLst>
              <p:tags r:id="rId42"/>
            </p:custDataLst>
          </p:nvPr>
        </p:nvSpPr>
        <p:spPr bwMode="gray">
          <a:xfrm>
            <a:off x="6800850" y="2151064"/>
            <a:ext cx="563563" cy="24447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28575" tIns="0" rIns="28575" bIns="0" numCol="1" spcCol="0" anchor="b"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r>
              <a:rPr lang="en-US" altLang="en-US" sz="1600" b="1" dirty="0"/>
              <a:t>28,814</a:t>
            </a:r>
            <a:endParaRPr lang="en-US" sz="1600" b="1" dirty="0">
              <a:sym typeface="+mn-lt"/>
            </a:endParaRPr>
          </a:p>
        </p:txBody>
      </p:sp>
      <p:sp>
        <p:nvSpPr>
          <p:cNvPr id="106" name="Rectangle 105">
            <a:extLst>
              <a:ext uri="{FF2B5EF4-FFF2-40B4-BE49-F238E27FC236}">
                <a16:creationId xmlns:a16="http://schemas.microsoft.com/office/drawing/2014/main" id="{97D89D8E-011E-492A-9CCE-A4939F861EEA}"/>
              </a:ext>
            </a:extLst>
          </p:cNvPr>
          <p:cNvSpPr>
            <a:spLocks noGrp="1" noChangeArrowheads="1"/>
          </p:cNvSpPr>
          <p:nvPr>
            <p:custDataLst>
              <p:tags r:id="rId43"/>
            </p:custDataLst>
          </p:nvPr>
        </p:nvSpPr>
        <p:spPr bwMode="gray">
          <a:xfrm>
            <a:off x="6915150" y="2497138"/>
            <a:ext cx="333375" cy="244475"/>
          </a:xfrm>
          <a:prstGeom prst="rect">
            <a:avLst/>
          </a:prstGeom>
          <a:solidFill>
            <a:srgbClr val="DFE5EF"/>
          </a:solidFill>
          <a:ln w="9525">
            <a:noFill/>
            <a:miter lim="800000"/>
            <a:headEnd/>
            <a:tailEnd/>
          </a:ln>
          <a:effectLst/>
        </p:spPr>
        <p:txBody>
          <a:bodyPr vert="horz" wrap="none" lIns="28575" tIns="0" rIns="28575"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DED57E9D-E391-46A8-AF66-44A4C95E195D}" type="datetime'''8''''''''''0''''''''''''''''''''''''''''''''6'">
              <a:rPr lang="en-US" altLang="en-US" sz="1600">
                <a:sym typeface="+mn-lt"/>
              </a:rPr>
              <a:pPr marL="0" indent="0" algn="ctr">
                <a:spcBef>
                  <a:spcPct val="0"/>
                </a:spcBef>
                <a:buNone/>
              </a:pPr>
              <a:t>806</a:t>
            </a:fld>
            <a:endParaRPr lang="en-US" sz="1600" dirty="0">
              <a:sym typeface="+mn-lt"/>
            </a:endParaRPr>
          </a:p>
        </p:txBody>
      </p:sp>
      <p:sp>
        <p:nvSpPr>
          <p:cNvPr id="43" name="Rectangle 42">
            <a:extLst>
              <a:ext uri="{FF2B5EF4-FFF2-40B4-BE49-F238E27FC236}">
                <a16:creationId xmlns:a16="http://schemas.microsoft.com/office/drawing/2014/main" id="{31EA88C5-500A-4345-B041-D508AEA57E65}"/>
              </a:ext>
            </a:extLst>
          </p:cNvPr>
          <p:cNvSpPr/>
          <p:nvPr>
            <p:custDataLst>
              <p:tags r:id="rId44"/>
            </p:custDataLst>
          </p:nvPr>
        </p:nvSpPr>
        <p:spPr bwMode="auto">
          <a:xfrm>
            <a:off x="7491413" y="5076825"/>
            <a:ext cx="214313" cy="160338"/>
          </a:xfrm>
          <a:prstGeom prst="rect">
            <a:avLst/>
          </a:prstGeom>
          <a:solidFill>
            <a:srgbClr val="808080"/>
          </a:solidFill>
          <a:ln w="9525" cap="flat" cmpd="sng" algn="ctr">
            <a:noFill/>
            <a:prstDash val="solid"/>
            <a:round/>
            <a:headEnd type="none" w="med" len="med"/>
            <a:tailEnd type="none" w="med" len="med"/>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cs typeface="Times New Roman" pitchFamily="18" charset="0"/>
            </a:endParaRPr>
          </a:p>
        </p:txBody>
      </p:sp>
      <p:sp>
        <p:nvSpPr>
          <p:cNvPr id="42" name="Rectangle 41">
            <a:extLst>
              <a:ext uri="{FF2B5EF4-FFF2-40B4-BE49-F238E27FC236}">
                <a16:creationId xmlns:a16="http://schemas.microsoft.com/office/drawing/2014/main" id="{58ED01F2-63E4-4712-8D16-5B744320BE3A}"/>
              </a:ext>
            </a:extLst>
          </p:cNvPr>
          <p:cNvSpPr/>
          <p:nvPr>
            <p:custDataLst>
              <p:tags r:id="rId45"/>
            </p:custDataLst>
          </p:nvPr>
        </p:nvSpPr>
        <p:spPr bwMode="auto">
          <a:xfrm>
            <a:off x="7491413" y="3910013"/>
            <a:ext cx="214313" cy="160337"/>
          </a:xfrm>
          <a:prstGeom prst="rect">
            <a:avLst/>
          </a:prstGeom>
          <a:solidFill>
            <a:srgbClr val="DFE5EF"/>
          </a:solidFill>
          <a:ln w="9525" cap="flat" cmpd="sng" algn="ctr">
            <a:noFill/>
            <a:prstDash val="solid"/>
            <a:round/>
            <a:headEnd type="none" w="med" len="med"/>
            <a:tailEnd type="none" w="med" len="med"/>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cs typeface="Times New Roman" pitchFamily="18" charset="0"/>
            </a:endParaRPr>
          </a:p>
        </p:txBody>
      </p:sp>
      <p:sp>
        <p:nvSpPr>
          <p:cNvPr id="144" name="Rectangle 143">
            <a:extLst>
              <a:ext uri="{FF2B5EF4-FFF2-40B4-BE49-F238E27FC236}">
                <a16:creationId xmlns:a16="http://schemas.microsoft.com/office/drawing/2014/main" id="{2C4A25FD-7002-4951-B8EA-AA07B81E3F92}"/>
              </a:ext>
            </a:extLst>
          </p:cNvPr>
          <p:cNvSpPr/>
          <p:nvPr>
            <p:custDataLst>
              <p:tags r:id="rId46"/>
            </p:custDataLst>
          </p:nvPr>
        </p:nvSpPr>
        <p:spPr bwMode="auto">
          <a:xfrm>
            <a:off x="7491413" y="4610100"/>
            <a:ext cx="214313" cy="160338"/>
          </a:xfrm>
          <a:prstGeom prst="rect">
            <a:avLst/>
          </a:prstGeom>
          <a:solidFill>
            <a:srgbClr val="5FFD35"/>
          </a:solidFill>
          <a:ln w="9525" cap="flat" cmpd="sng" algn="ctr">
            <a:noFill/>
            <a:prstDash val="solid"/>
            <a:round/>
            <a:headEnd type="none" w="med" len="med"/>
            <a:tailEnd type="none" w="med" len="med"/>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cs typeface="Times New Roman" pitchFamily="18" charset="0"/>
            </a:endParaRPr>
          </a:p>
        </p:txBody>
      </p:sp>
      <p:sp>
        <p:nvSpPr>
          <p:cNvPr id="143" name="Rectangle 142">
            <a:extLst>
              <a:ext uri="{FF2B5EF4-FFF2-40B4-BE49-F238E27FC236}">
                <a16:creationId xmlns:a16="http://schemas.microsoft.com/office/drawing/2014/main" id="{6AF8FE71-BE7C-4109-9688-D158999F8DCE}"/>
              </a:ext>
            </a:extLst>
          </p:cNvPr>
          <p:cNvSpPr/>
          <p:nvPr>
            <p:custDataLst>
              <p:tags r:id="rId47"/>
            </p:custDataLst>
          </p:nvPr>
        </p:nvSpPr>
        <p:spPr bwMode="auto">
          <a:xfrm>
            <a:off x="7491413" y="4843463"/>
            <a:ext cx="214313" cy="160338"/>
          </a:xfrm>
          <a:prstGeom prst="rect">
            <a:avLst/>
          </a:prstGeom>
          <a:solidFill>
            <a:srgbClr val="7030A0"/>
          </a:solidFill>
          <a:ln w="9525" cap="flat" cmpd="sng" algn="ctr">
            <a:noFill/>
            <a:prstDash val="solid"/>
            <a:round/>
            <a:headEnd type="none" w="med" len="med"/>
            <a:tailEnd type="none" w="med" len="med"/>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cs typeface="Times New Roman" pitchFamily="18" charset="0"/>
            </a:endParaRPr>
          </a:p>
        </p:txBody>
      </p:sp>
      <p:sp>
        <p:nvSpPr>
          <p:cNvPr id="40" name="Rectangle 39">
            <a:extLst>
              <a:ext uri="{FF2B5EF4-FFF2-40B4-BE49-F238E27FC236}">
                <a16:creationId xmlns:a16="http://schemas.microsoft.com/office/drawing/2014/main" id="{4067CB93-E9E4-4BA5-9C68-0BF76CA21A7C}"/>
              </a:ext>
            </a:extLst>
          </p:cNvPr>
          <p:cNvSpPr/>
          <p:nvPr>
            <p:custDataLst>
              <p:tags r:id="rId48"/>
            </p:custDataLst>
          </p:nvPr>
        </p:nvSpPr>
        <p:spPr bwMode="auto">
          <a:xfrm>
            <a:off x="7491413" y="4376738"/>
            <a:ext cx="214313" cy="160337"/>
          </a:xfrm>
          <a:prstGeom prst="rect">
            <a:avLst/>
          </a:prstGeom>
          <a:solidFill>
            <a:schemeClr val="accent2"/>
          </a:solidFill>
          <a:ln w="9525" cap="flat" cmpd="sng" algn="ctr">
            <a:noFill/>
            <a:prstDash val="solid"/>
            <a:round/>
            <a:headEnd type="none" w="med" len="med"/>
            <a:tailEnd type="none" w="med" len="med"/>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cs typeface="Times New Roman" pitchFamily="18" charset="0"/>
            </a:endParaRPr>
          </a:p>
        </p:txBody>
      </p:sp>
      <p:sp>
        <p:nvSpPr>
          <p:cNvPr id="41" name="Rectangle 40">
            <a:extLst>
              <a:ext uri="{FF2B5EF4-FFF2-40B4-BE49-F238E27FC236}">
                <a16:creationId xmlns:a16="http://schemas.microsoft.com/office/drawing/2014/main" id="{D396CED9-0643-4097-8A35-CCEBE8C906F6}"/>
              </a:ext>
            </a:extLst>
          </p:cNvPr>
          <p:cNvSpPr/>
          <p:nvPr>
            <p:custDataLst>
              <p:tags r:id="rId49"/>
            </p:custDataLst>
          </p:nvPr>
        </p:nvSpPr>
        <p:spPr bwMode="auto">
          <a:xfrm>
            <a:off x="7491413" y="4143375"/>
            <a:ext cx="214313" cy="160338"/>
          </a:xfrm>
          <a:prstGeom prst="rect">
            <a:avLst/>
          </a:prstGeom>
          <a:solidFill>
            <a:schemeClr val="accent6"/>
          </a:solidFill>
          <a:ln w="9525" cap="flat" cmpd="sng" algn="ctr">
            <a:noFill/>
            <a:prstDash val="solid"/>
            <a:round/>
            <a:headEnd type="none" w="med" len="med"/>
            <a:tailEnd type="none" w="med" len="med"/>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cs typeface="Times New Roman" pitchFamily="18" charset="0"/>
            </a:endParaRPr>
          </a:p>
        </p:txBody>
      </p:sp>
      <p:sp>
        <p:nvSpPr>
          <p:cNvPr id="128" name="Rectangle 127">
            <a:extLst>
              <a:ext uri="{FF2B5EF4-FFF2-40B4-BE49-F238E27FC236}">
                <a16:creationId xmlns:a16="http://schemas.microsoft.com/office/drawing/2014/main" id="{CBB53CDE-C15E-4C60-949D-E596AC0EFFBD}"/>
              </a:ext>
            </a:extLst>
          </p:cNvPr>
          <p:cNvSpPr>
            <a:spLocks noGrp="1" noChangeArrowheads="1"/>
          </p:cNvSpPr>
          <p:nvPr>
            <p:custDataLst>
              <p:tags r:id="rId50"/>
            </p:custDataLst>
          </p:nvPr>
        </p:nvSpPr>
        <p:spPr bwMode="auto">
          <a:xfrm>
            <a:off x="7756525" y="5072063"/>
            <a:ext cx="277813" cy="182563"/>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spcBef>
                <a:spcPct val="0"/>
              </a:spcBef>
              <a:buNone/>
            </a:pPr>
            <a:fld id="{C8249B35-81B5-4305-883B-B53F0F34A502}" type="datetime'D''''''''''''''''''''''''''''''''''''O''''''''H'">
              <a:rPr lang="en-US" altLang="en-US" sz="1200"/>
              <a:pPr/>
              <a:t>DOH</a:t>
            </a:fld>
            <a:endParaRPr lang="en-US" sz="1200" dirty="0">
              <a:sym typeface="+mn-lt"/>
            </a:endParaRPr>
          </a:p>
        </p:txBody>
      </p:sp>
      <p:sp>
        <p:nvSpPr>
          <p:cNvPr id="121" name="Rectangle 120">
            <a:extLst>
              <a:ext uri="{FF2B5EF4-FFF2-40B4-BE49-F238E27FC236}">
                <a16:creationId xmlns:a16="http://schemas.microsoft.com/office/drawing/2014/main" id="{C2F9F851-AB20-4B31-8E04-3B4C69611172}"/>
              </a:ext>
            </a:extLst>
          </p:cNvPr>
          <p:cNvSpPr>
            <a:spLocks noGrp="1" noChangeArrowheads="1"/>
          </p:cNvSpPr>
          <p:nvPr>
            <p:custDataLst>
              <p:tags r:id="rId51"/>
            </p:custDataLst>
          </p:nvPr>
        </p:nvSpPr>
        <p:spPr bwMode="auto">
          <a:xfrm>
            <a:off x="7756525" y="4838700"/>
            <a:ext cx="265113" cy="182563"/>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spcBef>
                <a:spcPct val="0"/>
              </a:spcBef>
              <a:buNone/>
            </a:pPr>
            <a:fld id="{1C9A223C-A32E-4B8E-840A-B157CF4EE0BE}" type="datetime'''''''''''''''''D''''''''''''''S''D'''''''''''''''''''''''''">
              <a:rPr lang="en-US" altLang="en-US" sz="1200"/>
              <a:pPr/>
              <a:t>DSD</a:t>
            </a:fld>
            <a:endParaRPr lang="en-US" sz="1200" dirty="0">
              <a:sym typeface="+mn-lt"/>
            </a:endParaRPr>
          </a:p>
        </p:txBody>
      </p:sp>
      <p:sp>
        <p:nvSpPr>
          <p:cNvPr id="101" name="Rectangle 100">
            <a:extLst>
              <a:ext uri="{FF2B5EF4-FFF2-40B4-BE49-F238E27FC236}">
                <a16:creationId xmlns:a16="http://schemas.microsoft.com/office/drawing/2014/main" id="{CFF3BA69-469D-4D1E-86F7-C058B1C43C17}"/>
              </a:ext>
            </a:extLst>
          </p:cNvPr>
          <p:cNvSpPr>
            <a:spLocks noGrp="1" noChangeArrowheads="1"/>
          </p:cNvSpPr>
          <p:nvPr>
            <p:custDataLst>
              <p:tags r:id="rId52"/>
            </p:custDataLst>
          </p:nvPr>
        </p:nvSpPr>
        <p:spPr bwMode="auto">
          <a:xfrm>
            <a:off x="7756525" y="4371975"/>
            <a:ext cx="496888" cy="182563"/>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spcBef>
                <a:spcPct val="0"/>
              </a:spcBef>
              <a:buNone/>
            </a:pPr>
            <a:fld id="{22149BF1-AA81-4F8F-92C3-5B0F5F7F658A}" type="datetime'''P''''''''E''''''''''''''''P''''''''''F''A''''''''R'''">
              <a:rPr lang="en-US" altLang="en-US" sz="1200"/>
              <a:pPr/>
              <a:t>PEPFAR</a:t>
            </a:fld>
            <a:endParaRPr lang="en-US" sz="1200" dirty="0">
              <a:sym typeface="+mn-lt"/>
            </a:endParaRPr>
          </a:p>
        </p:txBody>
      </p:sp>
      <p:sp>
        <p:nvSpPr>
          <p:cNvPr id="102" name="Rectangle 101">
            <a:extLst>
              <a:ext uri="{FF2B5EF4-FFF2-40B4-BE49-F238E27FC236}">
                <a16:creationId xmlns:a16="http://schemas.microsoft.com/office/drawing/2014/main" id="{D477E579-A887-4B14-9682-E922992B7372}"/>
              </a:ext>
            </a:extLst>
          </p:cNvPr>
          <p:cNvSpPr>
            <a:spLocks noGrp="1" noChangeArrowheads="1"/>
          </p:cNvSpPr>
          <p:nvPr>
            <p:custDataLst>
              <p:tags r:id="rId53"/>
            </p:custDataLst>
          </p:nvPr>
        </p:nvSpPr>
        <p:spPr bwMode="auto">
          <a:xfrm>
            <a:off x="7756525" y="4138613"/>
            <a:ext cx="1249363" cy="182563"/>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spcBef>
                <a:spcPct val="0"/>
              </a:spcBef>
              <a:buNone/>
            </a:pPr>
            <a:fld id="{D571B106-A782-4D28-9227-24CF9E671B1D}" type="datetime'''''''U''SA''''I''D ''''''(''no''n''''-''''P''EP''FAR'')'">
              <a:rPr lang="en-US" altLang="en-US" sz="1200"/>
              <a:pPr/>
              <a:t>USAID (non-PEPFAR)</a:t>
            </a:fld>
            <a:endParaRPr lang="en-US" sz="1200" dirty="0">
              <a:sym typeface="+mn-lt"/>
            </a:endParaRPr>
          </a:p>
        </p:txBody>
      </p:sp>
      <p:sp>
        <p:nvSpPr>
          <p:cNvPr id="103" name="Rectangle 102">
            <a:extLst>
              <a:ext uri="{FF2B5EF4-FFF2-40B4-BE49-F238E27FC236}">
                <a16:creationId xmlns:a16="http://schemas.microsoft.com/office/drawing/2014/main" id="{8E407DDE-DDF0-47C6-9450-9DE4C6F4589F}"/>
              </a:ext>
            </a:extLst>
          </p:cNvPr>
          <p:cNvSpPr>
            <a:spLocks noGrp="1" noChangeArrowheads="1"/>
          </p:cNvSpPr>
          <p:nvPr>
            <p:custDataLst>
              <p:tags r:id="rId54"/>
            </p:custDataLst>
          </p:nvPr>
        </p:nvSpPr>
        <p:spPr bwMode="auto">
          <a:xfrm>
            <a:off x="7756525" y="3905250"/>
            <a:ext cx="879475" cy="182563"/>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spcBef>
                <a:spcPct val="0"/>
              </a:spcBef>
              <a:buNone/>
            </a:pPr>
            <a:fld id="{62804412-C98A-4224-A03E-5EEB1A7F3809}" type="datetime'''''G''L''O''''''''BA''''''''L'' ''F''''U''N''''D'''''''''">
              <a:rPr lang="en-US" altLang="en-US" sz="1200"/>
              <a:pPr/>
              <a:t>GLOBAL FUND</a:t>
            </a:fld>
            <a:endParaRPr lang="en-US" sz="1200" dirty="0">
              <a:sym typeface="+mn-lt"/>
            </a:endParaRPr>
          </a:p>
        </p:txBody>
      </p:sp>
      <p:sp>
        <p:nvSpPr>
          <p:cNvPr id="122" name="Rectangle 121">
            <a:extLst>
              <a:ext uri="{FF2B5EF4-FFF2-40B4-BE49-F238E27FC236}">
                <a16:creationId xmlns:a16="http://schemas.microsoft.com/office/drawing/2014/main" id="{BF9E12ED-D029-449F-899D-7680DDBF91BC}"/>
              </a:ext>
            </a:extLst>
          </p:cNvPr>
          <p:cNvSpPr>
            <a:spLocks noGrp="1" noChangeArrowheads="1"/>
          </p:cNvSpPr>
          <p:nvPr>
            <p:custDataLst>
              <p:tags r:id="rId55"/>
            </p:custDataLst>
          </p:nvPr>
        </p:nvSpPr>
        <p:spPr bwMode="auto">
          <a:xfrm>
            <a:off x="7756525" y="4605338"/>
            <a:ext cx="258763" cy="182563"/>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spcBef>
                <a:spcPct val="0"/>
              </a:spcBef>
              <a:buNone/>
            </a:pPr>
            <a:fld id="{5B491336-0FD9-4161-8DF6-FD6E5EF014E0}" type="datetime'''''''''''''''''''''''''''''''''''''D''''''B''''''E'''">
              <a:rPr lang="en-US" altLang="en-US" sz="1200">
                <a:sym typeface="+mn-lt"/>
              </a:rPr>
              <a:pPr marL="0" indent="0">
                <a:spcBef>
                  <a:spcPct val="0"/>
                </a:spcBef>
                <a:buNone/>
              </a:pPr>
              <a:t>DBE</a:t>
            </a:fld>
            <a:endParaRPr lang="en-US" sz="1200" dirty="0">
              <a:sym typeface="+mn-lt"/>
            </a:endParaRPr>
          </a:p>
        </p:txBody>
      </p:sp>
      <p:sp>
        <p:nvSpPr>
          <p:cNvPr id="175" name="TextBox 174">
            <a:extLst>
              <a:ext uri="{FF2B5EF4-FFF2-40B4-BE49-F238E27FC236}">
                <a16:creationId xmlns:a16="http://schemas.microsoft.com/office/drawing/2014/main" id="{ED3B7567-1D6E-4285-8BC8-8F691D0918B2}"/>
              </a:ext>
            </a:extLst>
          </p:cNvPr>
          <p:cNvSpPr txBox="1"/>
          <p:nvPr/>
        </p:nvSpPr>
        <p:spPr>
          <a:xfrm>
            <a:off x="4854154" y="1491428"/>
            <a:ext cx="3597868" cy="646331"/>
          </a:xfrm>
          <a:prstGeom prst="rect">
            <a:avLst/>
          </a:prstGeom>
          <a:noFill/>
        </p:spPr>
        <p:txBody>
          <a:bodyPr wrap="square" rtlCol="0">
            <a:spAutoFit/>
          </a:bodyPr>
          <a:lstStyle/>
          <a:p>
            <a:pPr algn="ctr"/>
            <a:r>
              <a:rPr lang="en-US" sz="1800" b="1" dirty="0">
                <a:latin typeface="+mn-lt"/>
              </a:rPr>
              <a:t>Total HIV and TB spending by source </a:t>
            </a:r>
          </a:p>
          <a:p>
            <a:pPr algn="ctr"/>
            <a:r>
              <a:rPr lang="en-US" sz="1800" b="1" dirty="0">
                <a:latin typeface="+mn-lt"/>
              </a:rPr>
              <a:t>(with SAG split by department)</a:t>
            </a:r>
          </a:p>
        </p:txBody>
      </p:sp>
      <p:sp>
        <p:nvSpPr>
          <p:cNvPr id="176" name="TextBox 175">
            <a:extLst>
              <a:ext uri="{FF2B5EF4-FFF2-40B4-BE49-F238E27FC236}">
                <a16:creationId xmlns:a16="http://schemas.microsoft.com/office/drawing/2014/main" id="{0C5FBC01-4489-412C-B0E1-E64C2D6CD36E}"/>
              </a:ext>
            </a:extLst>
          </p:cNvPr>
          <p:cNvSpPr txBox="1"/>
          <p:nvPr/>
        </p:nvSpPr>
        <p:spPr>
          <a:xfrm>
            <a:off x="1099211" y="1494972"/>
            <a:ext cx="2693856" cy="646331"/>
          </a:xfrm>
          <a:prstGeom prst="rect">
            <a:avLst/>
          </a:prstGeom>
          <a:noFill/>
        </p:spPr>
        <p:txBody>
          <a:bodyPr wrap="square" rtlCol="0">
            <a:spAutoFit/>
          </a:bodyPr>
          <a:lstStyle/>
          <a:p>
            <a:pPr algn="ctr"/>
            <a:r>
              <a:rPr lang="en-US" sz="1800" b="1" dirty="0">
                <a:latin typeface="+mn-lt"/>
              </a:rPr>
              <a:t>Total HIV and TB </a:t>
            </a:r>
          </a:p>
          <a:p>
            <a:pPr algn="ctr"/>
            <a:r>
              <a:rPr lang="en-US" sz="1800" b="1" dirty="0">
                <a:latin typeface="+mn-lt"/>
              </a:rPr>
              <a:t>spending by disease focus</a:t>
            </a:r>
          </a:p>
        </p:txBody>
      </p:sp>
      <p:cxnSp>
        <p:nvCxnSpPr>
          <p:cNvPr id="177" name="Straight Connector 176">
            <a:extLst>
              <a:ext uri="{FF2B5EF4-FFF2-40B4-BE49-F238E27FC236}">
                <a16:creationId xmlns:a16="http://schemas.microsoft.com/office/drawing/2014/main" id="{37E01BB9-F47C-4C77-907F-69D091104409}"/>
              </a:ext>
            </a:extLst>
          </p:cNvPr>
          <p:cNvCxnSpPr>
            <a:cxnSpLocks/>
          </p:cNvCxnSpPr>
          <p:nvPr/>
        </p:nvCxnSpPr>
        <p:spPr>
          <a:xfrm>
            <a:off x="4411128" y="2070502"/>
            <a:ext cx="0" cy="4434207"/>
          </a:xfrm>
          <a:prstGeom prst="line">
            <a:avLst/>
          </a:prstGeom>
          <a:ln>
            <a:solidFill>
              <a:srgbClr val="002A6C"/>
            </a:solidFill>
          </a:ln>
        </p:spPr>
        <p:style>
          <a:lnRef idx="1">
            <a:schemeClr val="accent1"/>
          </a:lnRef>
          <a:fillRef idx="0">
            <a:schemeClr val="accent1"/>
          </a:fillRef>
          <a:effectRef idx="0">
            <a:schemeClr val="accent1"/>
          </a:effectRef>
          <a:fontRef idx="minor">
            <a:schemeClr val="tx1"/>
          </a:fontRef>
        </p:style>
      </p:cxnSp>
      <p:sp>
        <p:nvSpPr>
          <p:cNvPr id="3" name="Slide Number Placeholder 2">
            <a:extLst>
              <a:ext uri="{FF2B5EF4-FFF2-40B4-BE49-F238E27FC236}">
                <a16:creationId xmlns:a16="http://schemas.microsoft.com/office/drawing/2014/main" id="{026D8059-CF62-490F-9003-A71F5BA38D0A}"/>
              </a:ext>
            </a:extLst>
          </p:cNvPr>
          <p:cNvSpPr>
            <a:spLocks noGrp="1"/>
          </p:cNvSpPr>
          <p:nvPr>
            <p:ph type="sldNum" sz="quarter" idx="12"/>
          </p:nvPr>
        </p:nvSpPr>
        <p:spPr/>
        <p:txBody>
          <a:bodyPr/>
          <a:lstStyle/>
          <a:p>
            <a:fld id="{6D77FE76-E0FF-439F-A770-3B1A3346EF6D}" type="slidenum">
              <a:rPr lang="en-US" smtClean="0"/>
              <a:pPr/>
              <a:t>6</a:t>
            </a:fld>
            <a:endParaRPr lang="en-US"/>
          </a:p>
        </p:txBody>
      </p:sp>
    </p:spTree>
    <p:extLst>
      <p:ext uri="{BB962C8B-B14F-4D97-AF65-F5344CB8AC3E}">
        <p14:creationId xmlns:p14="http://schemas.microsoft.com/office/powerpoint/2010/main" val="3844536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Object 21" hidden="1">
            <a:extLst>
              <a:ext uri="{FF2B5EF4-FFF2-40B4-BE49-F238E27FC236}">
                <a16:creationId xmlns:a16="http://schemas.microsoft.com/office/drawing/2014/main" id="{362AF35A-5AEC-4949-BA57-6BEF2B381802}"/>
              </a:ext>
            </a:extLst>
          </p:cNvPr>
          <p:cNvGraphicFramePr>
            <a:graphicFrameLocks noChangeAspect="1"/>
          </p:cNvGraphicFramePr>
          <p:nvPr>
            <p:custDataLst>
              <p:tags r:id="rId2"/>
            </p:custDataLst>
            <p:extLst>
              <p:ext uri="{D42A27DB-BD31-4B8C-83A1-F6EECF244321}">
                <p14:modId xmlns:p14="http://schemas.microsoft.com/office/powerpoint/2010/main" val="976702504"/>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7651" name="think-cell Slide" r:id="rId55" imgW="473" imgH="470" progId="TCLayout.ActiveDocument.1">
                  <p:embed/>
                </p:oleObj>
              </mc:Choice>
              <mc:Fallback>
                <p:oleObj name="think-cell Slide" r:id="rId55" imgW="473" imgH="470" progId="TCLayout.ActiveDocument.1">
                  <p:embed/>
                  <p:pic>
                    <p:nvPicPr>
                      <p:cNvPr id="22" name="Object 21" hidden="1">
                        <a:extLst>
                          <a:ext uri="{FF2B5EF4-FFF2-40B4-BE49-F238E27FC236}">
                            <a16:creationId xmlns:a16="http://schemas.microsoft.com/office/drawing/2014/main" id="{362AF35A-5AEC-4949-BA57-6BEF2B381802}"/>
                          </a:ext>
                        </a:extLst>
                      </p:cNvPr>
                      <p:cNvPicPr/>
                      <p:nvPr/>
                    </p:nvPicPr>
                    <p:blipFill>
                      <a:blip r:embed="rId56"/>
                      <a:stretch>
                        <a:fillRect/>
                      </a:stretch>
                    </p:blipFill>
                    <p:spPr>
                      <a:xfrm>
                        <a:off x="1588" y="1588"/>
                        <a:ext cx="1587" cy="1587"/>
                      </a:xfrm>
                      <a:prstGeom prst="rect">
                        <a:avLst/>
                      </a:prstGeom>
                    </p:spPr>
                  </p:pic>
                </p:oleObj>
              </mc:Fallback>
            </mc:AlternateContent>
          </a:graphicData>
        </a:graphic>
      </p:graphicFrame>
      <p:sp>
        <p:nvSpPr>
          <p:cNvPr id="9" name="Rectangle 8" hidden="1">
            <a:extLst>
              <a:ext uri="{FF2B5EF4-FFF2-40B4-BE49-F238E27FC236}">
                <a16:creationId xmlns:a16="http://schemas.microsoft.com/office/drawing/2014/main" id="{B922ED90-3A40-4D7A-A2F7-30842B56B68E}"/>
              </a:ext>
            </a:extLst>
          </p:cNvPr>
          <p:cNvSpPr/>
          <p:nvPr>
            <p:custDataLst>
              <p:tags r:id="rId3"/>
            </p:custDataLst>
          </p:nvPr>
        </p:nvSpPr>
        <p:spPr bwMode="auto">
          <a:xfrm>
            <a:off x="0" y="0"/>
            <a:ext cx="158750" cy="158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0" tIns="0" rIns="0" bIns="0" numCol="1" spcCol="0" rtlCol="0" anchor="t" anchorCtr="0" compatLnSpc="1">
            <a:prstTxWarp prst="textNoShape">
              <a:avLst/>
            </a:prstTxWarp>
            <a:noAutofit/>
          </a:bodyPr>
          <a:lstStyle/>
          <a:p>
            <a:endParaRPr kumimoji="0" lang="en-US" sz="3600" b="1" u="none" strike="noStrike" cap="none" normalizeH="0" dirty="0">
              <a:ln>
                <a:noFill/>
              </a:ln>
              <a:solidFill>
                <a:schemeClr val="tx1"/>
              </a:solidFill>
              <a:effectLst/>
              <a:latin typeface="Arial Narrow" panose="020B0606020202030204" pitchFamily="34" charset="0"/>
              <a:ea typeface="+mj-ea"/>
              <a:sym typeface="Arial Narrow" panose="020B0606020202030204" pitchFamily="34" charset="0"/>
            </a:endParaRPr>
          </a:p>
        </p:txBody>
      </p:sp>
      <p:sp>
        <p:nvSpPr>
          <p:cNvPr id="2" name="Title 1">
            <a:extLst>
              <a:ext uri="{FF2B5EF4-FFF2-40B4-BE49-F238E27FC236}">
                <a16:creationId xmlns:a16="http://schemas.microsoft.com/office/drawing/2014/main" id="{E3AB3C2F-F990-4567-8B45-F0712FCF3DC9}"/>
              </a:ext>
            </a:extLst>
          </p:cNvPr>
          <p:cNvSpPr>
            <a:spLocks noGrp="1"/>
          </p:cNvSpPr>
          <p:nvPr>
            <p:ph type="title"/>
          </p:nvPr>
        </p:nvSpPr>
        <p:spPr/>
        <p:txBody>
          <a:bodyPr/>
          <a:lstStyle/>
          <a:p>
            <a:r>
              <a:rPr lang="en-US" dirty="0"/>
              <a:t>Donors sustained investment, including large shares of some </a:t>
            </a:r>
            <a:r>
              <a:rPr lang="en-US" dirty="0" err="1"/>
              <a:t>programme</a:t>
            </a:r>
            <a:r>
              <a:rPr lang="en-US" dirty="0"/>
              <a:t> areas</a:t>
            </a:r>
          </a:p>
        </p:txBody>
      </p:sp>
      <p:sp>
        <p:nvSpPr>
          <p:cNvPr id="4" name="Text Placeholder 3">
            <a:extLst>
              <a:ext uri="{FF2B5EF4-FFF2-40B4-BE49-F238E27FC236}">
                <a16:creationId xmlns:a16="http://schemas.microsoft.com/office/drawing/2014/main" id="{4B05BCAD-AC0D-4271-AC58-23C1BDD43C5E}"/>
              </a:ext>
            </a:extLst>
          </p:cNvPr>
          <p:cNvSpPr>
            <a:spLocks noGrp="1"/>
          </p:cNvSpPr>
          <p:nvPr>
            <p:ph type="body" idx="1"/>
          </p:nvPr>
        </p:nvSpPr>
        <p:spPr>
          <a:xfrm>
            <a:off x="16941" y="1582738"/>
            <a:ext cx="4040188" cy="639762"/>
          </a:xfrm>
        </p:spPr>
        <p:txBody>
          <a:bodyPr/>
          <a:lstStyle/>
          <a:p>
            <a:pPr algn="ctr"/>
            <a:r>
              <a:rPr lang="en-US" sz="1800" dirty="0"/>
              <a:t>Share of HIV and TB spending from each source (2014/15 – 2016/17)</a:t>
            </a:r>
          </a:p>
        </p:txBody>
      </p:sp>
      <p:sp>
        <p:nvSpPr>
          <p:cNvPr id="5" name="Text Placeholder 4">
            <a:extLst>
              <a:ext uri="{FF2B5EF4-FFF2-40B4-BE49-F238E27FC236}">
                <a16:creationId xmlns:a16="http://schemas.microsoft.com/office/drawing/2014/main" id="{9455EBB8-CEE8-488E-803C-ED5F5F10706F}"/>
              </a:ext>
            </a:extLst>
          </p:cNvPr>
          <p:cNvSpPr>
            <a:spLocks noGrp="1"/>
          </p:cNvSpPr>
          <p:nvPr>
            <p:ph type="body" sz="quarter" idx="3"/>
          </p:nvPr>
        </p:nvSpPr>
        <p:spPr>
          <a:xfrm>
            <a:off x="4272499" y="1582738"/>
            <a:ext cx="4041775" cy="639762"/>
          </a:xfrm>
        </p:spPr>
        <p:txBody>
          <a:bodyPr/>
          <a:lstStyle/>
          <a:p>
            <a:pPr algn="ctr"/>
            <a:r>
              <a:rPr lang="en-US" sz="1800" dirty="0"/>
              <a:t>Funders’ relative contributions to HIV </a:t>
            </a:r>
            <a:r>
              <a:rPr lang="en-US" sz="1800" dirty="0" err="1"/>
              <a:t>programme</a:t>
            </a:r>
            <a:r>
              <a:rPr lang="en-US" sz="1800" dirty="0"/>
              <a:t> areas (2016/17)</a:t>
            </a:r>
          </a:p>
        </p:txBody>
      </p:sp>
      <p:graphicFrame>
        <p:nvGraphicFramePr>
          <p:cNvPr id="110" name="Chart 109">
            <a:extLst>
              <a:ext uri="{FF2B5EF4-FFF2-40B4-BE49-F238E27FC236}">
                <a16:creationId xmlns:a16="http://schemas.microsoft.com/office/drawing/2014/main" id="{8D195558-DC65-4C2A-ACE1-111CA9474D5E}"/>
              </a:ext>
            </a:extLst>
          </p:cNvPr>
          <p:cNvGraphicFramePr/>
          <p:nvPr>
            <p:custDataLst>
              <p:tags r:id="rId4"/>
            </p:custDataLst>
            <p:extLst>
              <p:ext uri="{D42A27DB-BD31-4B8C-83A1-F6EECF244321}">
                <p14:modId xmlns:p14="http://schemas.microsoft.com/office/powerpoint/2010/main" val="3938762003"/>
              </p:ext>
            </p:extLst>
          </p:nvPr>
        </p:nvGraphicFramePr>
        <p:xfrm>
          <a:off x="155575" y="2574925"/>
          <a:ext cx="3219450" cy="3641725"/>
        </p:xfrm>
        <a:graphic>
          <a:graphicData uri="http://schemas.openxmlformats.org/drawingml/2006/chart">
            <c:chart xmlns:c="http://schemas.openxmlformats.org/drawingml/2006/chart" xmlns:r="http://schemas.openxmlformats.org/officeDocument/2006/relationships" r:id="rId57"/>
          </a:graphicData>
        </a:graphic>
      </p:graphicFrame>
      <p:cxnSp>
        <p:nvCxnSpPr>
          <p:cNvPr id="50" name="Straight Connector 49">
            <a:extLst>
              <a:ext uri="{FF2B5EF4-FFF2-40B4-BE49-F238E27FC236}">
                <a16:creationId xmlns:a16="http://schemas.microsoft.com/office/drawing/2014/main" id="{DFEF896F-BD67-4475-8E0A-F5565C8675EC}"/>
              </a:ext>
            </a:extLst>
          </p:cNvPr>
          <p:cNvCxnSpPr/>
          <p:nvPr>
            <p:custDataLst>
              <p:tags r:id="rId5"/>
            </p:custDataLst>
          </p:nvPr>
        </p:nvCxnSpPr>
        <p:spPr bwMode="auto">
          <a:xfrm flipH="1">
            <a:off x="950913" y="3430588"/>
            <a:ext cx="93663" cy="0"/>
          </a:xfrm>
          <a:prstGeom prst="line">
            <a:avLst/>
          </a:prstGeom>
          <a:solidFill>
            <a:schemeClr val="accent1"/>
          </a:solidFill>
          <a:ln w="6350" cap="flat" cmpd="sng" algn="ctr">
            <a:solidFill>
              <a:schemeClr val="tx1"/>
            </a:solidFill>
            <a:prstDash val="solid"/>
            <a:round/>
            <a:headEnd type="none" w="med" len="med"/>
            <a:tailEnd type="none" w="med" len="med"/>
          </a:ln>
          <a:effectLst/>
        </p:spPr>
      </p:cxnSp>
      <p:cxnSp>
        <p:nvCxnSpPr>
          <p:cNvPr id="51" name="Straight Connector 50">
            <a:extLst>
              <a:ext uri="{FF2B5EF4-FFF2-40B4-BE49-F238E27FC236}">
                <a16:creationId xmlns:a16="http://schemas.microsoft.com/office/drawing/2014/main" id="{200B1A5B-015A-409C-98A1-6B39205D2205}"/>
              </a:ext>
            </a:extLst>
          </p:cNvPr>
          <p:cNvCxnSpPr/>
          <p:nvPr>
            <p:custDataLst>
              <p:tags r:id="rId6"/>
            </p:custDataLst>
          </p:nvPr>
        </p:nvCxnSpPr>
        <p:spPr bwMode="auto">
          <a:xfrm flipH="1">
            <a:off x="1958975" y="3459163"/>
            <a:ext cx="93663" cy="0"/>
          </a:xfrm>
          <a:prstGeom prst="line">
            <a:avLst/>
          </a:prstGeom>
          <a:solidFill>
            <a:schemeClr val="accent1"/>
          </a:solidFill>
          <a:ln w="6350" cap="flat" cmpd="sng" algn="ctr">
            <a:solidFill>
              <a:schemeClr val="tx1"/>
            </a:solidFill>
            <a:prstDash val="solid"/>
            <a:round/>
            <a:headEnd type="none" w="med" len="med"/>
            <a:tailEnd type="none" w="med" len="med"/>
          </a:ln>
          <a:effectLst/>
        </p:spPr>
      </p:cxnSp>
      <p:cxnSp>
        <p:nvCxnSpPr>
          <p:cNvPr id="52" name="Straight Connector 51">
            <a:extLst>
              <a:ext uri="{FF2B5EF4-FFF2-40B4-BE49-F238E27FC236}">
                <a16:creationId xmlns:a16="http://schemas.microsoft.com/office/drawing/2014/main" id="{C4AE8A1B-BBA3-406B-9571-3B750F067C91}"/>
              </a:ext>
            </a:extLst>
          </p:cNvPr>
          <p:cNvCxnSpPr/>
          <p:nvPr>
            <p:custDataLst>
              <p:tags r:id="rId7"/>
            </p:custDataLst>
          </p:nvPr>
        </p:nvCxnSpPr>
        <p:spPr bwMode="auto">
          <a:xfrm flipH="1">
            <a:off x="2967038" y="3444875"/>
            <a:ext cx="93663" cy="0"/>
          </a:xfrm>
          <a:prstGeom prst="line">
            <a:avLst/>
          </a:prstGeom>
          <a:solidFill>
            <a:schemeClr val="accent1"/>
          </a:solidFill>
          <a:ln w="6350" cap="flat" cmpd="sng" algn="ctr">
            <a:solidFill>
              <a:schemeClr val="tx1"/>
            </a:solidFill>
            <a:prstDash val="solid"/>
            <a:round/>
            <a:headEnd type="none" w="med" len="med"/>
            <a:tailEnd type="none" w="med" len="med"/>
          </a:ln>
          <a:effectLst/>
        </p:spPr>
      </p:cxnSp>
      <p:sp>
        <p:nvSpPr>
          <p:cNvPr id="41" name="Rectangle 40">
            <a:extLst>
              <a:ext uri="{FF2B5EF4-FFF2-40B4-BE49-F238E27FC236}">
                <a16:creationId xmlns:a16="http://schemas.microsoft.com/office/drawing/2014/main" id="{D3C794E5-3A1F-492B-914D-69143A50EC47}"/>
              </a:ext>
            </a:extLst>
          </p:cNvPr>
          <p:cNvSpPr>
            <a:spLocks noGrp="1" noChangeArrowheads="1"/>
          </p:cNvSpPr>
          <p:nvPr>
            <p:custDataLst>
              <p:tags r:id="rId8"/>
            </p:custDataLst>
          </p:nvPr>
        </p:nvSpPr>
        <p:spPr bwMode="gray">
          <a:xfrm>
            <a:off x="593725" y="2622550"/>
            <a:ext cx="296863" cy="244475"/>
          </a:xfrm>
          <a:prstGeom prst="rect">
            <a:avLst/>
          </a:prstGeom>
          <a:solidFill>
            <a:schemeClr val="accent3"/>
          </a:solidFill>
          <a:ln w="9525">
            <a:noFill/>
            <a:miter lim="800000"/>
            <a:headEnd/>
            <a:tailEnd/>
          </a:ln>
          <a:effectLst/>
        </p:spPr>
        <p:txBody>
          <a:bodyPr vert="horz" wrap="none" lIns="28575" tIns="0" rIns="28575"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4B400214-2F27-4AF1-A9D9-B8C27E05D949}" type="datetime'''''''''''''''''''''4''''''''''''''''''%'''''''">
              <a:rPr lang="en-US" altLang="en-US" sz="1600">
                <a:sym typeface="+mn-lt"/>
              </a:rPr>
              <a:pPr marL="0" indent="0" algn="ctr">
                <a:spcBef>
                  <a:spcPct val="0"/>
                </a:spcBef>
                <a:buNone/>
              </a:pPr>
              <a:t>4%</a:t>
            </a:fld>
            <a:endParaRPr lang="en-US" sz="1600" dirty="0">
              <a:sym typeface="+mn-lt"/>
            </a:endParaRPr>
          </a:p>
        </p:txBody>
      </p:sp>
      <p:sp>
        <p:nvSpPr>
          <p:cNvPr id="61" name="Rectangle 60">
            <a:extLst>
              <a:ext uri="{FF2B5EF4-FFF2-40B4-BE49-F238E27FC236}">
                <a16:creationId xmlns:a16="http://schemas.microsoft.com/office/drawing/2014/main" id="{968D4186-11BD-4DDB-97DE-48FF7E7B84EA}"/>
              </a:ext>
            </a:extLst>
          </p:cNvPr>
          <p:cNvSpPr>
            <a:spLocks noGrp="1" noChangeArrowheads="1"/>
          </p:cNvSpPr>
          <p:nvPr>
            <p:custDataLst>
              <p:tags r:id="rId9"/>
            </p:custDataLst>
          </p:nvPr>
        </p:nvSpPr>
        <p:spPr bwMode="gray">
          <a:xfrm>
            <a:off x="547688" y="4789488"/>
            <a:ext cx="388938" cy="24447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28575" tIns="0" rIns="28575"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r>
              <a:rPr lang="en-US" altLang="en-US" sz="1600" dirty="0">
                <a:sym typeface="+mn-lt"/>
              </a:rPr>
              <a:t>68%</a:t>
            </a:r>
            <a:endParaRPr lang="en-US" sz="1600" dirty="0">
              <a:sym typeface="+mn-lt"/>
            </a:endParaRPr>
          </a:p>
        </p:txBody>
      </p:sp>
      <p:sp>
        <p:nvSpPr>
          <p:cNvPr id="67" name="Rectangle 66">
            <a:extLst>
              <a:ext uri="{FF2B5EF4-FFF2-40B4-BE49-F238E27FC236}">
                <a16:creationId xmlns:a16="http://schemas.microsoft.com/office/drawing/2014/main" id="{62B6EC80-1A6B-48DE-8BBE-6A278C90902F}"/>
              </a:ext>
            </a:extLst>
          </p:cNvPr>
          <p:cNvSpPr>
            <a:spLocks noGrp="1" noChangeArrowheads="1"/>
          </p:cNvSpPr>
          <p:nvPr>
            <p:custDataLst>
              <p:tags r:id="rId10"/>
            </p:custDataLst>
          </p:nvPr>
        </p:nvSpPr>
        <p:spPr bwMode="gray">
          <a:xfrm>
            <a:off x="1555750" y="3024188"/>
            <a:ext cx="388938" cy="24447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28575" tIns="0" rIns="28575"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r>
              <a:rPr lang="en-US" sz="1600" dirty="0">
                <a:sym typeface="+mn-lt"/>
              </a:rPr>
              <a:t>19%</a:t>
            </a:r>
          </a:p>
        </p:txBody>
      </p:sp>
      <p:sp>
        <p:nvSpPr>
          <p:cNvPr id="66" name="Rectangle 65">
            <a:extLst>
              <a:ext uri="{FF2B5EF4-FFF2-40B4-BE49-F238E27FC236}">
                <a16:creationId xmlns:a16="http://schemas.microsoft.com/office/drawing/2014/main" id="{AAF7321E-1C40-43CE-823C-3FBC1A451E94}"/>
              </a:ext>
            </a:extLst>
          </p:cNvPr>
          <p:cNvSpPr>
            <a:spLocks noGrp="1" noChangeArrowheads="1"/>
          </p:cNvSpPr>
          <p:nvPr>
            <p:custDataLst>
              <p:tags r:id="rId11"/>
            </p:custDataLst>
          </p:nvPr>
        </p:nvSpPr>
        <p:spPr bwMode="gray">
          <a:xfrm>
            <a:off x="547688" y="2989263"/>
            <a:ext cx="388938" cy="24447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28575" tIns="0" rIns="28575"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r>
              <a:rPr lang="en-US" sz="1600" dirty="0">
                <a:sym typeface="+mn-lt"/>
              </a:rPr>
              <a:t>19%</a:t>
            </a:r>
          </a:p>
        </p:txBody>
      </p:sp>
      <p:sp>
        <p:nvSpPr>
          <p:cNvPr id="65" name="Rectangle 64">
            <a:extLst>
              <a:ext uri="{FF2B5EF4-FFF2-40B4-BE49-F238E27FC236}">
                <a16:creationId xmlns:a16="http://schemas.microsoft.com/office/drawing/2014/main" id="{8F1F5126-5B0A-413D-8685-FD59EEFDBB66}"/>
              </a:ext>
            </a:extLst>
          </p:cNvPr>
          <p:cNvSpPr>
            <a:spLocks noGrp="1" noChangeArrowheads="1"/>
          </p:cNvSpPr>
          <p:nvPr>
            <p:custDataLst>
              <p:tags r:id="rId12"/>
            </p:custDataLst>
          </p:nvPr>
        </p:nvSpPr>
        <p:spPr bwMode="gray">
          <a:xfrm>
            <a:off x="1601788" y="2628900"/>
            <a:ext cx="296863" cy="244475"/>
          </a:xfrm>
          <a:prstGeom prst="rect">
            <a:avLst/>
          </a:prstGeom>
          <a:solidFill>
            <a:schemeClr val="accent3"/>
          </a:solid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28575" tIns="0" rIns="28575"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r>
              <a:rPr lang="en-US" altLang="en-US" sz="1600" dirty="0">
                <a:sym typeface="+mn-lt"/>
              </a:rPr>
              <a:t>6%</a:t>
            </a:r>
            <a:endParaRPr lang="en-US" sz="1600" dirty="0">
              <a:sym typeface="+mn-lt"/>
            </a:endParaRPr>
          </a:p>
        </p:txBody>
      </p:sp>
      <p:sp>
        <p:nvSpPr>
          <p:cNvPr id="11" name="Rectangle 10">
            <a:extLst>
              <a:ext uri="{FF2B5EF4-FFF2-40B4-BE49-F238E27FC236}">
                <a16:creationId xmlns:a16="http://schemas.microsoft.com/office/drawing/2014/main" id="{481FEDB4-7C46-4193-84F2-73A7AB2C61E8}"/>
              </a:ext>
            </a:extLst>
          </p:cNvPr>
          <p:cNvSpPr>
            <a:spLocks noGrp="1" noChangeArrowheads="1"/>
          </p:cNvSpPr>
          <p:nvPr>
            <p:custDataLst>
              <p:tags r:id="rId13"/>
            </p:custDataLst>
          </p:nvPr>
        </p:nvSpPr>
        <p:spPr bwMode="auto">
          <a:xfrm>
            <a:off x="2487613" y="6192838"/>
            <a:ext cx="539750"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t"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CA1DBA6B-AE64-458B-A30A-110DCC418894}" type="datetime'''2''0''''''1''6''/''17'''''''''''''''''">
              <a:rPr lang="en-US" altLang="en-US" sz="1400">
                <a:sym typeface="+mn-lt"/>
              </a:rPr>
              <a:pPr marL="0" indent="0" algn="ctr">
                <a:spcBef>
                  <a:spcPct val="0"/>
                </a:spcBef>
                <a:buNone/>
              </a:pPr>
              <a:t>2016/17</a:t>
            </a:fld>
            <a:endParaRPr lang="en-US" sz="1400" dirty="0">
              <a:sym typeface="+mn-lt"/>
            </a:endParaRPr>
          </a:p>
        </p:txBody>
      </p:sp>
      <p:sp>
        <p:nvSpPr>
          <p:cNvPr id="8" name="Rectangle 7">
            <a:extLst>
              <a:ext uri="{FF2B5EF4-FFF2-40B4-BE49-F238E27FC236}">
                <a16:creationId xmlns:a16="http://schemas.microsoft.com/office/drawing/2014/main" id="{1F034481-B18C-4D8A-893C-28EC1065330E}"/>
              </a:ext>
            </a:extLst>
          </p:cNvPr>
          <p:cNvSpPr>
            <a:spLocks noGrp="1" noChangeArrowheads="1"/>
          </p:cNvSpPr>
          <p:nvPr>
            <p:custDataLst>
              <p:tags r:id="rId14"/>
            </p:custDataLst>
          </p:nvPr>
        </p:nvSpPr>
        <p:spPr bwMode="auto">
          <a:xfrm>
            <a:off x="471488" y="6192838"/>
            <a:ext cx="539750"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t"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8E7959B2-F214-42FA-B681-307DFE1B843F}" type="datetime'''''''''''''2''''''''''''''''0''''14/''''''''''''''''''15'''''">
              <a:rPr lang="en-US" altLang="en-US" sz="1400">
                <a:sym typeface="+mn-lt"/>
              </a:rPr>
              <a:pPr marL="0" indent="0" algn="ctr">
                <a:spcBef>
                  <a:spcPct val="0"/>
                </a:spcBef>
                <a:buNone/>
              </a:pPr>
              <a:t>2014/15</a:t>
            </a:fld>
            <a:endParaRPr lang="en-US" sz="1400" dirty="0">
              <a:sym typeface="+mn-lt"/>
            </a:endParaRPr>
          </a:p>
        </p:txBody>
      </p:sp>
      <p:sp>
        <p:nvSpPr>
          <p:cNvPr id="69" name="Rectangle 68">
            <a:extLst>
              <a:ext uri="{FF2B5EF4-FFF2-40B4-BE49-F238E27FC236}">
                <a16:creationId xmlns:a16="http://schemas.microsoft.com/office/drawing/2014/main" id="{FB39D21C-20F5-480D-A3E7-93C4A69CC30F}"/>
              </a:ext>
            </a:extLst>
          </p:cNvPr>
          <p:cNvSpPr>
            <a:spLocks noGrp="1" noChangeArrowheads="1"/>
          </p:cNvSpPr>
          <p:nvPr>
            <p:custDataLst>
              <p:tags r:id="rId15"/>
            </p:custDataLst>
          </p:nvPr>
        </p:nvSpPr>
        <p:spPr bwMode="gray">
          <a:xfrm>
            <a:off x="593725" y="3444875"/>
            <a:ext cx="296863" cy="24447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28575" tIns="0" rIns="28575"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r>
              <a:rPr lang="en-US" sz="1600" dirty="0">
                <a:solidFill>
                  <a:schemeClr val="bg1"/>
                </a:solidFill>
                <a:sym typeface="+mn-lt"/>
              </a:rPr>
              <a:t>8%</a:t>
            </a:r>
          </a:p>
        </p:txBody>
      </p:sp>
      <p:sp>
        <p:nvSpPr>
          <p:cNvPr id="70" name="Rectangle 69">
            <a:extLst>
              <a:ext uri="{FF2B5EF4-FFF2-40B4-BE49-F238E27FC236}">
                <a16:creationId xmlns:a16="http://schemas.microsoft.com/office/drawing/2014/main" id="{D527A53A-141D-4DFD-98CE-0F153D682D34}"/>
              </a:ext>
            </a:extLst>
          </p:cNvPr>
          <p:cNvSpPr>
            <a:spLocks noGrp="1" noChangeArrowheads="1"/>
          </p:cNvSpPr>
          <p:nvPr>
            <p:custDataLst>
              <p:tags r:id="rId16"/>
            </p:custDataLst>
          </p:nvPr>
        </p:nvSpPr>
        <p:spPr bwMode="gray">
          <a:xfrm>
            <a:off x="1601788" y="3487738"/>
            <a:ext cx="296863" cy="24447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28575" tIns="0" rIns="28575"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r>
              <a:rPr lang="en-US" sz="1600" dirty="0">
                <a:solidFill>
                  <a:schemeClr val="bg1"/>
                </a:solidFill>
                <a:sym typeface="+mn-lt"/>
              </a:rPr>
              <a:t>9%</a:t>
            </a:r>
          </a:p>
        </p:txBody>
      </p:sp>
      <p:sp>
        <p:nvSpPr>
          <p:cNvPr id="63" name="Rectangle 62">
            <a:extLst>
              <a:ext uri="{FF2B5EF4-FFF2-40B4-BE49-F238E27FC236}">
                <a16:creationId xmlns:a16="http://schemas.microsoft.com/office/drawing/2014/main" id="{EAAA7035-FA8D-462D-B0B1-53A7081C8375}"/>
              </a:ext>
            </a:extLst>
          </p:cNvPr>
          <p:cNvSpPr>
            <a:spLocks noGrp="1" noChangeArrowheads="1"/>
          </p:cNvSpPr>
          <p:nvPr>
            <p:custDataLst>
              <p:tags r:id="rId17"/>
            </p:custDataLst>
          </p:nvPr>
        </p:nvSpPr>
        <p:spPr bwMode="gray">
          <a:xfrm>
            <a:off x="1555750" y="4818063"/>
            <a:ext cx="388938" cy="24447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28575" tIns="0" rIns="28575"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r>
              <a:rPr lang="en-US" sz="1600" dirty="0">
                <a:sym typeface="+mn-lt"/>
              </a:rPr>
              <a:t>66%</a:t>
            </a:r>
          </a:p>
        </p:txBody>
      </p:sp>
      <p:sp>
        <p:nvSpPr>
          <p:cNvPr id="10" name="Rectangle 9">
            <a:extLst>
              <a:ext uri="{FF2B5EF4-FFF2-40B4-BE49-F238E27FC236}">
                <a16:creationId xmlns:a16="http://schemas.microsoft.com/office/drawing/2014/main" id="{EA47DCDC-6685-45ED-B329-133DAC8A0E46}"/>
              </a:ext>
            </a:extLst>
          </p:cNvPr>
          <p:cNvSpPr>
            <a:spLocks noGrp="1" noChangeArrowheads="1"/>
          </p:cNvSpPr>
          <p:nvPr>
            <p:custDataLst>
              <p:tags r:id="rId18"/>
            </p:custDataLst>
          </p:nvPr>
        </p:nvSpPr>
        <p:spPr bwMode="auto">
          <a:xfrm>
            <a:off x="1479550" y="6192838"/>
            <a:ext cx="539750"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t"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C5C7CCF6-61F0-4B1F-ABC0-B550D57A5DE7}" type="datetime'''''''''''2''''0''1''''''''''''''''''''5''''/''''1''''6'''''">
              <a:rPr lang="en-US" altLang="en-US" sz="1400">
                <a:sym typeface="+mn-lt"/>
              </a:rPr>
              <a:pPr marL="0" indent="0" algn="ctr">
                <a:spcBef>
                  <a:spcPct val="0"/>
                </a:spcBef>
                <a:buNone/>
              </a:pPr>
              <a:t>2015/16</a:t>
            </a:fld>
            <a:endParaRPr lang="en-US" sz="1400" dirty="0">
              <a:sym typeface="+mn-lt"/>
            </a:endParaRPr>
          </a:p>
        </p:txBody>
      </p:sp>
      <p:sp>
        <p:nvSpPr>
          <p:cNvPr id="42" name="Rectangle 41">
            <a:extLst>
              <a:ext uri="{FF2B5EF4-FFF2-40B4-BE49-F238E27FC236}">
                <a16:creationId xmlns:a16="http://schemas.microsoft.com/office/drawing/2014/main" id="{8C143018-AF7C-4328-9675-2B2C4DB4AA78}"/>
              </a:ext>
            </a:extLst>
          </p:cNvPr>
          <p:cNvSpPr>
            <a:spLocks noGrp="1" noChangeArrowheads="1"/>
          </p:cNvSpPr>
          <p:nvPr>
            <p:custDataLst>
              <p:tags r:id="rId19"/>
            </p:custDataLst>
          </p:nvPr>
        </p:nvSpPr>
        <p:spPr bwMode="gray">
          <a:xfrm>
            <a:off x="2609850" y="2582863"/>
            <a:ext cx="296863" cy="244475"/>
          </a:xfrm>
          <a:prstGeom prst="rect">
            <a:avLst/>
          </a:prstGeom>
          <a:solidFill>
            <a:schemeClr val="accent3"/>
          </a:solidFill>
          <a:ln w="9525">
            <a:noFill/>
            <a:miter lim="800000"/>
            <a:headEnd/>
            <a:tailEnd/>
          </a:ln>
          <a:effectLst/>
        </p:spPr>
        <p:txBody>
          <a:bodyPr vert="horz" wrap="none" lIns="28575" tIns="0" rIns="28575"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8A000CED-0A33-4FF7-8436-5C3C1ED03FAA}" type="datetime'''''''''''''''3''%'''''''">
              <a:rPr lang="en-US" altLang="en-US" sz="1600">
                <a:sym typeface="+mn-lt"/>
              </a:rPr>
              <a:pPr marL="0" indent="0" algn="ctr">
                <a:spcBef>
                  <a:spcPct val="0"/>
                </a:spcBef>
                <a:buNone/>
              </a:pPr>
              <a:t>3%</a:t>
            </a:fld>
            <a:endParaRPr lang="en-US" sz="1600" dirty="0">
              <a:sym typeface="+mn-lt"/>
            </a:endParaRPr>
          </a:p>
        </p:txBody>
      </p:sp>
      <p:sp>
        <p:nvSpPr>
          <p:cNvPr id="68" name="Rectangle 67">
            <a:extLst>
              <a:ext uri="{FF2B5EF4-FFF2-40B4-BE49-F238E27FC236}">
                <a16:creationId xmlns:a16="http://schemas.microsoft.com/office/drawing/2014/main" id="{4A53BD7E-2D8A-4277-A3E3-FE9F6FA7ADF0}"/>
              </a:ext>
            </a:extLst>
          </p:cNvPr>
          <p:cNvSpPr>
            <a:spLocks noGrp="1" noChangeArrowheads="1"/>
          </p:cNvSpPr>
          <p:nvPr>
            <p:custDataLst>
              <p:tags r:id="rId20"/>
            </p:custDataLst>
          </p:nvPr>
        </p:nvSpPr>
        <p:spPr bwMode="gray">
          <a:xfrm>
            <a:off x="2563813" y="2968625"/>
            <a:ext cx="388938" cy="24447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28575" tIns="0" rIns="28575"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r>
              <a:rPr lang="en-US" sz="1600" dirty="0">
                <a:sym typeface="+mn-lt"/>
              </a:rPr>
              <a:t>21%</a:t>
            </a:r>
          </a:p>
        </p:txBody>
      </p:sp>
      <p:sp>
        <p:nvSpPr>
          <p:cNvPr id="71" name="Rectangle 70">
            <a:extLst>
              <a:ext uri="{FF2B5EF4-FFF2-40B4-BE49-F238E27FC236}">
                <a16:creationId xmlns:a16="http://schemas.microsoft.com/office/drawing/2014/main" id="{296C6472-BAA3-4BF0-BDD0-79C7B8B84D99}"/>
              </a:ext>
            </a:extLst>
          </p:cNvPr>
          <p:cNvSpPr>
            <a:spLocks noGrp="1" noChangeArrowheads="1"/>
          </p:cNvSpPr>
          <p:nvPr>
            <p:custDataLst>
              <p:tags r:id="rId21"/>
            </p:custDataLst>
          </p:nvPr>
        </p:nvSpPr>
        <p:spPr bwMode="gray">
          <a:xfrm>
            <a:off x="2609850" y="3470275"/>
            <a:ext cx="296863" cy="24447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28575" tIns="0" rIns="28575"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r>
              <a:rPr lang="en-US" altLang="en-US" sz="1600" dirty="0">
                <a:solidFill>
                  <a:schemeClr val="bg1"/>
                </a:solidFill>
                <a:sym typeface="+mn-lt"/>
              </a:rPr>
              <a:t>9%</a:t>
            </a:r>
            <a:endParaRPr lang="en-US" sz="1600" dirty="0">
              <a:solidFill>
                <a:schemeClr val="bg1"/>
              </a:solidFill>
              <a:sym typeface="+mn-lt"/>
            </a:endParaRPr>
          </a:p>
        </p:txBody>
      </p:sp>
      <p:sp>
        <p:nvSpPr>
          <p:cNvPr id="64" name="Rectangle 63">
            <a:extLst>
              <a:ext uri="{FF2B5EF4-FFF2-40B4-BE49-F238E27FC236}">
                <a16:creationId xmlns:a16="http://schemas.microsoft.com/office/drawing/2014/main" id="{7A8FE7F9-EB8B-4E7E-BE28-B300C48C020C}"/>
              </a:ext>
            </a:extLst>
          </p:cNvPr>
          <p:cNvSpPr>
            <a:spLocks noGrp="1" noChangeArrowheads="1"/>
          </p:cNvSpPr>
          <p:nvPr>
            <p:custDataLst>
              <p:tags r:id="rId22"/>
            </p:custDataLst>
          </p:nvPr>
        </p:nvSpPr>
        <p:spPr bwMode="gray">
          <a:xfrm>
            <a:off x="2563813" y="4808538"/>
            <a:ext cx="388938" cy="24447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28575" tIns="0" rIns="28575"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r>
              <a:rPr lang="en-US" sz="1600" dirty="0">
                <a:sym typeface="+mn-lt"/>
              </a:rPr>
              <a:t>66%</a:t>
            </a:r>
          </a:p>
        </p:txBody>
      </p:sp>
      <p:sp>
        <p:nvSpPr>
          <p:cNvPr id="15" name="Rectangle 14">
            <a:extLst>
              <a:ext uri="{FF2B5EF4-FFF2-40B4-BE49-F238E27FC236}">
                <a16:creationId xmlns:a16="http://schemas.microsoft.com/office/drawing/2014/main" id="{4CF06187-BEBC-4CA6-BE36-FE009E50C25E}"/>
              </a:ext>
            </a:extLst>
          </p:cNvPr>
          <p:cNvSpPr>
            <a:spLocks noGrp="1" noChangeArrowheads="1"/>
          </p:cNvSpPr>
          <p:nvPr>
            <p:custDataLst>
              <p:tags r:id="rId23"/>
            </p:custDataLst>
          </p:nvPr>
        </p:nvSpPr>
        <p:spPr bwMode="gray">
          <a:xfrm>
            <a:off x="460375" y="2378075"/>
            <a:ext cx="563563" cy="24447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28575" tIns="0" rIns="28575" bIns="0" numCol="1" spcCol="0" anchor="b"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r>
              <a:rPr lang="en-US" altLang="en-US" sz="1600" dirty="0"/>
              <a:t>22 472</a:t>
            </a:r>
            <a:endParaRPr lang="en-US" sz="1600" dirty="0">
              <a:sym typeface="+mn-lt"/>
            </a:endParaRPr>
          </a:p>
        </p:txBody>
      </p:sp>
      <p:sp>
        <p:nvSpPr>
          <p:cNvPr id="16" name="Rectangle 15">
            <a:extLst>
              <a:ext uri="{FF2B5EF4-FFF2-40B4-BE49-F238E27FC236}">
                <a16:creationId xmlns:a16="http://schemas.microsoft.com/office/drawing/2014/main" id="{747BBE4A-96C8-4C08-84EF-49FA350F2CDD}"/>
              </a:ext>
            </a:extLst>
          </p:cNvPr>
          <p:cNvSpPr>
            <a:spLocks noGrp="1" noChangeArrowheads="1"/>
          </p:cNvSpPr>
          <p:nvPr>
            <p:custDataLst>
              <p:tags r:id="rId24"/>
            </p:custDataLst>
          </p:nvPr>
        </p:nvSpPr>
        <p:spPr bwMode="gray">
          <a:xfrm>
            <a:off x="1468438" y="2378075"/>
            <a:ext cx="563563" cy="24447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28575" tIns="0" rIns="28575" bIns="0" numCol="1" spcCol="0" anchor="b"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r>
              <a:rPr lang="en-US" altLang="en-US" sz="1600" dirty="0"/>
              <a:t>25 810</a:t>
            </a:r>
            <a:endParaRPr lang="en-US" sz="1600" dirty="0">
              <a:sym typeface="+mn-lt"/>
            </a:endParaRPr>
          </a:p>
        </p:txBody>
      </p:sp>
      <p:sp>
        <p:nvSpPr>
          <p:cNvPr id="17" name="Rectangle 16">
            <a:extLst>
              <a:ext uri="{FF2B5EF4-FFF2-40B4-BE49-F238E27FC236}">
                <a16:creationId xmlns:a16="http://schemas.microsoft.com/office/drawing/2014/main" id="{6852B054-C657-4F79-A9FC-CA9231397A78}"/>
              </a:ext>
            </a:extLst>
          </p:cNvPr>
          <p:cNvSpPr>
            <a:spLocks noGrp="1" noChangeArrowheads="1"/>
          </p:cNvSpPr>
          <p:nvPr>
            <p:custDataLst>
              <p:tags r:id="rId25"/>
            </p:custDataLst>
          </p:nvPr>
        </p:nvSpPr>
        <p:spPr bwMode="gray">
          <a:xfrm>
            <a:off x="2476500" y="2338388"/>
            <a:ext cx="563563" cy="24447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28575" tIns="0" rIns="28575" bIns="0" numCol="1" spcCol="0" anchor="b"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r>
              <a:rPr lang="en-US" altLang="en-US" sz="1600" dirty="0"/>
              <a:t>28 814</a:t>
            </a:r>
            <a:endParaRPr lang="en-US" sz="1600" dirty="0">
              <a:sym typeface="+mn-lt"/>
            </a:endParaRPr>
          </a:p>
        </p:txBody>
      </p:sp>
      <p:sp>
        <p:nvSpPr>
          <p:cNvPr id="23" name="Rectangle 22">
            <a:extLst>
              <a:ext uri="{FF2B5EF4-FFF2-40B4-BE49-F238E27FC236}">
                <a16:creationId xmlns:a16="http://schemas.microsoft.com/office/drawing/2014/main" id="{83EB0B83-AED1-470C-BEA2-B6320269E2D0}"/>
              </a:ext>
            </a:extLst>
          </p:cNvPr>
          <p:cNvSpPr/>
          <p:nvPr>
            <p:custDataLst>
              <p:tags r:id="rId26"/>
            </p:custDataLst>
          </p:nvPr>
        </p:nvSpPr>
        <p:spPr bwMode="auto">
          <a:xfrm>
            <a:off x="3221038" y="4800600"/>
            <a:ext cx="250825" cy="187325"/>
          </a:xfrm>
          <a:prstGeom prst="rect">
            <a:avLst/>
          </a:prstGeom>
          <a:solidFill>
            <a:schemeClr val="accent3"/>
          </a:solidFill>
          <a:ln w="9525" cap="flat" cmpd="sng" algn="ctr">
            <a:noFill/>
            <a:prstDash val="solid"/>
            <a:round/>
            <a:headEnd type="none" w="med" len="med"/>
            <a:tailEnd type="none" w="med" len="med"/>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cs typeface="Times New Roman" pitchFamily="18" charset="0"/>
            </a:endParaRPr>
          </a:p>
        </p:txBody>
      </p:sp>
      <p:sp>
        <p:nvSpPr>
          <p:cNvPr id="25" name="Rectangle 24">
            <a:extLst>
              <a:ext uri="{FF2B5EF4-FFF2-40B4-BE49-F238E27FC236}">
                <a16:creationId xmlns:a16="http://schemas.microsoft.com/office/drawing/2014/main" id="{40369B9F-FF79-4D56-9C13-021D68C2B6FE}"/>
              </a:ext>
            </a:extLst>
          </p:cNvPr>
          <p:cNvSpPr/>
          <p:nvPr>
            <p:custDataLst>
              <p:tags r:id="rId27"/>
            </p:custDataLst>
          </p:nvPr>
        </p:nvSpPr>
        <p:spPr bwMode="auto">
          <a:xfrm>
            <a:off x="3221038" y="5327650"/>
            <a:ext cx="250825" cy="187325"/>
          </a:xfrm>
          <a:prstGeom prst="rect">
            <a:avLst/>
          </a:prstGeom>
          <a:solidFill>
            <a:srgbClr val="14F320"/>
          </a:solidFill>
          <a:ln w="9525" cap="flat" cmpd="sng" algn="ctr">
            <a:noFill/>
            <a:prstDash val="solid"/>
            <a:round/>
            <a:headEnd type="none" w="med" len="med"/>
            <a:tailEnd type="none" w="med" len="med"/>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cs typeface="Times New Roman" pitchFamily="18" charset="0"/>
            </a:endParaRPr>
          </a:p>
        </p:txBody>
      </p:sp>
      <p:sp>
        <p:nvSpPr>
          <p:cNvPr id="24" name="Rectangle 23">
            <a:extLst>
              <a:ext uri="{FF2B5EF4-FFF2-40B4-BE49-F238E27FC236}">
                <a16:creationId xmlns:a16="http://schemas.microsoft.com/office/drawing/2014/main" id="{56434C47-A44A-4AC4-8825-1F7F2E6D0112}"/>
              </a:ext>
            </a:extLst>
          </p:cNvPr>
          <p:cNvSpPr/>
          <p:nvPr>
            <p:custDataLst>
              <p:tags r:id="rId28"/>
            </p:custDataLst>
          </p:nvPr>
        </p:nvSpPr>
        <p:spPr bwMode="auto">
          <a:xfrm>
            <a:off x="3221038" y="5064125"/>
            <a:ext cx="250825" cy="187325"/>
          </a:xfrm>
          <a:prstGeom prst="rect">
            <a:avLst/>
          </a:prstGeom>
          <a:solidFill>
            <a:schemeClr val="accent6"/>
          </a:solidFill>
          <a:ln w="9525" cap="flat" cmpd="sng" algn="ctr">
            <a:noFill/>
            <a:prstDash val="solid"/>
            <a:round/>
            <a:headEnd type="none" w="med" len="med"/>
            <a:tailEnd type="none" w="med" len="med"/>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cs typeface="Times New Roman" pitchFamily="18" charset="0"/>
            </a:endParaRPr>
          </a:p>
        </p:txBody>
      </p:sp>
      <p:sp>
        <p:nvSpPr>
          <p:cNvPr id="53" name="Rectangle 52">
            <a:extLst>
              <a:ext uri="{FF2B5EF4-FFF2-40B4-BE49-F238E27FC236}">
                <a16:creationId xmlns:a16="http://schemas.microsoft.com/office/drawing/2014/main" id="{7A28F19A-9CB9-43C6-928B-139052239DF3}"/>
              </a:ext>
            </a:extLst>
          </p:cNvPr>
          <p:cNvSpPr/>
          <p:nvPr>
            <p:custDataLst>
              <p:tags r:id="rId29"/>
            </p:custDataLst>
          </p:nvPr>
        </p:nvSpPr>
        <p:spPr bwMode="auto">
          <a:xfrm>
            <a:off x="3221038" y="5591175"/>
            <a:ext cx="250825" cy="187325"/>
          </a:xfrm>
          <a:prstGeom prst="rect">
            <a:avLst/>
          </a:prstGeom>
          <a:solidFill>
            <a:srgbClr val="8216A5"/>
          </a:solidFill>
          <a:ln w="9525" cap="flat" cmpd="sng" algn="ctr">
            <a:noFill/>
            <a:prstDash val="solid"/>
            <a:round/>
            <a:headEnd type="none" w="med" len="med"/>
            <a:tailEnd type="none" w="med" len="med"/>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cs typeface="Times New Roman" pitchFamily="18" charset="0"/>
            </a:endParaRPr>
          </a:p>
        </p:txBody>
      </p:sp>
      <p:sp>
        <p:nvSpPr>
          <p:cNvPr id="54" name="Rectangle 53">
            <a:extLst>
              <a:ext uri="{FF2B5EF4-FFF2-40B4-BE49-F238E27FC236}">
                <a16:creationId xmlns:a16="http://schemas.microsoft.com/office/drawing/2014/main" id="{68A84836-8D88-416F-AE5A-9BF9D88524A8}"/>
              </a:ext>
            </a:extLst>
          </p:cNvPr>
          <p:cNvSpPr/>
          <p:nvPr>
            <p:custDataLst>
              <p:tags r:id="rId30"/>
            </p:custDataLst>
          </p:nvPr>
        </p:nvSpPr>
        <p:spPr bwMode="auto">
          <a:xfrm>
            <a:off x="3221038" y="5854700"/>
            <a:ext cx="250825" cy="187325"/>
          </a:xfrm>
          <a:prstGeom prst="rect">
            <a:avLst/>
          </a:prstGeom>
          <a:solidFill>
            <a:schemeClr val="accent1"/>
          </a:solidFill>
          <a:ln w="9525" cap="flat" cmpd="sng" algn="ctr">
            <a:noFill/>
            <a:prstDash val="solid"/>
            <a:round/>
            <a:headEnd type="none" w="med" len="med"/>
            <a:tailEnd type="none" w="med" len="med"/>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cs typeface="Times New Roman" pitchFamily="18" charset="0"/>
            </a:endParaRPr>
          </a:p>
        </p:txBody>
      </p:sp>
      <p:sp>
        <p:nvSpPr>
          <p:cNvPr id="12" name="Rectangle 11">
            <a:extLst>
              <a:ext uri="{FF2B5EF4-FFF2-40B4-BE49-F238E27FC236}">
                <a16:creationId xmlns:a16="http://schemas.microsoft.com/office/drawing/2014/main" id="{365CB2E0-74B2-4D44-B0D7-F5CEC7ED444C}"/>
              </a:ext>
            </a:extLst>
          </p:cNvPr>
          <p:cNvSpPr>
            <a:spLocks noGrp="1" noChangeArrowheads="1"/>
          </p:cNvSpPr>
          <p:nvPr>
            <p:custDataLst>
              <p:tags r:id="rId31"/>
            </p:custDataLst>
          </p:nvPr>
        </p:nvSpPr>
        <p:spPr bwMode="auto">
          <a:xfrm>
            <a:off x="3522663" y="4795838"/>
            <a:ext cx="1020763"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spcBef>
                <a:spcPct val="0"/>
              </a:spcBef>
              <a:buNone/>
            </a:pPr>
            <a:fld id="{8C9EDC76-8F72-42AE-8D34-9DCFF7F6AA07}" type="datetime'''G''''''''''L''OBA''L'''''' F''U''''N''''''''''D'''">
              <a:rPr lang="en-US" altLang="en-US" sz="1400"/>
              <a:pPr/>
              <a:t>GLOBAL FUND</a:t>
            </a:fld>
            <a:endParaRPr lang="en-US" sz="1400" dirty="0">
              <a:sym typeface="+mn-lt"/>
            </a:endParaRPr>
          </a:p>
        </p:txBody>
      </p:sp>
      <p:sp>
        <p:nvSpPr>
          <p:cNvPr id="49" name="Rectangle 48">
            <a:extLst>
              <a:ext uri="{FF2B5EF4-FFF2-40B4-BE49-F238E27FC236}">
                <a16:creationId xmlns:a16="http://schemas.microsoft.com/office/drawing/2014/main" id="{7E961265-5E1F-4D6F-A618-96E5DF8B5408}"/>
              </a:ext>
            </a:extLst>
          </p:cNvPr>
          <p:cNvSpPr>
            <a:spLocks noGrp="1" noChangeArrowheads="1"/>
          </p:cNvSpPr>
          <p:nvPr>
            <p:custDataLst>
              <p:tags r:id="rId32"/>
            </p:custDataLst>
          </p:nvPr>
        </p:nvSpPr>
        <p:spPr bwMode="auto">
          <a:xfrm>
            <a:off x="3522663" y="5849938"/>
            <a:ext cx="322263"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spcBef>
                <a:spcPct val="0"/>
              </a:spcBef>
              <a:buNone/>
            </a:pPr>
            <a:fld id="{23568F85-06E0-43CF-B793-2593BE68A58D}" type="datetime'''D''''O''''''''''''''''''''''''''''H'">
              <a:rPr lang="en-US" altLang="en-US" sz="1400"/>
              <a:pPr/>
              <a:t>DOH</a:t>
            </a:fld>
            <a:endParaRPr lang="en-US" sz="1400" dirty="0">
              <a:sym typeface="+mn-lt"/>
            </a:endParaRPr>
          </a:p>
        </p:txBody>
      </p:sp>
      <p:sp>
        <p:nvSpPr>
          <p:cNvPr id="13" name="Rectangle 12">
            <a:extLst>
              <a:ext uri="{FF2B5EF4-FFF2-40B4-BE49-F238E27FC236}">
                <a16:creationId xmlns:a16="http://schemas.microsoft.com/office/drawing/2014/main" id="{8B3B1B5D-79D4-4E7A-B4EB-5A6C5C2E44FB}"/>
              </a:ext>
            </a:extLst>
          </p:cNvPr>
          <p:cNvSpPr>
            <a:spLocks noGrp="1" noChangeArrowheads="1"/>
          </p:cNvSpPr>
          <p:nvPr>
            <p:custDataLst>
              <p:tags r:id="rId33"/>
            </p:custDataLst>
          </p:nvPr>
        </p:nvSpPr>
        <p:spPr bwMode="auto">
          <a:xfrm>
            <a:off x="3522663" y="5059363"/>
            <a:ext cx="314325"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spcBef>
                <a:spcPct val="0"/>
              </a:spcBef>
              <a:buNone/>
            </a:pPr>
            <a:fld id="{2BAF5343-F2B2-4F13-A5D1-DD4ACDCBDB7D}" type="datetime'''''''''''''''''''U''''''''S''''''''''''''''''''''''''''''G'''">
              <a:rPr lang="en-US" altLang="en-US" sz="1400"/>
              <a:pPr/>
              <a:t>USG</a:t>
            </a:fld>
            <a:endParaRPr lang="en-US" sz="1400" dirty="0">
              <a:sym typeface="+mn-lt"/>
            </a:endParaRPr>
          </a:p>
        </p:txBody>
      </p:sp>
      <p:sp>
        <p:nvSpPr>
          <p:cNvPr id="48" name="Rectangle 47">
            <a:extLst>
              <a:ext uri="{FF2B5EF4-FFF2-40B4-BE49-F238E27FC236}">
                <a16:creationId xmlns:a16="http://schemas.microsoft.com/office/drawing/2014/main" id="{BF7AB1F5-2F81-497C-8215-214EE122E5C8}"/>
              </a:ext>
            </a:extLst>
          </p:cNvPr>
          <p:cNvSpPr>
            <a:spLocks noGrp="1" noChangeArrowheads="1"/>
          </p:cNvSpPr>
          <p:nvPr>
            <p:custDataLst>
              <p:tags r:id="rId34"/>
            </p:custDataLst>
          </p:nvPr>
        </p:nvSpPr>
        <p:spPr bwMode="auto">
          <a:xfrm>
            <a:off x="3522663" y="5586413"/>
            <a:ext cx="306388"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spcBef>
                <a:spcPct val="0"/>
              </a:spcBef>
              <a:buNone/>
            </a:pPr>
            <a:fld id="{57E17E88-CB3D-407D-AF93-3E12A5EDFC40}" type="datetime'''''''''''''''''''''''''''''D''S''''''D'''''''''''">
              <a:rPr lang="en-US" altLang="en-US" sz="1400"/>
              <a:pPr/>
              <a:t>DSD</a:t>
            </a:fld>
            <a:endParaRPr lang="en-US" sz="1400" dirty="0">
              <a:sym typeface="+mn-lt"/>
            </a:endParaRPr>
          </a:p>
        </p:txBody>
      </p:sp>
      <p:sp>
        <p:nvSpPr>
          <p:cNvPr id="14" name="Rectangle 13">
            <a:extLst>
              <a:ext uri="{FF2B5EF4-FFF2-40B4-BE49-F238E27FC236}">
                <a16:creationId xmlns:a16="http://schemas.microsoft.com/office/drawing/2014/main" id="{CC84C00E-8B8C-4234-8D92-AA17E051B385}"/>
              </a:ext>
            </a:extLst>
          </p:cNvPr>
          <p:cNvSpPr>
            <a:spLocks noGrp="1" noChangeArrowheads="1"/>
          </p:cNvSpPr>
          <p:nvPr>
            <p:custDataLst>
              <p:tags r:id="rId35"/>
            </p:custDataLst>
          </p:nvPr>
        </p:nvSpPr>
        <p:spPr bwMode="auto">
          <a:xfrm>
            <a:off x="3522663" y="5322888"/>
            <a:ext cx="298450"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spcBef>
                <a:spcPct val="0"/>
              </a:spcBef>
              <a:buNone/>
            </a:pPr>
            <a:r>
              <a:rPr lang="en-US" sz="1400" dirty="0">
                <a:sym typeface="+mn-lt"/>
              </a:rPr>
              <a:t>DBE</a:t>
            </a:r>
          </a:p>
        </p:txBody>
      </p:sp>
      <p:sp>
        <p:nvSpPr>
          <p:cNvPr id="3" name="Slide Number Placeholder 2">
            <a:extLst>
              <a:ext uri="{FF2B5EF4-FFF2-40B4-BE49-F238E27FC236}">
                <a16:creationId xmlns:a16="http://schemas.microsoft.com/office/drawing/2014/main" id="{BF902DC2-F723-45F2-865F-02E426D375D8}"/>
              </a:ext>
            </a:extLst>
          </p:cNvPr>
          <p:cNvSpPr>
            <a:spLocks noGrp="1"/>
          </p:cNvSpPr>
          <p:nvPr>
            <p:ph type="sldNum" sz="quarter" idx="12"/>
          </p:nvPr>
        </p:nvSpPr>
        <p:spPr/>
        <p:txBody>
          <a:bodyPr/>
          <a:lstStyle/>
          <a:p>
            <a:fld id="{D904E122-F982-44C1-8DCC-2C6EB3F307C4}" type="slidenum">
              <a:rPr lang="en-US" smtClean="0"/>
              <a:pPr/>
              <a:t>7</a:t>
            </a:fld>
            <a:endParaRPr lang="en-US"/>
          </a:p>
        </p:txBody>
      </p:sp>
      <p:graphicFrame>
        <p:nvGraphicFramePr>
          <p:cNvPr id="111" name="Chart 110">
            <a:extLst>
              <a:ext uri="{FF2B5EF4-FFF2-40B4-BE49-F238E27FC236}">
                <a16:creationId xmlns:a16="http://schemas.microsoft.com/office/drawing/2014/main" id="{D50AE017-268C-41CB-B20F-2F9C8F9BE216}"/>
              </a:ext>
            </a:extLst>
          </p:cNvPr>
          <p:cNvGraphicFramePr/>
          <p:nvPr>
            <p:custDataLst>
              <p:tags r:id="rId36"/>
            </p:custDataLst>
            <p:extLst>
              <p:ext uri="{D42A27DB-BD31-4B8C-83A1-F6EECF244321}">
                <p14:modId xmlns:p14="http://schemas.microsoft.com/office/powerpoint/2010/main" val="110477841"/>
              </p:ext>
            </p:extLst>
          </p:nvPr>
        </p:nvGraphicFramePr>
        <p:xfrm>
          <a:off x="4452938" y="2574925"/>
          <a:ext cx="3636962" cy="3641725"/>
        </p:xfrm>
        <a:graphic>
          <a:graphicData uri="http://schemas.openxmlformats.org/drawingml/2006/chart">
            <c:chart xmlns:c="http://schemas.openxmlformats.org/drawingml/2006/chart" xmlns:r="http://schemas.openxmlformats.org/officeDocument/2006/relationships" r:id="rId58"/>
          </a:graphicData>
        </a:graphic>
      </p:graphicFrame>
      <p:sp>
        <p:nvSpPr>
          <p:cNvPr id="47" name="Rectangle 46">
            <a:extLst>
              <a:ext uri="{FF2B5EF4-FFF2-40B4-BE49-F238E27FC236}">
                <a16:creationId xmlns:a16="http://schemas.microsoft.com/office/drawing/2014/main" id="{299BD91A-D8C7-4106-8202-837F346DC226}"/>
              </a:ext>
            </a:extLst>
          </p:cNvPr>
          <p:cNvSpPr>
            <a:spLocks noGrp="1" noChangeArrowheads="1"/>
          </p:cNvSpPr>
          <p:nvPr>
            <p:custDataLst>
              <p:tags r:id="rId37"/>
            </p:custDataLst>
          </p:nvPr>
        </p:nvSpPr>
        <p:spPr bwMode="gray">
          <a:xfrm>
            <a:off x="7424738" y="2535238"/>
            <a:ext cx="296863" cy="244475"/>
          </a:xfrm>
          <a:prstGeom prst="rect">
            <a:avLst/>
          </a:prstGeom>
          <a:solidFill>
            <a:srgbClr val="C3CFE1"/>
          </a:solidFill>
          <a:ln w="9525">
            <a:noFill/>
            <a:miter lim="800000"/>
            <a:headEnd/>
            <a:tailEnd/>
          </a:ln>
          <a:effectLst/>
        </p:spPr>
        <p:txBody>
          <a:bodyPr vert="horz" wrap="none" lIns="28575" tIns="0" rIns="28575"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2709293B-D092-46E0-A8DC-61E876103945}" type="datetime'0''''''%'''''''''''''''''''''''''''''''''''''''''''''''''">
              <a:rPr lang="en-US" altLang="en-US" sz="1600">
                <a:sym typeface="+mn-lt"/>
              </a:rPr>
              <a:pPr marL="0" indent="0" algn="ctr">
                <a:spcBef>
                  <a:spcPct val="0"/>
                </a:spcBef>
                <a:buNone/>
              </a:pPr>
              <a:t>0%</a:t>
            </a:fld>
            <a:endParaRPr lang="en-US" sz="1600" dirty="0">
              <a:sym typeface="+mn-lt"/>
            </a:endParaRPr>
          </a:p>
        </p:txBody>
      </p:sp>
      <p:sp>
        <p:nvSpPr>
          <p:cNvPr id="29" name="Rectangle 28">
            <a:extLst>
              <a:ext uri="{FF2B5EF4-FFF2-40B4-BE49-F238E27FC236}">
                <a16:creationId xmlns:a16="http://schemas.microsoft.com/office/drawing/2014/main" id="{A33ACBA3-F380-408B-873B-C947091A78A0}"/>
              </a:ext>
            </a:extLst>
          </p:cNvPr>
          <p:cNvSpPr>
            <a:spLocks noGrp="1" noChangeArrowheads="1"/>
          </p:cNvSpPr>
          <p:nvPr>
            <p:custDataLst>
              <p:tags r:id="rId38"/>
            </p:custDataLst>
          </p:nvPr>
        </p:nvSpPr>
        <p:spPr bwMode="auto">
          <a:xfrm>
            <a:off x="4632325" y="6192838"/>
            <a:ext cx="674688"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t"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CE9E9727-0011-47A3-A4F0-D745C1D48613}" type="datetime'''''Tr''''''''''ea''''''t''''m''''''''''''e''nt'''">
              <a:rPr lang="en-US" altLang="en-US" sz="1400">
                <a:sym typeface="+mn-lt"/>
              </a:rPr>
              <a:pPr marL="0" indent="0" algn="ctr">
                <a:spcBef>
                  <a:spcPct val="0"/>
                </a:spcBef>
                <a:buNone/>
              </a:pPr>
              <a:t>Treatment</a:t>
            </a:fld>
            <a:endParaRPr lang="en-US" sz="1400" dirty="0">
              <a:sym typeface="+mn-lt"/>
            </a:endParaRPr>
          </a:p>
        </p:txBody>
      </p:sp>
      <p:sp>
        <p:nvSpPr>
          <p:cNvPr id="32" name="Rectangle 31">
            <a:extLst>
              <a:ext uri="{FF2B5EF4-FFF2-40B4-BE49-F238E27FC236}">
                <a16:creationId xmlns:a16="http://schemas.microsoft.com/office/drawing/2014/main" id="{036DBB6B-DFC8-48E8-825A-5686A92847B5}"/>
              </a:ext>
            </a:extLst>
          </p:cNvPr>
          <p:cNvSpPr>
            <a:spLocks noGrp="1" noChangeArrowheads="1"/>
          </p:cNvSpPr>
          <p:nvPr>
            <p:custDataLst>
              <p:tags r:id="rId39"/>
            </p:custDataLst>
          </p:nvPr>
        </p:nvSpPr>
        <p:spPr bwMode="auto">
          <a:xfrm>
            <a:off x="7310438" y="6192838"/>
            <a:ext cx="523875" cy="425450"/>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square" lIns="0" tIns="0" rIns="0" bIns="0" numCol="1" spcCol="0" anchor="t"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09DDCFBF-A0F1-4D1A-B2F8-8155C6DBE570}" type="datetime'''C''''ar''''''''''''''''e ''&amp;'''' ''''S''u''''ppo''rt'''">
              <a:rPr lang="en-US" altLang="en-US" sz="1400"/>
              <a:pPr/>
              <a:t>Care &amp; Support</a:t>
            </a:fld>
            <a:endParaRPr lang="en-US" sz="1400" dirty="0">
              <a:sym typeface="+mn-lt"/>
            </a:endParaRPr>
          </a:p>
        </p:txBody>
      </p:sp>
      <p:sp>
        <p:nvSpPr>
          <p:cNvPr id="31" name="Rectangle 30">
            <a:extLst>
              <a:ext uri="{FF2B5EF4-FFF2-40B4-BE49-F238E27FC236}">
                <a16:creationId xmlns:a16="http://schemas.microsoft.com/office/drawing/2014/main" id="{01407859-3091-4569-8744-BC7CD4501194}"/>
              </a:ext>
            </a:extLst>
          </p:cNvPr>
          <p:cNvSpPr>
            <a:spLocks noGrp="1" noChangeArrowheads="1"/>
          </p:cNvSpPr>
          <p:nvPr>
            <p:custDataLst>
              <p:tags r:id="rId40"/>
            </p:custDataLst>
          </p:nvPr>
        </p:nvSpPr>
        <p:spPr bwMode="auto">
          <a:xfrm>
            <a:off x="6318250" y="6192838"/>
            <a:ext cx="776288" cy="425450"/>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square" lIns="0" tIns="0" rIns="0" bIns="0" numCol="1" spcCol="0" anchor="t"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08D0962B-6C66-43A2-88C7-992E188E4472}" type="datetime'''Pr''o''g''''''ra''m''me'' ''''''''E''''''''n''ab''lers'''''">
              <a:rPr lang="en-US" altLang="en-US" sz="1400"/>
              <a:pPr/>
              <a:t>Programme Enablers</a:t>
            </a:fld>
            <a:endParaRPr lang="en-US" sz="1400" dirty="0">
              <a:sym typeface="+mn-lt"/>
            </a:endParaRPr>
          </a:p>
        </p:txBody>
      </p:sp>
      <p:sp>
        <p:nvSpPr>
          <p:cNvPr id="43" name="Rectangle 42">
            <a:extLst>
              <a:ext uri="{FF2B5EF4-FFF2-40B4-BE49-F238E27FC236}">
                <a16:creationId xmlns:a16="http://schemas.microsoft.com/office/drawing/2014/main" id="{F0C7B9EF-DF6F-4966-A276-A49032E96562}"/>
              </a:ext>
            </a:extLst>
          </p:cNvPr>
          <p:cNvSpPr>
            <a:spLocks noGrp="1" noChangeArrowheads="1"/>
          </p:cNvSpPr>
          <p:nvPr>
            <p:custDataLst>
              <p:tags r:id="rId41"/>
            </p:custDataLst>
          </p:nvPr>
        </p:nvSpPr>
        <p:spPr bwMode="gray">
          <a:xfrm>
            <a:off x="4821238" y="2565400"/>
            <a:ext cx="296863" cy="244475"/>
          </a:xfrm>
          <a:prstGeom prst="rect">
            <a:avLst/>
          </a:prstGeom>
          <a:solidFill>
            <a:srgbClr val="C3CFE1"/>
          </a:solidFill>
          <a:ln w="9525">
            <a:noFill/>
            <a:miter lim="800000"/>
            <a:headEnd/>
            <a:tailEnd/>
          </a:ln>
          <a:effectLst/>
        </p:spPr>
        <p:txBody>
          <a:bodyPr vert="horz" wrap="none" lIns="28575" tIns="0" rIns="28575"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422E8F35-9956-4743-AE05-EAEE15FFFF91}" type="datetime'''''''''''''''''''''''''''''''''''2''''''''''%'''''''''">
              <a:rPr lang="en-US" altLang="en-US" sz="1600">
                <a:sym typeface="+mn-lt"/>
              </a:rPr>
              <a:pPr marL="0" indent="0" algn="ctr">
                <a:spcBef>
                  <a:spcPct val="0"/>
                </a:spcBef>
                <a:buNone/>
              </a:pPr>
              <a:t>2%</a:t>
            </a:fld>
            <a:endParaRPr lang="en-US" sz="1600" dirty="0">
              <a:sym typeface="+mn-lt"/>
            </a:endParaRPr>
          </a:p>
        </p:txBody>
      </p:sp>
      <p:sp>
        <p:nvSpPr>
          <p:cNvPr id="30" name="Rectangle 29">
            <a:extLst>
              <a:ext uri="{FF2B5EF4-FFF2-40B4-BE49-F238E27FC236}">
                <a16:creationId xmlns:a16="http://schemas.microsoft.com/office/drawing/2014/main" id="{D27A06D7-FE51-42CE-A14F-816A4DC90E3A}"/>
              </a:ext>
            </a:extLst>
          </p:cNvPr>
          <p:cNvSpPr>
            <a:spLocks noGrp="1" noChangeArrowheads="1"/>
          </p:cNvSpPr>
          <p:nvPr>
            <p:custDataLst>
              <p:tags r:id="rId42"/>
            </p:custDataLst>
          </p:nvPr>
        </p:nvSpPr>
        <p:spPr bwMode="auto">
          <a:xfrm>
            <a:off x="5483225" y="6192838"/>
            <a:ext cx="709613"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t"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9FF032B5-3C34-4975-B5A7-88D638FFAE76}" type="datetime'Pr''e''''v''e''''''nti''''o''''''''''''''''''''''n'''">
              <a:rPr lang="en-US" altLang="en-US" sz="1400">
                <a:sym typeface="+mn-lt"/>
              </a:rPr>
              <a:pPr marL="0" indent="0" algn="ctr">
                <a:spcBef>
                  <a:spcPct val="0"/>
                </a:spcBef>
                <a:buNone/>
              </a:pPr>
              <a:t>Prevention</a:t>
            </a:fld>
            <a:endParaRPr lang="en-US" sz="1400" dirty="0">
              <a:sym typeface="+mn-lt"/>
            </a:endParaRPr>
          </a:p>
        </p:txBody>
      </p:sp>
      <p:sp>
        <p:nvSpPr>
          <p:cNvPr id="36" name="Rectangle 35">
            <a:extLst>
              <a:ext uri="{FF2B5EF4-FFF2-40B4-BE49-F238E27FC236}">
                <a16:creationId xmlns:a16="http://schemas.microsoft.com/office/drawing/2014/main" id="{440B67BE-CE8B-461F-8760-FFF46E7906AD}"/>
              </a:ext>
            </a:extLst>
          </p:cNvPr>
          <p:cNvSpPr>
            <a:spLocks noGrp="1" noChangeArrowheads="1"/>
          </p:cNvSpPr>
          <p:nvPr>
            <p:custDataLst>
              <p:tags r:id="rId43"/>
            </p:custDataLst>
          </p:nvPr>
        </p:nvSpPr>
        <p:spPr bwMode="gray">
          <a:xfrm>
            <a:off x="4687888" y="2290763"/>
            <a:ext cx="563563" cy="24447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28575" tIns="0" rIns="28575" bIns="0" numCol="1" spcCol="0" anchor="b"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45BEE221-C640-46A4-96D3-0849CCE22659}" type="datetime'''1''''7,''''''''''''''''''''''''9''6''''''''2'''''''''''">
              <a:rPr lang="en-US" altLang="en-US" sz="1600"/>
              <a:pPr/>
              <a:t>17,962</a:t>
            </a:fld>
            <a:endParaRPr lang="en-US" sz="1600" dirty="0">
              <a:sym typeface="+mn-lt"/>
            </a:endParaRPr>
          </a:p>
        </p:txBody>
      </p:sp>
      <p:sp>
        <p:nvSpPr>
          <p:cNvPr id="37" name="Rectangle 36">
            <a:extLst>
              <a:ext uri="{FF2B5EF4-FFF2-40B4-BE49-F238E27FC236}">
                <a16:creationId xmlns:a16="http://schemas.microsoft.com/office/drawing/2014/main" id="{4807BD6E-5515-4AD8-880B-28E34B221DCD}"/>
              </a:ext>
            </a:extLst>
          </p:cNvPr>
          <p:cNvSpPr>
            <a:spLocks noGrp="1" noChangeArrowheads="1"/>
          </p:cNvSpPr>
          <p:nvPr>
            <p:custDataLst>
              <p:tags r:id="rId44"/>
            </p:custDataLst>
          </p:nvPr>
        </p:nvSpPr>
        <p:spPr bwMode="gray">
          <a:xfrm>
            <a:off x="5602288" y="2290763"/>
            <a:ext cx="471488" cy="24447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28575" tIns="0" rIns="28575" bIns="0" numCol="1" spcCol="0" anchor="b"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37C064F8-3904-4AFB-816A-2845AAB6F93A}" type="datetime'''''''''3'''''''''',''''''7''92'''''''''''''">
              <a:rPr lang="en-US" altLang="en-US" sz="1600"/>
              <a:pPr/>
              <a:t>3,792</a:t>
            </a:fld>
            <a:endParaRPr lang="en-US" sz="1600" dirty="0">
              <a:sym typeface="+mn-lt"/>
            </a:endParaRPr>
          </a:p>
        </p:txBody>
      </p:sp>
      <p:sp>
        <p:nvSpPr>
          <p:cNvPr id="38" name="Rectangle 37">
            <a:extLst>
              <a:ext uri="{FF2B5EF4-FFF2-40B4-BE49-F238E27FC236}">
                <a16:creationId xmlns:a16="http://schemas.microsoft.com/office/drawing/2014/main" id="{1A9F106F-457D-459C-8641-5832E4B601D6}"/>
              </a:ext>
            </a:extLst>
          </p:cNvPr>
          <p:cNvSpPr>
            <a:spLocks noGrp="1" noChangeArrowheads="1"/>
          </p:cNvSpPr>
          <p:nvPr>
            <p:custDataLst>
              <p:tags r:id="rId45"/>
            </p:custDataLst>
          </p:nvPr>
        </p:nvSpPr>
        <p:spPr bwMode="gray">
          <a:xfrm>
            <a:off x="6470650" y="2290763"/>
            <a:ext cx="471488" cy="24447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28575" tIns="0" rIns="28575" bIns="0" numCol="1" spcCol="0" anchor="b"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B379F122-E0FF-4E34-8969-B293C51FED01}" type="datetime'''''''''2'''''''''',''''''''''0''''''''''''43'''''''''''''">
              <a:rPr lang="en-US" altLang="en-US" sz="1600"/>
              <a:pPr/>
              <a:t>2,043</a:t>
            </a:fld>
            <a:endParaRPr lang="en-US" sz="1600" dirty="0">
              <a:sym typeface="+mn-lt"/>
            </a:endParaRPr>
          </a:p>
        </p:txBody>
      </p:sp>
      <p:sp>
        <p:nvSpPr>
          <p:cNvPr id="39" name="Rectangle 38">
            <a:extLst>
              <a:ext uri="{FF2B5EF4-FFF2-40B4-BE49-F238E27FC236}">
                <a16:creationId xmlns:a16="http://schemas.microsoft.com/office/drawing/2014/main" id="{EE0716EC-3280-4FB6-8392-943806641946}"/>
              </a:ext>
            </a:extLst>
          </p:cNvPr>
          <p:cNvSpPr>
            <a:spLocks noGrp="1" noChangeArrowheads="1"/>
          </p:cNvSpPr>
          <p:nvPr>
            <p:custDataLst>
              <p:tags r:id="rId46"/>
            </p:custDataLst>
          </p:nvPr>
        </p:nvSpPr>
        <p:spPr bwMode="gray">
          <a:xfrm>
            <a:off x="7337425" y="2290763"/>
            <a:ext cx="471488" cy="24447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28575" tIns="0" rIns="28575" bIns="0" numCol="1" spcCol="0" anchor="b"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1F73665F-470B-412F-B62F-A47CA246FDD9}" type="datetime'1'''''''''''',''''9''''''''''''''''3''''''''''''''''''''''''1'">
              <a:rPr lang="en-US" altLang="en-US" sz="1600"/>
              <a:pPr/>
              <a:t>1,931</a:t>
            </a:fld>
            <a:endParaRPr lang="en-US" sz="1600" dirty="0">
              <a:sym typeface="+mn-lt"/>
            </a:endParaRPr>
          </a:p>
        </p:txBody>
      </p:sp>
      <p:sp>
        <p:nvSpPr>
          <p:cNvPr id="74" name="Rectangle 73">
            <a:extLst>
              <a:ext uri="{FF2B5EF4-FFF2-40B4-BE49-F238E27FC236}">
                <a16:creationId xmlns:a16="http://schemas.microsoft.com/office/drawing/2014/main" id="{1F0C0C67-405A-4500-9D60-B7EFD97D00D2}"/>
              </a:ext>
            </a:extLst>
          </p:cNvPr>
          <p:cNvSpPr/>
          <p:nvPr>
            <p:custDataLst>
              <p:tags r:id="rId47"/>
            </p:custDataLst>
          </p:nvPr>
        </p:nvSpPr>
        <p:spPr bwMode="auto">
          <a:xfrm>
            <a:off x="7922491" y="5053872"/>
            <a:ext cx="274320" cy="182880"/>
          </a:xfrm>
          <a:prstGeom prst="rect">
            <a:avLst/>
          </a:prstGeom>
          <a:solidFill>
            <a:srgbClr val="DFE5EF"/>
          </a:solidFill>
          <a:ln w="9525" cap="flat" cmpd="sng" algn="ctr">
            <a:noFill/>
            <a:prstDash val="solid"/>
            <a:round/>
            <a:headEnd type="none" w="med" len="med"/>
            <a:tailEnd type="none" w="med" len="med"/>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cs typeface="Times New Roman" pitchFamily="18" charset="0"/>
            </a:endParaRPr>
          </a:p>
        </p:txBody>
      </p:sp>
      <p:sp>
        <p:nvSpPr>
          <p:cNvPr id="75" name="Rectangle 74">
            <a:extLst>
              <a:ext uri="{FF2B5EF4-FFF2-40B4-BE49-F238E27FC236}">
                <a16:creationId xmlns:a16="http://schemas.microsoft.com/office/drawing/2014/main" id="{ADFDEE92-2D60-4F2B-91B7-5D248C5F3B4C}"/>
              </a:ext>
            </a:extLst>
          </p:cNvPr>
          <p:cNvSpPr/>
          <p:nvPr>
            <p:custDataLst>
              <p:tags r:id="rId48"/>
            </p:custDataLst>
          </p:nvPr>
        </p:nvSpPr>
        <p:spPr bwMode="auto">
          <a:xfrm>
            <a:off x="7922491" y="5402066"/>
            <a:ext cx="274320" cy="182880"/>
          </a:xfrm>
          <a:prstGeom prst="rect">
            <a:avLst/>
          </a:prstGeom>
          <a:solidFill>
            <a:schemeClr val="accent2"/>
          </a:solidFill>
          <a:ln w="9525" cap="flat" cmpd="sng" algn="ctr">
            <a:noFill/>
            <a:prstDash val="solid"/>
            <a:round/>
            <a:headEnd type="none" w="med" len="med"/>
            <a:tailEnd type="none" w="med" len="med"/>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cs typeface="Times New Roman" pitchFamily="18" charset="0"/>
            </a:endParaRPr>
          </a:p>
        </p:txBody>
      </p:sp>
      <p:sp>
        <p:nvSpPr>
          <p:cNvPr id="76" name="Rectangle 75">
            <a:extLst>
              <a:ext uri="{FF2B5EF4-FFF2-40B4-BE49-F238E27FC236}">
                <a16:creationId xmlns:a16="http://schemas.microsoft.com/office/drawing/2014/main" id="{FC2CB49D-B55D-48C5-B730-378357DEEB03}"/>
              </a:ext>
            </a:extLst>
          </p:cNvPr>
          <p:cNvSpPr/>
          <p:nvPr>
            <p:custDataLst>
              <p:tags r:id="rId49"/>
            </p:custDataLst>
          </p:nvPr>
        </p:nvSpPr>
        <p:spPr bwMode="auto">
          <a:xfrm>
            <a:off x="7922950" y="5724794"/>
            <a:ext cx="274320" cy="182880"/>
          </a:xfrm>
          <a:prstGeom prst="rect">
            <a:avLst/>
          </a:prstGeom>
          <a:solidFill>
            <a:schemeClr val="accent1"/>
          </a:solidFill>
          <a:ln w="9525" cap="flat" cmpd="sng" algn="ctr">
            <a:noFill/>
            <a:prstDash val="solid"/>
            <a:round/>
            <a:headEnd type="none" w="med" len="med"/>
            <a:tailEnd type="none" w="med" len="med"/>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cs typeface="Times New Roman" pitchFamily="18" charset="0"/>
            </a:endParaRPr>
          </a:p>
        </p:txBody>
      </p:sp>
      <p:sp>
        <p:nvSpPr>
          <p:cNvPr id="77" name="Rectangle 76">
            <a:extLst>
              <a:ext uri="{FF2B5EF4-FFF2-40B4-BE49-F238E27FC236}">
                <a16:creationId xmlns:a16="http://schemas.microsoft.com/office/drawing/2014/main" id="{759700DF-3548-4F3C-964D-91BA076F2C01}"/>
              </a:ext>
            </a:extLst>
          </p:cNvPr>
          <p:cNvSpPr>
            <a:spLocks noGrp="1" noChangeArrowheads="1"/>
          </p:cNvSpPr>
          <p:nvPr>
            <p:custDataLst>
              <p:tags r:id="rId50"/>
            </p:custDataLst>
          </p:nvPr>
        </p:nvSpPr>
        <p:spPr bwMode="auto">
          <a:xfrm>
            <a:off x="8255336" y="5376102"/>
            <a:ext cx="496888" cy="182563"/>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spcBef>
                <a:spcPct val="0"/>
              </a:spcBef>
              <a:buNone/>
            </a:pPr>
            <a:fld id="{22149BF1-AA81-4F8F-92C3-5B0F5F7F658A}" type="datetime'''P''''''''E''''''''''''''''P''''''''''F''A''''''''R'''">
              <a:rPr lang="en-US" altLang="en-US" sz="1200"/>
              <a:pPr/>
              <a:t>PEPFAR</a:t>
            </a:fld>
            <a:endParaRPr lang="en-US" sz="1200" dirty="0">
              <a:sym typeface="+mn-lt"/>
            </a:endParaRPr>
          </a:p>
        </p:txBody>
      </p:sp>
      <p:sp>
        <p:nvSpPr>
          <p:cNvPr id="78" name="Rectangle 77">
            <a:extLst>
              <a:ext uri="{FF2B5EF4-FFF2-40B4-BE49-F238E27FC236}">
                <a16:creationId xmlns:a16="http://schemas.microsoft.com/office/drawing/2014/main" id="{6FA95C57-1C30-467F-8BBE-36AFD927ECE6}"/>
              </a:ext>
            </a:extLst>
          </p:cNvPr>
          <p:cNvSpPr>
            <a:spLocks noGrp="1" noChangeArrowheads="1"/>
          </p:cNvSpPr>
          <p:nvPr>
            <p:custDataLst>
              <p:tags r:id="rId51"/>
            </p:custDataLst>
          </p:nvPr>
        </p:nvSpPr>
        <p:spPr bwMode="auto">
          <a:xfrm>
            <a:off x="8272728" y="5703094"/>
            <a:ext cx="1249363" cy="182563"/>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spcBef>
                <a:spcPct val="0"/>
              </a:spcBef>
              <a:buNone/>
            </a:pPr>
            <a:r>
              <a:rPr lang="en-US" altLang="en-US" sz="1200" dirty="0"/>
              <a:t>SAG </a:t>
            </a:r>
            <a:endParaRPr lang="en-US" sz="1200" dirty="0">
              <a:sym typeface="+mn-lt"/>
            </a:endParaRPr>
          </a:p>
        </p:txBody>
      </p:sp>
      <p:sp>
        <p:nvSpPr>
          <p:cNvPr id="79" name="Rectangle 78">
            <a:extLst>
              <a:ext uri="{FF2B5EF4-FFF2-40B4-BE49-F238E27FC236}">
                <a16:creationId xmlns:a16="http://schemas.microsoft.com/office/drawing/2014/main" id="{C0C865F3-88C3-48D0-887D-933DF9B1D693}"/>
              </a:ext>
            </a:extLst>
          </p:cNvPr>
          <p:cNvSpPr>
            <a:spLocks noGrp="1" noChangeArrowheads="1"/>
          </p:cNvSpPr>
          <p:nvPr>
            <p:custDataLst>
              <p:tags r:id="rId52"/>
            </p:custDataLst>
          </p:nvPr>
        </p:nvSpPr>
        <p:spPr bwMode="auto">
          <a:xfrm>
            <a:off x="8255336" y="5049110"/>
            <a:ext cx="879475" cy="182563"/>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spcBef>
                <a:spcPct val="0"/>
              </a:spcBef>
              <a:buNone/>
            </a:pPr>
            <a:fld id="{62804412-C98A-4224-A03E-5EEB1A7F3809}" type="datetime'''''G''L''O''''''''BA''''''''L'' ''F''''U''N''''D'''''''''">
              <a:rPr lang="en-US" altLang="en-US" sz="1200"/>
              <a:pPr/>
              <a:t>GLOBAL FUND</a:t>
            </a:fld>
            <a:endParaRPr lang="en-US" sz="1200" dirty="0">
              <a:sym typeface="+mn-lt"/>
            </a:endParaRPr>
          </a:p>
        </p:txBody>
      </p:sp>
    </p:spTree>
    <p:extLst>
      <p:ext uri="{BB962C8B-B14F-4D97-AF65-F5344CB8AC3E}">
        <p14:creationId xmlns:p14="http://schemas.microsoft.com/office/powerpoint/2010/main" val="554243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Object 17" hidden="1">
            <a:extLst>
              <a:ext uri="{FF2B5EF4-FFF2-40B4-BE49-F238E27FC236}">
                <a16:creationId xmlns:a16="http://schemas.microsoft.com/office/drawing/2014/main" id="{0B573541-5B48-442D-A505-A0B36AD2383B}"/>
              </a:ext>
            </a:extLst>
          </p:cNvPr>
          <p:cNvGraphicFramePr>
            <a:graphicFrameLocks noChangeAspect="1"/>
          </p:cNvGraphicFramePr>
          <p:nvPr>
            <p:custDataLst>
              <p:tags r:id="rId2"/>
            </p:custDataLst>
            <p:extLst>
              <p:ext uri="{D42A27DB-BD31-4B8C-83A1-F6EECF244321}">
                <p14:modId xmlns:p14="http://schemas.microsoft.com/office/powerpoint/2010/main" val="143643229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8675" name="think-cell Slide" r:id="rId5" imgW="473" imgH="470" progId="TCLayout.ActiveDocument.1">
                  <p:embed/>
                </p:oleObj>
              </mc:Choice>
              <mc:Fallback>
                <p:oleObj name="think-cell Slide" r:id="rId5" imgW="473" imgH="470" progId="TCLayout.ActiveDocument.1">
                  <p:embed/>
                  <p:pic>
                    <p:nvPicPr>
                      <p:cNvPr id="18" name="Object 17" hidden="1">
                        <a:extLst>
                          <a:ext uri="{FF2B5EF4-FFF2-40B4-BE49-F238E27FC236}">
                            <a16:creationId xmlns:a16="http://schemas.microsoft.com/office/drawing/2014/main" id="{0B573541-5B48-442D-A505-A0B36AD2383B}"/>
                          </a:ext>
                        </a:extLst>
                      </p:cNvPr>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D9EAFB10-856D-48EA-9E96-959D601BD89B}"/>
              </a:ext>
            </a:extLst>
          </p:cNvPr>
          <p:cNvSpPr>
            <a:spLocks noGrp="1"/>
          </p:cNvSpPr>
          <p:nvPr>
            <p:ph type="title"/>
          </p:nvPr>
        </p:nvSpPr>
        <p:spPr/>
        <p:txBody>
          <a:bodyPr/>
          <a:lstStyle/>
          <a:p>
            <a:r>
              <a:rPr lang="en-US" dirty="0"/>
              <a:t>Identifying activities that relied heavily on external funding in 2016/17</a:t>
            </a:r>
          </a:p>
        </p:txBody>
      </p:sp>
      <p:sp>
        <p:nvSpPr>
          <p:cNvPr id="7" name="Slide Number Placeholder 6">
            <a:extLst>
              <a:ext uri="{FF2B5EF4-FFF2-40B4-BE49-F238E27FC236}">
                <a16:creationId xmlns:a16="http://schemas.microsoft.com/office/drawing/2014/main" id="{0F06236B-210D-4F39-87D6-BFEE92BD8A09}"/>
              </a:ext>
            </a:extLst>
          </p:cNvPr>
          <p:cNvSpPr>
            <a:spLocks noGrp="1"/>
          </p:cNvSpPr>
          <p:nvPr>
            <p:ph type="sldNum" sz="quarter" idx="12"/>
          </p:nvPr>
        </p:nvSpPr>
        <p:spPr/>
        <p:txBody>
          <a:bodyPr/>
          <a:lstStyle/>
          <a:p>
            <a:fld id="{D904E122-F982-44C1-8DCC-2C6EB3F307C4}" type="slidenum">
              <a:rPr lang="en-US" smtClean="0"/>
              <a:pPr/>
              <a:t>8</a:t>
            </a:fld>
            <a:endParaRPr lang="en-US"/>
          </a:p>
        </p:txBody>
      </p:sp>
      <p:graphicFrame>
        <p:nvGraphicFramePr>
          <p:cNvPr id="11" name="Chart 10">
            <a:extLst>
              <a:ext uri="{FF2B5EF4-FFF2-40B4-BE49-F238E27FC236}">
                <a16:creationId xmlns:a16="http://schemas.microsoft.com/office/drawing/2014/main" id="{057B540C-2E5C-4CB1-942D-259855AD680A}"/>
              </a:ext>
            </a:extLst>
          </p:cNvPr>
          <p:cNvGraphicFramePr>
            <a:graphicFrameLocks/>
          </p:cNvGraphicFramePr>
          <p:nvPr>
            <p:extLst>
              <p:ext uri="{D42A27DB-BD31-4B8C-83A1-F6EECF244321}">
                <p14:modId xmlns:p14="http://schemas.microsoft.com/office/powerpoint/2010/main" val="1787567302"/>
              </p:ext>
            </p:extLst>
          </p:nvPr>
        </p:nvGraphicFramePr>
        <p:xfrm>
          <a:off x="55687" y="1329162"/>
          <a:ext cx="4233016" cy="2467786"/>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13" name="Chart 12">
            <a:extLst>
              <a:ext uri="{FF2B5EF4-FFF2-40B4-BE49-F238E27FC236}">
                <a16:creationId xmlns:a16="http://schemas.microsoft.com/office/drawing/2014/main" id="{C89FF023-BCBD-4AE8-9143-6D7638F7C79B}"/>
              </a:ext>
            </a:extLst>
          </p:cNvPr>
          <p:cNvGraphicFramePr>
            <a:graphicFrameLocks/>
          </p:cNvGraphicFramePr>
          <p:nvPr>
            <p:extLst>
              <p:ext uri="{D42A27DB-BD31-4B8C-83A1-F6EECF244321}">
                <p14:modId xmlns:p14="http://schemas.microsoft.com/office/powerpoint/2010/main" val="2989450959"/>
              </p:ext>
            </p:extLst>
          </p:nvPr>
        </p:nvGraphicFramePr>
        <p:xfrm>
          <a:off x="4348337" y="1329162"/>
          <a:ext cx="4745967" cy="3494314"/>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15" name="Chart 14">
            <a:extLst>
              <a:ext uri="{FF2B5EF4-FFF2-40B4-BE49-F238E27FC236}">
                <a16:creationId xmlns:a16="http://schemas.microsoft.com/office/drawing/2014/main" id="{9E832299-1BA4-4A1D-80E4-FF6E6BA2155D}"/>
              </a:ext>
            </a:extLst>
          </p:cNvPr>
          <p:cNvGraphicFramePr>
            <a:graphicFrameLocks/>
          </p:cNvGraphicFramePr>
          <p:nvPr>
            <p:extLst>
              <p:ext uri="{D42A27DB-BD31-4B8C-83A1-F6EECF244321}">
                <p14:modId xmlns:p14="http://schemas.microsoft.com/office/powerpoint/2010/main" val="4073867529"/>
              </p:ext>
            </p:extLst>
          </p:nvPr>
        </p:nvGraphicFramePr>
        <p:xfrm>
          <a:off x="4348337" y="4873171"/>
          <a:ext cx="4736029" cy="1941757"/>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16" name="Chart 15">
            <a:extLst>
              <a:ext uri="{FF2B5EF4-FFF2-40B4-BE49-F238E27FC236}">
                <a16:creationId xmlns:a16="http://schemas.microsoft.com/office/drawing/2014/main" id="{BA982414-3BE3-4194-9895-8CAC4DF73CF1}"/>
              </a:ext>
            </a:extLst>
          </p:cNvPr>
          <p:cNvGraphicFramePr>
            <a:graphicFrameLocks/>
          </p:cNvGraphicFramePr>
          <p:nvPr>
            <p:extLst>
              <p:ext uri="{D42A27DB-BD31-4B8C-83A1-F6EECF244321}">
                <p14:modId xmlns:p14="http://schemas.microsoft.com/office/powerpoint/2010/main" val="1566611109"/>
              </p:ext>
            </p:extLst>
          </p:nvPr>
        </p:nvGraphicFramePr>
        <p:xfrm>
          <a:off x="55687" y="3841822"/>
          <a:ext cx="4233015" cy="2974708"/>
        </p:xfrm>
        <a:graphic>
          <a:graphicData uri="http://schemas.openxmlformats.org/drawingml/2006/chart">
            <c:chart xmlns:c="http://schemas.openxmlformats.org/drawingml/2006/chart" xmlns:r="http://schemas.openxmlformats.org/officeDocument/2006/relationships" r:id="rId10"/>
          </a:graphicData>
        </a:graphic>
      </p:graphicFrame>
    </p:spTree>
    <p:extLst>
      <p:ext uri="{BB962C8B-B14F-4D97-AF65-F5344CB8AC3E}">
        <p14:creationId xmlns:p14="http://schemas.microsoft.com/office/powerpoint/2010/main" val="23452154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 name="Object 29" hidden="1">
            <a:extLst>
              <a:ext uri="{FF2B5EF4-FFF2-40B4-BE49-F238E27FC236}">
                <a16:creationId xmlns:a16="http://schemas.microsoft.com/office/drawing/2014/main" id="{1C46442F-5A16-44AF-85B9-D2FC55B7B7FE}"/>
              </a:ext>
            </a:extLst>
          </p:cNvPr>
          <p:cNvGraphicFramePr>
            <a:graphicFrameLocks noChangeAspect="1"/>
          </p:cNvGraphicFramePr>
          <p:nvPr>
            <p:custDataLst>
              <p:tags r:id="rId2"/>
            </p:custDataLst>
            <p:extLst>
              <p:ext uri="{D42A27DB-BD31-4B8C-83A1-F6EECF244321}">
                <p14:modId xmlns:p14="http://schemas.microsoft.com/office/powerpoint/2010/main" val="1423783817"/>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9699" name="think-cell Slide" r:id="rId36" imgW="473" imgH="470" progId="TCLayout.ActiveDocument.1">
                  <p:embed/>
                </p:oleObj>
              </mc:Choice>
              <mc:Fallback>
                <p:oleObj name="think-cell Slide" r:id="rId36" imgW="473" imgH="470" progId="TCLayout.ActiveDocument.1">
                  <p:embed/>
                  <p:pic>
                    <p:nvPicPr>
                      <p:cNvPr id="30" name="Object 29" hidden="1">
                        <a:extLst>
                          <a:ext uri="{FF2B5EF4-FFF2-40B4-BE49-F238E27FC236}">
                            <a16:creationId xmlns:a16="http://schemas.microsoft.com/office/drawing/2014/main" id="{1C46442F-5A16-44AF-85B9-D2FC55B7B7FE}"/>
                          </a:ext>
                        </a:extLst>
                      </p:cNvPr>
                      <p:cNvPicPr/>
                      <p:nvPr/>
                    </p:nvPicPr>
                    <p:blipFill>
                      <a:blip r:embed="rId37"/>
                      <a:stretch>
                        <a:fillRect/>
                      </a:stretch>
                    </p:blipFill>
                    <p:spPr>
                      <a:xfrm>
                        <a:off x="1588" y="1588"/>
                        <a:ext cx="1587" cy="1587"/>
                      </a:xfrm>
                      <a:prstGeom prst="rect">
                        <a:avLst/>
                      </a:prstGeom>
                    </p:spPr>
                  </p:pic>
                </p:oleObj>
              </mc:Fallback>
            </mc:AlternateContent>
          </a:graphicData>
        </a:graphic>
      </p:graphicFrame>
      <p:sp>
        <p:nvSpPr>
          <p:cNvPr id="9" name="Rectangle 8" hidden="1">
            <a:extLst>
              <a:ext uri="{FF2B5EF4-FFF2-40B4-BE49-F238E27FC236}">
                <a16:creationId xmlns:a16="http://schemas.microsoft.com/office/drawing/2014/main" id="{47C66A5A-B79F-4B46-A3A0-784FCBB72168}"/>
              </a:ext>
            </a:extLst>
          </p:cNvPr>
          <p:cNvSpPr/>
          <p:nvPr>
            <p:custDataLst>
              <p:tags r:id="rId3"/>
            </p:custDataLst>
          </p:nvPr>
        </p:nvSpPr>
        <p:spPr bwMode="auto">
          <a:xfrm>
            <a:off x="0" y="0"/>
            <a:ext cx="158750" cy="158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0" tIns="0" rIns="0" bIns="0" numCol="1" spcCol="0" rtlCol="0" anchor="t" anchorCtr="0" compatLnSpc="1">
            <a:prstTxWarp prst="textNoShape">
              <a:avLst/>
            </a:prstTxWarp>
            <a:noAutofit/>
          </a:bodyPr>
          <a:lstStyle/>
          <a:p>
            <a:endParaRPr kumimoji="0" lang="en-US" sz="3600" b="1" u="none" strike="noStrike" cap="none" normalizeH="0" dirty="0">
              <a:ln>
                <a:noFill/>
              </a:ln>
              <a:solidFill>
                <a:schemeClr val="tx1"/>
              </a:solidFill>
              <a:effectLst/>
              <a:latin typeface="Arial Narrow" panose="020B0606020202030204" pitchFamily="34" charset="0"/>
              <a:ea typeface="+mj-ea"/>
              <a:sym typeface="Arial Narrow" panose="020B0606020202030204" pitchFamily="34" charset="0"/>
            </a:endParaRPr>
          </a:p>
        </p:txBody>
      </p:sp>
      <p:sp>
        <p:nvSpPr>
          <p:cNvPr id="2" name="Title 1">
            <a:extLst>
              <a:ext uri="{FF2B5EF4-FFF2-40B4-BE49-F238E27FC236}">
                <a16:creationId xmlns:a16="http://schemas.microsoft.com/office/drawing/2014/main" id="{E3AB3C2F-F990-4567-8B45-F0712FCF3DC9}"/>
              </a:ext>
            </a:extLst>
          </p:cNvPr>
          <p:cNvSpPr>
            <a:spLocks noGrp="1"/>
          </p:cNvSpPr>
          <p:nvPr>
            <p:ph type="title"/>
          </p:nvPr>
        </p:nvSpPr>
        <p:spPr/>
        <p:txBody>
          <a:bodyPr/>
          <a:lstStyle/>
          <a:p>
            <a:r>
              <a:rPr lang="en-US" dirty="0"/>
              <a:t>DOH led the scale-up of the HIV response</a:t>
            </a:r>
          </a:p>
        </p:txBody>
      </p:sp>
      <p:sp>
        <p:nvSpPr>
          <p:cNvPr id="5" name="Content Placeholder 4">
            <a:extLst>
              <a:ext uri="{FF2B5EF4-FFF2-40B4-BE49-F238E27FC236}">
                <a16:creationId xmlns:a16="http://schemas.microsoft.com/office/drawing/2014/main" id="{F62C3F83-08DA-42E0-B3D1-EEEE11F62EF0}"/>
              </a:ext>
            </a:extLst>
          </p:cNvPr>
          <p:cNvSpPr>
            <a:spLocks noGrp="1"/>
          </p:cNvSpPr>
          <p:nvPr>
            <p:ph sz="half" idx="2"/>
          </p:nvPr>
        </p:nvSpPr>
        <p:spPr>
          <a:xfrm>
            <a:off x="5486400" y="2425270"/>
            <a:ext cx="3534032" cy="2912849"/>
          </a:xfrm>
        </p:spPr>
        <p:txBody>
          <a:bodyPr/>
          <a:lstStyle/>
          <a:p>
            <a:r>
              <a:rPr lang="en-US" sz="2000" dirty="0"/>
              <a:t>Includes integrative TB/HIV spending by DOH and GF</a:t>
            </a:r>
          </a:p>
          <a:p>
            <a:r>
              <a:rPr lang="en-US" sz="2000" dirty="0"/>
              <a:t>Sustained spending growth</a:t>
            </a:r>
          </a:p>
          <a:p>
            <a:r>
              <a:rPr lang="en-US" sz="2000" dirty="0"/>
              <a:t>PEPFAR spending increased</a:t>
            </a:r>
          </a:p>
          <a:p>
            <a:r>
              <a:rPr lang="en-US" sz="2000" dirty="0"/>
              <a:t>Modest contributions from DBE and DSD – rest of analysis focuses on DOH and, when possible, donors</a:t>
            </a:r>
          </a:p>
        </p:txBody>
      </p:sp>
      <p:sp>
        <p:nvSpPr>
          <p:cNvPr id="6" name="TextBox 5">
            <a:extLst>
              <a:ext uri="{FF2B5EF4-FFF2-40B4-BE49-F238E27FC236}">
                <a16:creationId xmlns:a16="http://schemas.microsoft.com/office/drawing/2014/main" id="{EA9C0809-5494-43C2-AE55-A6BF5E46421D}"/>
              </a:ext>
            </a:extLst>
          </p:cNvPr>
          <p:cNvSpPr txBox="1"/>
          <p:nvPr/>
        </p:nvSpPr>
        <p:spPr>
          <a:xfrm>
            <a:off x="175618" y="6221261"/>
            <a:ext cx="5381120" cy="461665"/>
          </a:xfrm>
          <a:prstGeom prst="rect">
            <a:avLst/>
          </a:prstGeom>
          <a:noFill/>
        </p:spPr>
        <p:txBody>
          <a:bodyPr wrap="square" rtlCol="0">
            <a:spAutoFit/>
          </a:bodyPr>
          <a:lstStyle/>
          <a:p>
            <a:r>
              <a:rPr lang="en-ZA" sz="1200" dirty="0">
                <a:solidFill>
                  <a:srgbClr val="C30C3E"/>
                </a:solidFill>
                <a:latin typeface="+mj-lt"/>
              </a:rPr>
              <a:t>Notes: The trend in PEPFAR spending is a function of both the US Government’s commitment and to exchange rate fluctuations between the US dollar and South African rand.</a:t>
            </a:r>
            <a:endParaRPr lang="en-US" sz="1200" dirty="0">
              <a:solidFill>
                <a:srgbClr val="C30C3E"/>
              </a:solidFill>
              <a:latin typeface="+mj-lt"/>
            </a:endParaRPr>
          </a:p>
        </p:txBody>
      </p:sp>
      <p:graphicFrame>
        <p:nvGraphicFramePr>
          <p:cNvPr id="43" name="Chart 42">
            <a:extLst>
              <a:ext uri="{FF2B5EF4-FFF2-40B4-BE49-F238E27FC236}">
                <a16:creationId xmlns:a16="http://schemas.microsoft.com/office/drawing/2014/main" id="{20019BF5-7BA6-4417-B1D0-09F255C1B43D}"/>
              </a:ext>
            </a:extLst>
          </p:cNvPr>
          <p:cNvGraphicFramePr/>
          <p:nvPr>
            <p:custDataLst>
              <p:tags r:id="rId4"/>
            </p:custDataLst>
            <p:extLst>
              <p:ext uri="{D42A27DB-BD31-4B8C-83A1-F6EECF244321}">
                <p14:modId xmlns:p14="http://schemas.microsoft.com/office/powerpoint/2010/main" val="1239021205"/>
              </p:ext>
            </p:extLst>
          </p:nvPr>
        </p:nvGraphicFramePr>
        <p:xfrm>
          <a:off x="831850" y="2343150"/>
          <a:ext cx="3394075" cy="3463925"/>
        </p:xfrm>
        <a:graphic>
          <a:graphicData uri="http://schemas.openxmlformats.org/drawingml/2006/chart">
            <c:chart xmlns:c="http://schemas.openxmlformats.org/drawingml/2006/chart" xmlns:r="http://schemas.openxmlformats.org/officeDocument/2006/relationships" r:id="rId38"/>
          </a:graphicData>
        </a:graphic>
      </p:graphicFrame>
      <p:sp>
        <p:nvSpPr>
          <p:cNvPr id="40" name="Rectangle 39">
            <a:extLst>
              <a:ext uri="{FF2B5EF4-FFF2-40B4-BE49-F238E27FC236}">
                <a16:creationId xmlns:a16="http://schemas.microsoft.com/office/drawing/2014/main" id="{BE7AC807-6A20-4973-BB91-58387AE6584B}"/>
              </a:ext>
            </a:extLst>
          </p:cNvPr>
          <p:cNvSpPr>
            <a:spLocks noGrp="1" noChangeArrowheads="1"/>
          </p:cNvSpPr>
          <p:nvPr>
            <p:custDataLst>
              <p:tags r:id="rId5"/>
            </p:custDataLst>
          </p:nvPr>
        </p:nvSpPr>
        <p:spPr bwMode="gray">
          <a:xfrm>
            <a:off x="715963" y="5618163"/>
            <a:ext cx="80963"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r">
              <a:spcBef>
                <a:spcPct val="0"/>
              </a:spcBef>
              <a:buNone/>
            </a:pPr>
            <a:fld id="{6299DE58-E563-45D2-B713-1561FE07DD6E}" type="datetime'''''''''''''''''''''''0'''''''''''''''''''''''''''''''''''''">
              <a:rPr lang="en-US" altLang="en-US" sz="1400">
                <a:sym typeface="+mn-lt"/>
              </a:rPr>
              <a:pPr marL="0" indent="0" algn="r">
                <a:spcBef>
                  <a:spcPct val="0"/>
                </a:spcBef>
                <a:buNone/>
              </a:pPr>
              <a:t>0</a:t>
            </a:fld>
            <a:endParaRPr lang="en-US" sz="1400" dirty="0">
              <a:sym typeface="+mn-lt"/>
            </a:endParaRPr>
          </a:p>
        </p:txBody>
      </p:sp>
      <p:sp>
        <p:nvSpPr>
          <p:cNvPr id="55" name="Rectangle 54">
            <a:extLst>
              <a:ext uri="{FF2B5EF4-FFF2-40B4-BE49-F238E27FC236}">
                <a16:creationId xmlns:a16="http://schemas.microsoft.com/office/drawing/2014/main" id="{206EB8E7-6728-43A8-A9C4-0B9FA1919AA7}"/>
              </a:ext>
            </a:extLst>
          </p:cNvPr>
          <p:cNvSpPr>
            <a:spLocks noGrp="1" noChangeArrowheads="1"/>
          </p:cNvSpPr>
          <p:nvPr>
            <p:custDataLst>
              <p:tags r:id="rId6"/>
            </p:custDataLst>
          </p:nvPr>
        </p:nvSpPr>
        <p:spPr bwMode="gray">
          <a:xfrm>
            <a:off x="431800" y="5068888"/>
            <a:ext cx="365125"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r">
              <a:spcBef>
                <a:spcPct val="0"/>
              </a:spcBef>
              <a:buNone/>
            </a:pPr>
            <a:fld id="{5B80AB73-B0E6-49F9-BBEC-2C35465E4705}" type="datetime'''''''''''5,''''''0''''0''''''''0'''''''">
              <a:rPr lang="en-US" altLang="en-US" sz="1400">
                <a:sym typeface="+mn-lt"/>
              </a:rPr>
              <a:pPr marL="0" indent="0" algn="r">
                <a:spcBef>
                  <a:spcPct val="0"/>
                </a:spcBef>
                <a:buNone/>
              </a:pPr>
              <a:t>5,000</a:t>
            </a:fld>
            <a:endParaRPr lang="en-US" sz="1400" dirty="0">
              <a:sym typeface="+mn-lt"/>
            </a:endParaRPr>
          </a:p>
        </p:txBody>
      </p:sp>
      <p:sp>
        <p:nvSpPr>
          <p:cNvPr id="45" name="Rectangle 44">
            <a:extLst>
              <a:ext uri="{FF2B5EF4-FFF2-40B4-BE49-F238E27FC236}">
                <a16:creationId xmlns:a16="http://schemas.microsoft.com/office/drawing/2014/main" id="{5CE165DF-EA63-40CD-852A-8467F1475B1D}"/>
              </a:ext>
            </a:extLst>
          </p:cNvPr>
          <p:cNvSpPr>
            <a:spLocks noGrp="1" noChangeArrowheads="1"/>
          </p:cNvSpPr>
          <p:nvPr>
            <p:custDataLst>
              <p:tags r:id="rId7"/>
            </p:custDataLst>
          </p:nvPr>
        </p:nvSpPr>
        <p:spPr bwMode="gray">
          <a:xfrm>
            <a:off x="350838" y="4518025"/>
            <a:ext cx="446088"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r">
              <a:spcBef>
                <a:spcPct val="0"/>
              </a:spcBef>
              <a:buNone/>
            </a:pPr>
            <a:fld id="{041608D3-5481-4BB1-9207-866299F35B47}" type="datetime'1''''''''''''''0,''''''''''''''''''''''''''0''''''00'''''''''">
              <a:rPr lang="en-US" altLang="en-US" sz="1400">
                <a:sym typeface="+mn-lt"/>
              </a:rPr>
              <a:pPr marL="0" indent="0" algn="r">
                <a:spcBef>
                  <a:spcPct val="0"/>
                </a:spcBef>
                <a:buNone/>
              </a:pPr>
              <a:t>10,000</a:t>
            </a:fld>
            <a:endParaRPr lang="en-US" sz="1400" dirty="0">
              <a:sym typeface="+mn-lt"/>
            </a:endParaRPr>
          </a:p>
        </p:txBody>
      </p:sp>
      <p:sp>
        <p:nvSpPr>
          <p:cNvPr id="58" name="Rectangle 57">
            <a:extLst>
              <a:ext uri="{FF2B5EF4-FFF2-40B4-BE49-F238E27FC236}">
                <a16:creationId xmlns:a16="http://schemas.microsoft.com/office/drawing/2014/main" id="{A2123762-A446-4911-BFFC-228B9ADA3D2F}"/>
              </a:ext>
            </a:extLst>
          </p:cNvPr>
          <p:cNvSpPr>
            <a:spLocks noGrp="1" noChangeArrowheads="1"/>
          </p:cNvSpPr>
          <p:nvPr>
            <p:custDataLst>
              <p:tags r:id="rId8"/>
            </p:custDataLst>
          </p:nvPr>
        </p:nvSpPr>
        <p:spPr bwMode="gray">
          <a:xfrm>
            <a:off x="350838" y="2319338"/>
            <a:ext cx="446088"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r">
              <a:spcBef>
                <a:spcPct val="0"/>
              </a:spcBef>
              <a:buNone/>
            </a:pPr>
            <a:fld id="{9FE129B7-D2F5-4922-B2CB-68F1E5F4063D}" type="datetime'''''3''''''''''''0'',''''''''''''''''''0''''''0''''0'">
              <a:rPr lang="en-US" altLang="en-US" sz="1400">
                <a:sym typeface="+mn-lt"/>
              </a:rPr>
              <a:pPr marL="0" indent="0" algn="r">
                <a:spcBef>
                  <a:spcPct val="0"/>
                </a:spcBef>
                <a:buNone/>
              </a:pPr>
              <a:t>30,000</a:t>
            </a:fld>
            <a:endParaRPr lang="en-US" sz="1400" dirty="0">
              <a:sym typeface="+mn-lt"/>
            </a:endParaRPr>
          </a:p>
        </p:txBody>
      </p:sp>
      <p:sp>
        <p:nvSpPr>
          <p:cNvPr id="57" name="Rectangle 56">
            <a:extLst>
              <a:ext uri="{FF2B5EF4-FFF2-40B4-BE49-F238E27FC236}">
                <a16:creationId xmlns:a16="http://schemas.microsoft.com/office/drawing/2014/main" id="{5344B06E-5EA7-48E0-9361-A6EACB22425A}"/>
              </a:ext>
            </a:extLst>
          </p:cNvPr>
          <p:cNvSpPr>
            <a:spLocks noGrp="1" noChangeArrowheads="1"/>
          </p:cNvSpPr>
          <p:nvPr>
            <p:custDataLst>
              <p:tags r:id="rId9"/>
            </p:custDataLst>
          </p:nvPr>
        </p:nvSpPr>
        <p:spPr bwMode="gray">
          <a:xfrm>
            <a:off x="350838" y="2868613"/>
            <a:ext cx="446088"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r">
              <a:spcBef>
                <a:spcPct val="0"/>
              </a:spcBef>
              <a:buNone/>
            </a:pPr>
            <a:fld id="{7B4BBB37-52EF-40CD-A529-9D4A696E9CF8}" type="datetime'2''''''''''''''5'''''''',''''''0''''''''''0''''0'''''''">
              <a:rPr lang="en-US" altLang="en-US" sz="1400">
                <a:sym typeface="+mn-lt"/>
              </a:rPr>
              <a:pPr marL="0" indent="0" algn="r">
                <a:spcBef>
                  <a:spcPct val="0"/>
                </a:spcBef>
                <a:buNone/>
              </a:pPr>
              <a:t>25,000</a:t>
            </a:fld>
            <a:endParaRPr lang="en-US" sz="1400" dirty="0">
              <a:sym typeface="+mn-lt"/>
            </a:endParaRPr>
          </a:p>
        </p:txBody>
      </p:sp>
      <p:sp>
        <p:nvSpPr>
          <p:cNvPr id="56" name="Rectangle 55">
            <a:extLst>
              <a:ext uri="{FF2B5EF4-FFF2-40B4-BE49-F238E27FC236}">
                <a16:creationId xmlns:a16="http://schemas.microsoft.com/office/drawing/2014/main" id="{57D64AFA-0754-4229-BC2E-7FDD272BF017}"/>
              </a:ext>
            </a:extLst>
          </p:cNvPr>
          <p:cNvSpPr>
            <a:spLocks noGrp="1" noChangeArrowheads="1"/>
          </p:cNvSpPr>
          <p:nvPr>
            <p:custDataLst>
              <p:tags r:id="rId10"/>
            </p:custDataLst>
          </p:nvPr>
        </p:nvSpPr>
        <p:spPr bwMode="gray">
          <a:xfrm>
            <a:off x="350838" y="3968750"/>
            <a:ext cx="446088"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r">
              <a:spcBef>
                <a:spcPct val="0"/>
              </a:spcBef>
              <a:buNone/>
            </a:pPr>
            <a:fld id="{A0922629-35E5-45AB-9B69-7B4E7E6B9D1C}" type="datetime'15'''''''''''',''''''''0''''''''''''0''''''''''0'''''''''">
              <a:rPr lang="en-US" altLang="en-US" sz="1400">
                <a:sym typeface="+mn-lt"/>
              </a:rPr>
              <a:pPr marL="0" indent="0" algn="r">
                <a:spcBef>
                  <a:spcPct val="0"/>
                </a:spcBef>
                <a:buNone/>
              </a:pPr>
              <a:t>15,000</a:t>
            </a:fld>
            <a:endParaRPr lang="en-US" sz="1400" dirty="0">
              <a:sym typeface="+mn-lt"/>
            </a:endParaRPr>
          </a:p>
        </p:txBody>
      </p:sp>
      <p:sp>
        <p:nvSpPr>
          <p:cNvPr id="50" name="Rectangle 49">
            <a:extLst>
              <a:ext uri="{FF2B5EF4-FFF2-40B4-BE49-F238E27FC236}">
                <a16:creationId xmlns:a16="http://schemas.microsoft.com/office/drawing/2014/main" id="{36A57A0B-EBE9-4AFB-88AF-1B294A1ACA07}"/>
              </a:ext>
            </a:extLst>
          </p:cNvPr>
          <p:cNvSpPr>
            <a:spLocks noGrp="1" noChangeArrowheads="1"/>
          </p:cNvSpPr>
          <p:nvPr>
            <p:custDataLst>
              <p:tags r:id="rId11"/>
            </p:custDataLst>
          </p:nvPr>
        </p:nvSpPr>
        <p:spPr bwMode="gray">
          <a:xfrm>
            <a:off x="350838" y="3419475"/>
            <a:ext cx="446088"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r">
              <a:spcBef>
                <a:spcPct val="0"/>
              </a:spcBef>
              <a:buNone/>
            </a:pPr>
            <a:fld id="{2978A4AD-7C0B-419E-A84C-EF0484C7D69E}" type="datetime'''2''''''''''''0'''',''0''''''''''''''''''''''''''''''00'''''">
              <a:rPr lang="en-US" altLang="en-US" sz="1400">
                <a:sym typeface="+mn-lt"/>
              </a:rPr>
              <a:pPr marL="0" indent="0" algn="r">
                <a:spcBef>
                  <a:spcPct val="0"/>
                </a:spcBef>
                <a:buNone/>
              </a:pPr>
              <a:t>20,000</a:t>
            </a:fld>
            <a:endParaRPr lang="en-US" sz="1400" dirty="0">
              <a:sym typeface="+mn-lt"/>
            </a:endParaRPr>
          </a:p>
        </p:txBody>
      </p:sp>
      <p:cxnSp>
        <p:nvCxnSpPr>
          <p:cNvPr id="26" name="Straight Connector 25">
            <a:extLst>
              <a:ext uri="{FF2B5EF4-FFF2-40B4-BE49-F238E27FC236}">
                <a16:creationId xmlns:a16="http://schemas.microsoft.com/office/drawing/2014/main" id="{FC436E3C-3F1B-4B07-9084-309FBC3CE378}"/>
              </a:ext>
            </a:extLst>
          </p:cNvPr>
          <p:cNvCxnSpPr/>
          <p:nvPr>
            <p:custDataLst>
              <p:tags r:id="rId12"/>
            </p:custDataLst>
          </p:nvPr>
        </p:nvCxnSpPr>
        <p:spPr bwMode="auto">
          <a:xfrm flipH="1">
            <a:off x="1673225" y="4054475"/>
            <a:ext cx="96838" cy="0"/>
          </a:xfrm>
          <a:prstGeom prst="line">
            <a:avLst/>
          </a:prstGeom>
          <a:solidFill>
            <a:schemeClr val="accent1"/>
          </a:solidFill>
          <a:ln w="6350" cap="flat" cmpd="sng" algn="ctr">
            <a:solidFill>
              <a:schemeClr val="tx1"/>
            </a:solidFill>
            <a:prstDash val="solid"/>
            <a:round/>
            <a:headEnd type="none" w="med" len="med"/>
            <a:tailEnd type="none" w="med" len="med"/>
          </a:ln>
          <a:effectLst/>
        </p:spPr>
      </p:cxnSp>
      <p:cxnSp>
        <p:nvCxnSpPr>
          <p:cNvPr id="27" name="Straight Connector 26">
            <a:extLst>
              <a:ext uri="{FF2B5EF4-FFF2-40B4-BE49-F238E27FC236}">
                <a16:creationId xmlns:a16="http://schemas.microsoft.com/office/drawing/2014/main" id="{1C90E505-B965-4BD3-8FAA-117E592D5BF7}"/>
              </a:ext>
            </a:extLst>
          </p:cNvPr>
          <p:cNvCxnSpPr/>
          <p:nvPr>
            <p:custDataLst>
              <p:tags r:id="rId13"/>
            </p:custDataLst>
          </p:nvPr>
        </p:nvCxnSpPr>
        <p:spPr bwMode="auto">
          <a:xfrm flipH="1">
            <a:off x="2743199" y="3848100"/>
            <a:ext cx="96838" cy="0"/>
          </a:xfrm>
          <a:prstGeom prst="line">
            <a:avLst/>
          </a:prstGeom>
          <a:solidFill>
            <a:schemeClr val="accent1"/>
          </a:solidFill>
          <a:ln w="6350" cap="flat" cmpd="sng" algn="ctr">
            <a:solidFill>
              <a:schemeClr val="tx1"/>
            </a:solidFill>
            <a:prstDash val="solid"/>
            <a:round/>
            <a:headEnd type="none" w="med" len="med"/>
            <a:tailEnd type="none" w="med" len="med"/>
          </a:ln>
          <a:effectLst/>
        </p:spPr>
      </p:cxnSp>
      <p:cxnSp>
        <p:nvCxnSpPr>
          <p:cNvPr id="4" name="Straight Connector 3">
            <a:extLst>
              <a:ext uri="{FF2B5EF4-FFF2-40B4-BE49-F238E27FC236}">
                <a16:creationId xmlns:a16="http://schemas.microsoft.com/office/drawing/2014/main" id="{3C24EFFD-E70D-4404-ABFD-C9701CD81107}"/>
              </a:ext>
            </a:extLst>
          </p:cNvPr>
          <p:cNvCxnSpPr/>
          <p:nvPr>
            <p:custDataLst>
              <p:tags r:id="rId14"/>
            </p:custDataLst>
          </p:nvPr>
        </p:nvCxnSpPr>
        <p:spPr bwMode="auto">
          <a:xfrm flipH="1">
            <a:off x="3814763" y="3581400"/>
            <a:ext cx="96838" cy="0"/>
          </a:xfrm>
          <a:prstGeom prst="line">
            <a:avLst/>
          </a:prstGeom>
          <a:solidFill>
            <a:schemeClr val="accent1"/>
          </a:solidFill>
          <a:ln w="6350" cap="flat" cmpd="sng" algn="ctr">
            <a:solidFill>
              <a:schemeClr val="tx1"/>
            </a:solidFill>
            <a:prstDash val="solid"/>
            <a:round/>
            <a:headEnd type="none" w="med" len="med"/>
            <a:tailEnd type="none" w="med" len="med"/>
          </a:ln>
          <a:effectLst/>
        </p:spPr>
      </p:cxnSp>
      <p:sp>
        <p:nvSpPr>
          <p:cNvPr id="11" name="Rectangle 10">
            <a:extLst>
              <a:ext uri="{FF2B5EF4-FFF2-40B4-BE49-F238E27FC236}">
                <a16:creationId xmlns:a16="http://schemas.microsoft.com/office/drawing/2014/main" id="{A1625230-1FDA-4001-9387-C17AC09B2880}"/>
              </a:ext>
            </a:extLst>
          </p:cNvPr>
          <p:cNvSpPr>
            <a:spLocks noGrp="1" noChangeArrowheads="1"/>
          </p:cNvSpPr>
          <p:nvPr>
            <p:custDataLst>
              <p:tags r:id="rId15"/>
            </p:custDataLst>
          </p:nvPr>
        </p:nvSpPr>
        <p:spPr bwMode="auto">
          <a:xfrm>
            <a:off x="3194050" y="5792788"/>
            <a:ext cx="795338" cy="24447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t"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8DD56C69-B4DB-4309-8A70-D51FB35067A9}" type="datetime'''2''''0''''''1''6''/2''''''''''''''01''''''''7'''''''">
              <a:rPr lang="en-US" altLang="en-US" sz="1600">
                <a:sym typeface="+mn-lt"/>
              </a:rPr>
              <a:pPr marL="0" indent="0" algn="ctr">
                <a:spcBef>
                  <a:spcPct val="0"/>
                </a:spcBef>
                <a:buNone/>
              </a:pPr>
              <a:t>2016/2017</a:t>
            </a:fld>
            <a:endParaRPr lang="en-US" sz="1600" dirty="0">
              <a:sym typeface="+mn-lt"/>
            </a:endParaRPr>
          </a:p>
        </p:txBody>
      </p:sp>
      <p:sp>
        <p:nvSpPr>
          <p:cNvPr id="17" name="Rectangle 16">
            <a:extLst>
              <a:ext uri="{FF2B5EF4-FFF2-40B4-BE49-F238E27FC236}">
                <a16:creationId xmlns:a16="http://schemas.microsoft.com/office/drawing/2014/main" id="{5B4C38AF-6A22-4975-A367-0F758E3A5BC2}"/>
              </a:ext>
            </a:extLst>
          </p:cNvPr>
          <p:cNvSpPr>
            <a:spLocks noGrp="1" noChangeArrowheads="1"/>
          </p:cNvSpPr>
          <p:nvPr>
            <p:custDataLst>
              <p:tags r:id="rId16"/>
            </p:custDataLst>
          </p:nvPr>
        </p:nvSpPr>
        <p:spPr bwMode="gray">
          <a:xfrm>
            <a:off x="1201738" y="3254375"/>
            <a:ext cx="496888"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25400" tIns="0" rIns="25400" bIns="0" numCol="1" spcCol="0" anchor="b"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DD94C053-5EF0-490C-A828-53DE51DC5F19}" type="datetime'''''''''2''''''''''''''''''''''''''''0'',''0''''''0''1'''''''">
              <a:rPr lang="en-US" altLang="en-US" sz="1400"/>
              <a:pPr/>
              <a:t>20,001</a:t>
            </a:fld>
            <a:endParaRPr lang="en-US" sz="1400" dirty="0">
              <a:sym typeface="+mn-lt"/>
            </a:endParaRPr>
          </a:p>
        </p:txBody>
      </p:sp>
      <p:sp>
        <p:nvSpPr>
          <p:cNvPr id="54" name="Rectangle 53">
            <a:extLst>
              <a:ext uri="{FF2B5EF4-FFF2-40B4-BE49-F238E27FC236}">
                <a16:creationId xmlns:a16="http://schemas.microsoft.com/office/drawing/2014/main" id="{B1C78AD8-A838-40D8-A047-1147D548104C}"/>
              </a:ext>
            </a:extLst>
          </p:cNvPr>
          <p:cNvSpPr>
            <a:spLocks noGrp="1" noChangeArrowheads="1"/>
          </p:cNvSpPr>
          <p:nvPr>
            <p:custDataLst>
              <p:tags r:id="rId17"/>
            </p:custDataLst>
          </p:nvPr>
        </p:nvSpPr>
        <p:spPr bwMode="auto">
          <a:xfrm>
            <a:off x="350838" y="1963738"/>
            <a:ext cx="815975"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b"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spcBef>
                <a:spcPct val="0"/>
              </a:spcBef>
              <a:buNone/>
            </a:pPr>
            <a:r>
              <a:rPr lang="en-US" altLang="en-US" sz="1400" dirty="0">
                <a:sym typeface="+mn-lt"/>
              </a:rPr>
              <a:t>ZAR millions</a:t>
            </a:r>
            <a:endParaRPr lang="en-US" sz="1400" dirty="0">
              <a:sym typeface="+mn-lt"/>
            </a:endParaRPr>
          </a:p>
        </p:txBody>
      </p:sp>
      <p:sp>
        <p:nvSpPr>
          <p:cNvPr id="19" name="Rectangle 18">
            <a:extLst>
              <a:ext uri="{FF2B5EF4-FFF2-40B4-BE49-F238E27FC236}">
                <a16:creationId xmlns:a16="http://schemas.microsoft.com/office/drawing/2014/main" id="{C844A8C4-4D8C-4E24-922D-38BCA31B3B3A}"/>
              </a:ext>
            </a:extLst>
          </p:cNvPr>
          <p:cNvSpPr>
            <a:spLocks noGrp="1" noChangeArrowheads="1"/>
          </p:cNvSpPr>
          <p:nvPr>
            <p:custDataLst>
              <p:tags r:id="rId18"/>
            </p:custDataLst>
          </p:nvPr>
        </p:nvSpPr>
        <p:spPr bwMode="gray">
          <a:xfrm>
            <a:off x="3343275" y="2595563"/>
            <a:ext cx="496888"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25400" tIns="0" rIns="25400" bIns="0" numCol="1" spcCol="0" anchor="b"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521411BC-23F5-4B8B-9595-839C51EE135C}" type="datetime'''''2''''''5,''9''''''''''''''''''''''''''''''40'''''">
              <a:rPr lang="en-US" altLang="en-US" sz="1400"/>
              <a:pPr/>
              <a:t>25,940</a:t>
            </a:fld>
            <a:endParaRPr lang="en-US" sz="1400" dirty="0">
              <a:sym typeface="+mn-lt"/>
            </a:endParaRPr>
          </a:p>
        </p:txBody>
      </p:sp>
      <p:sp>
        <p:nvSpPr>
          <p:cNvPr id="21" name="Rectangle 20">
            <a:extLst>
              <a:ext uri="{FF2B5EF4-FFF2-40B4-BE49-F238E27FC236}">
                <a16:creationId xmlns:a16="http://schemas.microsoft.com/office/drawing/2014/main" id="{1B74AEB6-2860-42E6-BB81-E909B64D5B17}"/>
              </a:ext>
            </a:extLst>
          </p:cNvPr>
          <p:cNvSpPr>
            <a:spLocks noGrp="1" noChangeArrowheads="1"/>
          </p:cNvSpPr>
          <p:nvPr>
            <p:custDataLst>
              <p:tags r:id="rId19"/>
            </p:custDataLst>
          </p:nvPr>
        </p:nvSpPr>
        <p:spPr bwMode="gray">
          <a:xfrm>
            <a:off x="1303338" y="3467100"/>
            <a:ext cx="293688" cy="212725"/>
          </a:xfrm>
          <a:prstGeom prst="rect">
            <a:avLst/>
          </a:prstGeom>
          <a:solidFill>
            <a:srgbClr val="C3CFE1"/>
          </a:solidFill>
          <a:ln w="9525">
            <a:noFill/>
            <a:miter lim="800000"/>
            <a:headEnd/>
            <a:tailEnd/>
          </a:ln>
          <a:effectLst/>
        </p:spPr>
        <p:txBody>
          <a:bodyPr vert="horz" wrap="none" lIns="25400" tIns="0" rIns="2540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F34DDBB4-679A-49C7-9793-FEBA2D3C682D}" type="datetime'''''8''''''''''6''''''''''''''''''''''''''''''''''''''5'''''''">
              <a:rPr lang="en-US" altLang="en-US" sz="1400">
                <a:sym typeface="+mn-lt"/>
              </a:rPr>
              <a:pPr marL="0" indent="0" algn="ctr">
                <a:spcBef>
                  <a:spcPct val="0"/>
                </a:spcBef>
                <a:buNone/>
              </a:pPr>
              <a:t>865</a:t>
            </a:fld>
            <a:endParaRPr lang="en-US" sz="1400" dirty="0">
              <a:sym typeface="+mn-lt"/>
            </a:endParaRPr>
          </a:p>
        </p:txBody>
      </p:sp>
      <p:sp>
        <p:nvSpPr>
          <p:cNvPr id="8" name="Rectangle 7">
            <a:extLst>
              <a:ext uri="{FF2B5EF4-FFF2-40B4-BE49-F238E27FC236}">
                <a16:creationId xmlns:a16="http://schemas.microsoft.com/office/drawing/2014/main" id="{E635A99E-9E80-4553-8012-50D899A3E9B7}"/>
              </a:ext>
            </a:extLst>
          </p:cNvPr>
          <p:cNvSpPr>
            <a:spLocks noGrp="1" noChangeArrowheads="1"/>
          </p:cNvSpPr>
          <p:nvPr>
            <p:custDataLst>
              <p:tags r:id="rId20"/>
            </p:custDataLst>
          </p:nvPr>
        </p:nvSpPr>
        <p:spPr bwMode="auto">
          <a:xfrm>
            <a:off x="1052513" y="5792788"/>
            <a:ext cx="795338" cy="24447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t"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E0B424CF-5E1D-437D-90E4-ABC2E53C1172}" type="datetime'''2''01''''4''''''''''''''''/2''''''0''''1''''''''5'''''">
              <a:rPr lang="en-US" altLang="en-US" sz="1600">
                <a:sym typeface="+mn-lt"/>
              </a:rPr>
              <a:pPr marL="0" indent="0" algn="ctr">
                <a:spcBef>
                  <a:spcPct val="0"/>
                </a:spcBef>
                <a:buNone/>
              </a:pPr>
              <a:t>2014/2015</a:t>
            </a:fld>
            <a:endParaRPr lang="en-US" sz="1600" dirty="0">
              <a:sym typeface="+mn-lt"/>
            </a:endParaRPr>
          </a:p>
        </p:txBody>
      </p:sp>
      <p:sp>
        <p:nvSpPr>
          <p:cNvPr id="23" name="Rectangle 22">
            <a:extLst>
              <a:ext uri="{FF2B5EF4-FFF2-40B4-BE49-F238E27FC236}">
                <a16:creationId xmlns:a16="http://schemas.microsoft.com/office/drawing/2014/main" id="{18EF53FC-862D-43EC-91D4-94B0107AFC6B}"/>
              </a:ext>
            </a:extLst>
          </p:cNvPr>
          <p:cNvSpPr>
            <a:spLocks noGrp="1" noChangeArrowheads="1"/>
          </p:cNvSpPr>
          <p:nvPr>
            <p:custDataLst>
              <p:tags r:id="rId21"/>
            </p:custDataLst>
          </p:nvPr>
        </p:nvSpPr>
        <p:spPr bwMode="gray">
          <a:xfrm>
            <a:off x="3444875" y="2808288"/>
            <a:ext cx="293688" cy="212725"/>
          </a:xfrm>
          <a:prstGeom prst="rect">
            <a:avLst/>
          </a:prstGeom>
          <a:solidFill>
            <a:srgbClr val="C3CFE1"/>
          </a:solidFill>
          <a:ln w="9525">
            <a:noFill/>
            <a:miter lim="800000"/>
            <a:headEnd/>
            <a:tailEnd/>
          </a:ln>
          <a:effectLst/>
        </p:spPr>
        <p:txBody>
          <a:bodyPr vert="horz" wrap="none" lIns="25400" tIns="0" rIns="2540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82D16FF8-2A6F-4638-8B1B-AE82DF145F12}" type="datetime'''''''''7''''7''7'''''''''''">
              <a:rPr lang="en-US" altLang="en-US" sz="1400"/>
              <a:pPr/>
              <a:t>777</a:t>
            </a:fld>
            <a:endParaRPr lang="en-US" sz="1400" dirty="0">
              <a:sym typeface="+mn-lt"/>
            </a:endParaRPr>
          </a:p>
        </p:txBody>
      </p:sp>
      <p:sp>
        <p:nvSpPr>
          <p:cNvPr id="10" name="Rectangle 9">
            <a:extLst>
              <a:ext uri="{FF2B5EF4-FFF2-40B4-BE49-F238E27FC236}">
                <a16:creationId xmlns:a16="http://schemas.microsoft.com/office/drawing/2014/main" id="{E4D6D77A-701B-418E-A6DB-5ED10559F8C7}"/>
              </a:ext>
            </a:extLst>
          </p:cNvPr>
          <p:cNvSpPr>
            <a:spLocks noGrp="1" noChangeArrowheads="1"/>
          </p:cNvSpPr>
          <p:nvPr>
            <p:custDataLst>
              <p:tags r:id="rId22"/>
            </p:custDataLst>
          </p:nvPr>
        </p:nvSpPr>
        <p:spPr bwMode="auto">
          <a:xfrm>
            <a:off x="2122488" y="5792788"/>
            <a:ext cx="795338" cy="24447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t"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32DFAB93-C329-4490-A2F7-5BF9B4237100}" type="datetime'''''''2''''''''''''01''''''''''''''''''''5/20''''''''1''''''6'">
              <a:rPr lang="en-US" altLang="en-US" sz="1600">
                <a:sym typeface="+mn-lt"/>
              </a:rPr>
              <a:pPr marL="0" indent="0" algn="ctr">
                <a:spcBef>
                  <a:spcPct val="0"/>
                </a:spcBef>
                <a:buNone/>
              </a:pPr>
              <a:t>2015/2016</a:t>
            </a:fld>
            <a:endParaRPr lang="en-US" sz="1600" dirty="0">
              <a:sym typeface="+mn-lt"/>
            </a:endParaRPr>
          </a:p>
        </p:txBody>
      </p:sp>
      <p:sp>
        <p:nvSpPr>
          <p:cNvPr id="18" name="Rectangle 17">
            <a:extLst>
              <a:ext uri="{FF2B5EF4-FFF2-40B4-BE49-F238E27FC236}">
                <a16:creationId xmlns:a16="http://schemas.microsoft.com/office/drawing/2014/main" id="{E6020108-4D09-476F-9297-EDC56B94BE4B}"/>
              </a:ext>
            </a:extLst>
          </p:cNvPr>
          <p:cNvSpPr>
            <a:spLocks noGrp="1" noChangeArrowheads="1"/>
          </p:cNvSpPr>
          <p:nvPr>
            <p:custDataLst>
              <p:tags r:id="rId23"/>
            </p:custDataLst>
          </p:nvPr>
        </p:nvSpPr>
        <p:spPr bwMode="gray">
          <a:xfrm>
            <a:off x="2271713" y="2949575"/>
            <a:ext cx="496888"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25400" tIns="0" rIns="25400" bIns="0" numCol="1" spcCol="0" anchor="b"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lgn="ctr">
              <a:spcBef>
                <a:spcPct val="0"/>
              </a:spcBef>
              <a:buNone/>
            </a:pPr>
            <a:fld id="{B0695DD6-B82D-4158-B6C4-E0EBBE41259C}" type="datetime'''''''''''''''''23'',''''''0''''''''''''''''7''''''1'''''">
              <a:rPr lang="en-US" altLang="en-US" sz="1400"/>
              <a:pPr/>
              <a:t>23,071</a:t>
            </a:fld>
            <a:endParaRPr lang="en-US" sz="1400" dirty="0">
              <a:sym typeface="+mn-lt"/>
            </a:endParaRPr>
          </a:p>
        </p:txBody>
      </p:sp>
      <p:sp>
        <p:nvSpPr>
          <p:cNvPr id="34" name="Rectangle 33">
            <a:extLst>
              <a:ext uri="{FF2B5EF4-FFF2-40B4-BE49-F238E27FC236}">
                <a16:creationId xmlns:a16="http://schemas.microsoft.com/office/drawing/2014/main" id="{4B44F3CC-10D7-4475-95EC-AD031528BD02}"/>
              </a:ext>
            </a:extLst>
          </p:cNvPr>
          <p:cNvSpPr/>
          <p:nvPr>
            <p:custDataLst>
              <p:tags r:id="rId24"/>
            </p:custDataLst>
          </p:nvPr>
        </p:nvSpPr>
        <p:spPr bwMode="auto">
          <a:xfrm>
            <a:off x="4249738" y="3511550"/>
            <a:ext cx="250825" cy="187325"/>
          </a:xfrm>
          <a:prstGeom prst="rect">
            <a:avLst/>
          </a:prstGeom>
          <a:solidFill>
            <a:srgbClr val="8216A5"/>
          </a:solidFill>
          <a:ln w="9525" cap="flat" cmpd="sng" algn="ctr">
            <a:noFill/>
            <a:prstDash val="solid"/>
            <a:round/>
            <a:headEnd type="none" w="med" len="med"/>
            <a:tailEnd type="none" w="med" len="med"/>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cs typeface="Times New Roman" pitchFamily="18" charset="0"/>
            </a:endParaRPr>
          </a:p>
        </p:txBody>
      </p:sp>
      <p:sp>
        <p:nvSpPr>
          <p:cNvPr id="32" name="Rectangle 31">
            <a:extLst>
              <a:ext uri="{FF2B5EF4-FFF2-40B4-BE49-F238E27FC236}">
                <a16:creationId xmlns:a16="http://schemas.microsoft.com/office/drawing/2014/main" id="{693277BF-BAF1-44F1-A89A-DFE86306603B}"/>
              </a:ext>
            </a:extLst>
          </p:cNvPr>
          <p:cNvSpPr/>
          <p:nvPr>
            <p:custDataLst>
              <p:tags r:id="rId25"/>
            </p:custDataLst>
          </p:nvPr>
        </p:nvSpPr>
        <p:spPr bwMode="auto">
          <a:xfrm>
            <a:off x="4249738" y="2984500"/>
            <a:ext cx="250825" cy="187325"/>
          </a:xfrm>
          <a:prstGeom prst="rect">
            <a:avLst/>
          </a:prstGeom>
          <a:solidFill>
            <a:schemeClr val="accent6"/>
          </a:solidFill>
          <a:ln w="9525" cap="flat" cmpd="sng" algn="ctr">
            <a:noFill/>
            <a:prstDash val="solid"/>
            <a:round/>
            <a:headEnd type="none" w="med" len="med"/>
            <a:tailEnd type="none" w="med" len="med"/>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cs typeface="Times New Roman" pitchFamily="18" charset="0"/>
            </a:endParaRPr>
          </a:p>
        </p:txBody>
      </p:sp>
      <p:sp>
        <p:nvSpPr>
          <p:cNvPr id="31" name="Rectangle 30">
            <a:extLst>
              <a:ext uri="{FF2B5EF4-FFF2-40B4-BE49-F238E27FC236}">
                <a16:creationId xmlns:a16="http://schemas.microsoft.com/office/drawing/2014/main" id="{30D5B17D-DF35-448E-BC85-DBCE256D7F9F}"/>
              </a:ext>
            </a:extLst>
          </p:cNvPr>
          <p:cNvSpPr/>
          <p:nvPr>
            <p:custDataLst>
              <p:tags r:id="rId26"/>
            </p:custDataLst>
          </p:nvPr>
        </p:nvSpPr>
        <p:spPr bwMode="auto">
          <a:xfrm>
            <a:off x="4249738" y="2720975"/>
            <a:ext cx="250825" cy="187325"/>
          </a:xfrm>
          <a:prstGeom prst="rect">
            <a:avLst/>
          </a:prstGeom>
          <a:solidFill>
            <a:srgbClr val="C3CFE1"/>
          </a:solidFill>
          <a:ln w="9525" cap="flat" cmpd="sng" algn="ctr">
            <a:noFill/>
            <a:prstDash val="solid"/>
            <a:round/>
            <a:headEnd type="none" w="med" len="med"/>
            <a:tailEnd type="none" w="med" len="med"/>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cs typeface="Times New Roman" pitchFamily="18" charset="0"/>
            </a:endParaRPr>
          </a:p>
        </p:txBody>
      </p:sp>
      <p:sp>
        <p:nvSpPr>
          <p:cNvPr id="33" name="Rectangle 32">
            <a:extLst>
              <a:ext uri="{FF2B5EF4-FFF2-40B4-BE49-F238E27FC236}">
                <a16:creationId xmlns:a16="http://schemas.microsoft.com/office/drawing/2014/main" id="{235A5BC3-7FEC-42B6-B26E-2F0862D99192}"/>
              </a:ext>
            </a:extLst>
          </p:cNvPr>
          <p:cNvSpPr/>
          <p:nvPr>
            <p:custDataLst>
              <p:tags r:id="rId27"/>
            </p:custDataLst>
          </p:nvPr>
        </p:nvSpPr>
        <p:spPr bwMode="auto">
          <a:xfrm>
            <a:off x="4249738" y="3248025"/>
            <a:ext cx="250825" cy="187325"/>
          </a:xfrm>
          <a:prstGeom prst="rect">
            <a:avLst/>
          </a:prstGeom>
          <a:solidFill>
            <a:srgbClr val="14F320"/>
          </a:solidFill>
          <a:ln w="9525" cap="flat" cmpd="sng" algn="ctr">
            <a:noFill/>
            <a:prstDash val="solid"/>
            <a:round/>
            <a:headEnd type="none" w="med" len="med"/>
            <a:tailEnd type="none" w="med" len="med"/>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cs typeface="Times New Roman" pitchFamily="18" charset="0"/>
            </a:endParaRPr>
          </a:p>
        </p:txBody>
      </p:sp>
      <p:sp>
        <p:nvSpPr>
          <p:cNvPr id="35" name="Rectangle 34">
            <a:extLst>
              <a:ext uri="{FF2B5EF4-FFF2-40B4-BE49-F238E27FC236}">
                <a16:creationId xmlns:a16="http://schemas.microsoft.com/office/drawing/2014/main" id="{989CD798-DF5B-4943-A0AF-17B708991E9F}"/>
              </a:ext>
            </a:extLst>
          </p:cNvPr>
          <p:cNvSpPr/>
          <p:nvPr>
            <p:custDataLst>
              <p:tags r:id="rId28"/>
            </p:custDataLst>
          </p:nvPr>
        </p:nvSpPr>
        <p:spPr bwMode="auto">
          <a:xfrm>
            <a:off x="4249738" y="3775075"/>
            <a:ext cx="250825" cy="187325"/>
          </a:xfrm>
          <a:prstGeom prst="rect">
            <a:avLst/>
          </a:prstGeom>
          <a:solidFill>
            <a:srgbClr val="808080"/>
          </a:solidFill>
          <a:ln w="9525" cap="flat" cmpd="sng" algn="ctr">
            <a:noFill/>
            <a:prstDash val="solid"/>
            <a:round/>
            <a:headEnd type="none" w="med" len="med"/>
            <a:tailEnd type="none" w="med" len="med"/>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cs typeface="Times New Roman" pitchFamily="18" charset="0"/>
            </a:endParaRPr>
          </a:p>
        </p:txBody>
      </p:sp>
      <p:sp>
        <p:nvSpPr>
          <p:cNvPr id="14" name="Rectangle 13">
            <a:extLst>
              <a:ext uri="{FF2B5EF4-FFF2-40B4-BE49-F238E27FC236}">
                <a16:creationId xmlns:a16="http://schemas.microsoft.com/office/drawing/2014/main" id="{0AFA53F3-D5EE-4C52-A038-79FDC651B33A}"/>
              </a:ext>
            </a:extLst>
          </p:cNvPr>
          <p:cNvSpPr>
            <a:spLocks noGrp="1" noChangeArrowheads="1"/>
          </p:cNvSpPr>
          <p:nvPr>
            <p:custDataLst>
              <p:tags r:id="rId29"/>
            </p:custDataLst>
          </p:nvPr>
        </p:nvSpPr>
        <p:spPr bwMode="auto">
          <a:xfrm>
            <a:off x="4551363" y="3243263"/>
            <a:ext cx="298450"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spcBef>
                <a:spcPct val="0"/>
              </a:spcBef>
              <a:buNone/>
            </a:pPr>
            <a:fld id="{8CDF2084-FAE3-44DD-863D-5E07E08E2CFE}" type="datetime'''''''''D''''''''''''''''''''B''''''E'''''''''''''''''''">
              <a:rPr lang="en-US" altLang="en-US" sz="1400">
                <a:sym typeface="+mn-lt"/>
              </a:rPr>
              <a:pPr marL="0" indent="0">
                <a:spcBef>
                  <a:spcPct val="0"/>
                </a:spcBef>
                <a:buNone/>
              </a:pPr>
              <a:t>DBE</a:t>
            </a:fld>
            <a:endParaRPr lang="en-US" sz="1400" dirty="0">
              <a:sym typeface="+mn-lt"/>
            </a:endParaRPr>
          </a:p>
        </p:txBody>
      </p:sp>
      <p:sp>
        <p:nvSpPr>
          <p:cNvPr id="12" name="Rectangle 11">
            <a:extLst>
              <a:ext uri="{FF2B5EF4-FFF2-40B4-BE49-F238E27FC236}">
                <a16:creationId xmlns:a16="http://schemas.microsoft.com/office/drawing/2014/main" id="{B4DCA040-D0A9-41B9-BD29-31B84487E904}"/>
              </a:ext>
            </a:extLst>
          </p:cNvPr>
          <p:cNvSpPr>
            <a:spLocks noGrp="1" noChangeArrowheads="1"/>
          </p:cNvSpPr>
          <p:nvPr>
            <p:custDataLst>
              <p:tags r:id="rId30"/>
            </p:custDataLst>
          </p:nvPr>
        </p:nvSpPr>
        <p:spPr bwMode="auto">
          <a:xfrm>
            <a:off x="4551363" y="2716213"/>
            <a:ext cx="792163"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spcBef>
                <a:spcPct val="0"/>
              </a:spcBef>
              <a:buNone/>
            </a:pPr>
            <a:fld id="{F388877F-6992-4957-9635-ECC485B6C990}" type="datetime'G''''l''o''''''''b''''a''''''l Fu''''''''''n''''''''''''''''d'">
              <a:rPr lang="en-US" altLang="en-US" sz="1400">
                <a:sym typeface="+mn-lt"/>
              </a:rPr>
              <a:pPr marL="0" indent="0">
                <a:spcBef>
                  <a:spcPct val="0"/>
                </a:spcBef>
                <a:buNone/>
              </a:pPr>
              <a:t>Global Fund</a:t>
            </a:fld>
            <a:endParaRPr lang="en-US" sz="1400" dirty="0">
              <a:sym typeface="+mn-lt"/>
            </a:endParaRPr>
          </a:p>
        </p:txBody>
      </p:sp>
      <p:sp>
        <p:nvSpPr>
          <p:cNvPr id="15" name="Rectangle 14">
            <a:extLst>
              <a:ext uri="{FF2B5EF4-FFF2-40B4-BE49-F238E27FC236}">
                <a16:creationId xmlns:a16="http://schemas.microsoft.com/office/drawing/2014/main" id="{FE936E1F-FC9C-415C-907D-24E99EDE9EA2}"/>
              </a:ext>
            </a:extLst>
          </p:cNvPr>
          <p:cNvSpPr>
            <a:spLocks noGrp="1" noChangeArrowheads="1"/>
          </p:cNvSpPr>
          <p:nvPr>
            <p:custDataLst>
              <p:tags r:id="rId31"/>
            </p:custDataLst>
          </p:nvPr>
        </p:nvSpPr>
        <p:spPr bwMode="auto">
          <a:xfrm>
            <a:off x="4551363" y="3506788"/>
            <a:ext cx="306388"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spcBef>
                <a:spcPct val="0"/>
              </a:spcBef>
              <a:buNone/>
            </a:pPr>
            <a:fld id="{2B544187-6AE5-46DD-A951-FE40658BA592}" type="datetime'''''''''''''''''''''''''''''''D''''''S''D'''''''''''''''">
              <a:rPr lang="en-US" altLang="en-US" sz="1400">
                <a:sym typeface="+mn-lt"/>
              </a:rPr>
              <a:pPr marL="0" indent="0">
                <a:spcBef>
                  <a:spcPct val="0"/>
                </a:spcBef>
                <a:buNone/>
              </a:pPr>
              <a:t>DSD</a:t>
            </a:fld>
            <a:endParaRPr lang="en-US" sz="1400" dirty="0">
              <a:sym typeface="+mn-lt"/>
            </a:endParaRPr>
          </a:p>
        </p:txBody>
      </p:sp>
      <p:sp>
        <p:nvSpPr>
          <p:cNvPr id="13" name="Rectangle 12">
            <a:extLst>
              <a:ext uri="{FF2B5EF4-FFF2-40B4-BE49-F238E27FC236}">
                <a16:creationId xmlns:a16="http://schemas.microsoft.com/office/drawing/2014/main" id="{BA5BB8E3-7EE2-4EF6-A5D0-5FE9AF8EFEE9}"/>
              </a:ext>
            </a:extLst>
          </p:cNvPr>
          <p:cNvSpPr>
            <a:spLocks noGrp="1" noChangeArrowheads="1"/>
          </p:cNvSpPr>
          <p:nvPr>
            <p:custDataLst>
              <p:tags r:id="rId32"/>
            </p:custDataLst>
          </p:nvPr>
        </p:nvSpPr>
        <p:spPr bwMode="auto">
          <a:xfrm>
            <a:off x="4551363" y="2979738"/>
            <a:ext cx="573088"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spcBef>
                <a:spcPct val="0"/>
              </a:spcBef>
              <a:buNone/>
            </a:pPr>
            <a:fld id="{4C11023D-BD03-47F8-98C8-F8453AF8E06B}" type="datetime'''''''''''''P''E''''''''PF''''''''''''''''''''''''A''R'">
              <a:rPr lang="en-US" altLang="en-US" sz="1400">
                <a:sym typeface="+mn-lt"/>
              </a:rPr>
              <a:pPr marL="0" indent="0">
                <a:spcBef>
                  <a:spcPct val="0"/>
                </a:spcBef>
                <a:buNone/>
              </a:pPr>
              <a:t>PEPFAR</a:t>
            </a:fld>
            <a:endParaRPr lang="en-US" sz="1400" dirty="0">
              <a:sym typeface="+mn-lt"/>
            </a:endParaRPr>
          </a:p>
        </p:txBody>
      </p:sp>
      <p:sp>
        <p:nvSpPr>
          <p:cNvPr id="16" name="Rectangle 15">
            <a:extLst>
              <a:ext uri="{FF2B5EF4-FFF2-40B4-BE49-F238E27FC236}">
                <a16:creationId xmlns:a16="http://schemas.microsoft.com/office/drawing/2014/main" id="{3293A2F8-3325-47BD-9297-44B72A63BE8D}"/>
              </a:ext>
            </a:extLst>
          </p:cNvPr>
          <p:cNvSpPr>
            <a:spLocks noGrp="1" noChangeArrowheads="1"/>
          </p:cNvSpPr>
          <p:nvPr>
            <p:custDataLst>
              <p:tags r:id="rId33"/>
            </p:custDataLst>
          </p:nvPr>
        </p:nvSpPr>
        <p:spPr bwMode="auto">
          <a:xfrm>
            <a:off x="4551363" y="3770313"/>
            <a:ext cx="322263" cy="212725"/>
          </a:xfrm>
          <a:prstGeom prst="rect">
            <a:avLst/>
          </a:prstGeom>
          <a:noFill/>
          <a:ln w="9525">
            <a:noFill/>
            <a:miter lim="800000"/>
            <a:headEnd/>
            <a:tailEnd/>
          </a:ln>
          <a:effectLst/>
          <a:extLst>
            <a:ext uri="{909E8E84-426E-40dd-AFC4-6F175D3DCCD1}">
              <a14:hiddenFill xmlns:a14="http://schemas.microsoft.com/office/drawing/2010/main" xmlns="">
                <a:solidFill>
                  <a:scrgbClr r="0" g="0" b="0"/>
                </a:solidFill>
              </a14:hiddenFill>
            </a:ext>
          </a:ex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Clr>
                <a:srgbClr val="F78E1E"/>
              </a:buClr>
              <a:buSzPct val="85000"/>
              <a:buFont typeface="Webdings" pitchFamily="18" charset="2"/>
              <a:buChar char="8"/>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78E1E"/>
              </a:buClr>
              <a:buSzPct val="85000"/>
              <a:buFont typeface="Wingdings" pitchFamily="2" charset="2"/>
              <a:buChar char=""/>
              <a:defRPr sz="2400">
                <a:solidFill>
                  <a:schemeClr val="tx1"/>
                </a:solidFill>
                <a:latin typeface="+mn-lt"/>
                <a:cs typeface="+mn-cs"/>
              </a:defRPr>
            </a:lvl2pPr>
            <a:lvl3pPr marL="1143000" indent="-228600" algn="l" rtl="0" eaLnBrk="1" fontAlgn="base" hangingPunct="1">
              <a:spcBef>
                <a:spcPct val="20000"/>
              </a:spcBef>
              <a:spcAft>
                <a:spcPct val="0"/>
              </a:spcAft>
              <a:buClr>
                <a:srgbClr val="F78E1E"/>
              </a:buClr>
              <a:buSzPct val="85000"/>
              <a:buFont typeface="Webdings" pitchFamily="18" charset="2"/>
              <a:buChar char="4"/>
              <a:defRPr sz="2000">
                <a:solidFill>
                  <a:schemeClr val="tx1"/>
                </a:solidFill>
                <a:latin typeface="+mn-lt"/>
                <a:cs typeface="+mn-cs"/>
              </a:defRPr>
            </a:lvl3pPr>
            <a:lvl4pPr marL="1600200" indent="-228600" algn="l" rtl="0" eaLnBrk="1" fontAlgn="base" hangingPunct="1">
              <a:spcBef>
                <a:spcPct val="20000"/>
              </a:spcBef>
              <a:spcAft>
                <a:spcPct val="0"/>
              </a:spcAft>
              <a:buClr>
                <a:srgbClr val="F78E1E"/>
              </a:buClr>
              <a:buSzPct val="85000"/>
              <a:buFont typeface="Wingdings" pitchFamily="2" charset="2"/>
              <a:buChar char="Ø"/>
              <a:defRPr>
                <a:solidFill>
                  <a:schemeClr val="tx1"/>
                </a:solidFill>
                <a:latin typeface="+mn-lt"/>
                <a:cs typeface="+mn-cs"/>
              </a:defRPr>
            </a:lvl4pPr>
            <a:lvl5pPr marL="2057400" indent="-228600" algn="l" rtl="0" eaLnBrk="1" fontAlgn="base" hangingPunct="1">
              <a:spcBef>
                <a:spcPct val="20000"/>
              </a:spcBef>
              <a:spcAft>
                <a:spcPct val="0"/>
              </a:spcAft>
              <a:buClr>
                <a:srgbClr val="F78E1E"/>
              </a:buClr>
              <a:buSzPct val="85000"/>
              <a:buFont typeface="Wingdings" pitchFamily="2" charset="2"/>
              <a:buChar char=""/>
              <a:defRPr sz="1600">
                <a:solidFill>
                  <a:schemeClr val="tx1"/>
                </a:solidFill>
                <a:latin typeface="+mn-lt"/>
                <a:cs typeface="+mn-cs"/>
              </a:defRPr>
            </a:lvl5pPr>
            <a:lvl6pPr marL="25146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6pPr>
            <a:lvl7pPr marL="29718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7pPr>
            <a:lvl8pPr marL="34290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8pPr>
            <a:lvl9pPr marL="3886200" indent="-228600" algn="l" rtl="0" eaLnBrk="1" fontAlgn="base" hangingPunct="1">
              <a:spcBef>
                <a:spcPct val="20000"/>
              </a:spcBef>
              <a:spcAft>
                <a:spcPct val="0"/>
              </a:spcAft>
              <a:buClr>
                <a:srgbClr val="7AC142"/>
              </a:buClr>
              <a:buSzPct val="85000"/>
              <a:buFont typeface="Wingdings" pitchFamily="2" charset="2"/>
              <a:buChar char="n"/>
              <a:defRPr sz="1600">
                <a:solidFill>
                  <a:schemeClr val="tx1"/>
                </a:solidFill>
                <a:latin typeface="+mn-lt"/>
                <a:cs typeface="+mn-cs"/>
              </a:defRPr>
            </a:lvl9pPr>
          </a:lstStyle>
          <a:p>
            <a:pPr marL="0" indent="0">
              <a:spcBef>
                <a:spcPct val="0"/>
              </a:spcBef>
              <a:buNone/>
            </a:pPr>
            <a:fld id="{B5D18582-8569-410D-9878-4A49ABB01D30}" type="datetime'''''''''''''D''''''''''O''H'''''''''''''''''''''''">
              <a:rPr lang="en-US" altLang="en-US" sz="1400">
                <a:sym typeface="+mn-lt"/>
              </a:rPr>
              <a:pPr marL="0" indent="0">
                <a:spcBef>
                  <a:spcPct val="0"/>
                </a:spcBef>
                <a:buNone/>
              </a:pPr>
              <a:t>DOH</a:t>
            </a:fld>
            <a:endParaRPr lang="en-US" sz="1400" dirty="0">
              <a:sym typeface="+mn-lt"/>
            </a:endParaRPr>
          </a:p>
        </p:txBody>
      </p:sp>
      <p:sp>
        <p:nvSpPr>
          <p:cNvPr id="3" name="Slide Number Placeholder 2">
            <a:extLst>
              <a:ext uri="{FF2B5EF4-FFF2-40B4-BE49-F238E27FC236}">
                <a16:creationId xmlns:a16="http://schemas.microsoft.com/office/drawing/2014/main" id="{03E603B8-AD5F-430C-9DA6-A523FEF4E9AE}"/>
              </a:ext>
            </a:extLst>
          </p:cNvPr>
          <p:cNvSpPr>
            <a:spLocks noGrp="1"/>
          </p:cNvSpPr>
          <p:nvPr>
            <p:ph type="sldNum" sz="quarter" idx="12"/>
          </p:nvPr>
        </p:nvSpPr>
        <p:spPr/>
        <p:txBody>
          <a:bodyPr/>
          <a:lstStyle/>
          <a:p>
            <a:r>
              <a:rPr lang="en-US" dirty="0"/>
              <a:t>	</a:t>
            </a:r>
            <a:fld id="{6D77FE76-E0FF-439F-A770-3B1A3346EF6D}" type="slidenum">
              <a:rPr lang="en-US" smtClean="0"/>
              <a:pPr/>
              <a:t>9</a:t>
            </a:fld>
            <a:endParaRPr lang="en-US" dirty="0"/>
          </a:p>
        </p:txBody>
      </p:sp>
      <p:sp>
        <p:nvSpPr>
          <p:cNvPr id="59" name="TextBox 58">
            <a:extLst>
              <a:ext uri="{FF2B5EF4-FFF2-40B4-BE49-F238E27FC236}">
                <a16:creationId xmlns:a16="http://schemas.microsoft.com/office/drawing/2014/main" id="{FBD788EB-0CA1-470D-AD11-6EC9A919E731}"/>
              </a:ext>
            </a:extLst>
          </p:cNvPr>
          <p:cNvSpPr txBox="1"/>
          <p:nvPr/>
        </p:nvSpPr>
        <p:spPr>
          <a:xfrm>
            <a:off x="739354" y="1318433"/>
            <a:ext cx="3597868" cy="646331"/>
          </a:xfrm>
          <a:prstGeom prst="rect">
            <a:avLst/>
          </a:prstGeom>
          <a:noFill/>
        </p:spPr>
        <p:txBody>
          <a:bodyPr wrap="square" rtlCol="0">
            <a:spAutoFit/>
          </a:bodyPr>
          <a:lstStyle/>
          <a:p>
            <a:pPr algn="ctr"/>
            <a:r>
              <a:rPr lang="en-US" sz="1800" b="1" dirty="0">
                <a:latin typeface="+mn-lt"/>
              </a:rPr>
              <a:t>Total HIV spending by source </a:t>
            </a:r>
          </a:p>
          <a:p>
            <a:pPr algn="ctr"/>
            <a:r>
              <a:rPr lang="en-US" sz="1800" b="1" dirty="0">
                <a:latin typeface="+mn-lt"/>
              </a:rPr>
              <a:t>(with SAG split by department)</a:t>
            </a:r>
          </a:p>
        </p:txBody>
      </p:sp>
    </p:spTree>
    <p:extLst>
      <p:ext uri="{BB962C8B-B14F-4D97-AF65-F5344CB8AC3E}">
        <p14:creationId xmlns:p14="http://schemas.microsoft.com/office/powerpoint/2010/main" val="166958173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4162&quot;&gt;&lt;version val=&quot;26982&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3&quot;&gt;&lt;elem m_fUsage=&quot;1.81000000000000005329E+00&quot;&gt;&lt;m_msothmcolidx val=&quot;0&quot;/&gt;&lt;m_rgb r=&quot;14&quot; g=&quot;F3&quot; b=&quot;20&quot;/&gt;&lt;m_nBrightness tagver0=&quot;26206&quot; tagname0=&quot;m_nBrightnessUNRECOGNIZED&quot; val=&quot;0&quot;/&gt;&lt;/elem&gt;&lt;elem m_fUsage=&quot;1.62900000000000000355E+00&quot;&gt;&lt;m_msothmcolidx val=&quot;0&quot;/&gt;&lt;m_rgb r=&quot;82&quot; g=&quot;16&quot; b=&quot;A5&quot;/&gt;&lt;m_nBrightness tagver0=&quot;26206&quot; tagname0=&quot;m_nBrightnessUNRECOGNIZED&quot; val=&quot;0&quot;/&gt;&lt;/elem&gt;&lt;elem m_fUsage=&quot;6.56100000000000127542E-01&quot;&gt;&lt;m_msothmcolidx val=&quot;0&quot;/&gt;&lt;m_rgb r=&quot;16&quot; g=&quot;A5&quot; b=&quot;28&quot;/&gt;&lt;m_nBrightness tagver0=&quot;26206&quot; tagname0=&quot;m_nBrightnessUNRECOGNIZED&quot; val=&quot;0&quot;/&gt;&lt;/elem&gt;&lt;/m_vecMRU&gt;&lt;/m_mruColor&gt;&lt;m_eweekdayFirstOfWeek val=&quot;1&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DVSHAPEID" val="Ozy21o8wIy9DUsl9kHLDId"/>
</p:tagLst>
</file>

<file path=ppt/tags/tag100.xml><?xml version="1.0" encoding="utf-8"?>
<p:tagLst xmlns:a="http://schemas.openxmlformats.org/drawingml/2006/main" xmlns:r="http://schemas.openxmlformats.org/officeDocument/2006/relationships" xmlns:p="http://schemas.openxmlformats.org/presentationml/2006/main">
  <p:tag name="THINKCELLSHAPEDONOTDELETE" val="tkliQVURHQYOCwxxs4CifsA"/>
</p:tagLst>
</file>

<file path=ppt/tags/tag101.xml><?xml version="1.0" encoding="utf-8"?>
<p:tagLst xmlns:a="http://schemas.openxmlformats.org/drawingml/2006/main" xmlns:r="http://schemas.openxmlformats.org/officeDocument/2006/relationships" xmlns:p="http://schemas.openxmlformats.org/presentationml/2006/main">
  <p:tag name="THINKCELLSHAPEDONOTDELETE" val="tYHQxtrp3TXq8xpTdAz5dbw"/>
</p:tagLst>
</file>

<file path=ppt/tags/tag102.xml><?xml version="1.0" encoding="utf-8"?>
<p:tagLst xmlns:a="http://schemas.openxmlformats.org/drawingml/2006/main" xmlns:r="http://schemas.openxmlformats.org/officeDocument/2006/relationships" xmlns:p="http://schemas.openxmlformats.org/presentationml/2006/main">
  <p:tag name="THINKCELLSHAPEDONOTDELETE" val="tla6r5jXmRaCFDtSXjGoGTg"/>
</p:tagLst>
</file>

<file path=ppt/tags/tag103.xml><?xml version="1.0" encoding="utf-8"?>
<p:tagLst xmlns:a="http://schemas.openxmlformats.org/drawingml/2006/main" xmlns:r="http://schemas.openxmlformats.org/officeDocument/2006/relationships" xmlns:p="http://schemas.openxmlformats.org/presentationml/2006/main">
  <p:tag name="THINKCELLSHAPEDONOTDELETE" val="t1aIhrmadRMWdg70lup_sxg"/>
</p:tagLst>
</file>

<file path=ppt/tags/tag104.xml><?xml version="1.0" encoding="utf-8"?>
<p:tagLst xmlns:a="http://schemas.openxmlformats.org/drawingml/2006/main" xmlns:r="http://schemas.openxmlformats.org/officeDocument/2006/relationships" xmlns:p="http://schemas.openxmlformats.org/presentationml/2006/main">
  <p:tag name="THINKCELLSHAPEDONOTDELETE" val="ttsRbUDgXTwi7uMiAeX7XrQ"/>
</p:tagLst>
</file>

<file path=ppt/tags/tag105.xml><?xml version="1.0" encoding="utf-8"?>
<p:tagLst xmlns:a="http://schemas.openxmlformats.org/drawingml/2006/main" xmlns:r="http://schemas.openxmlformats.org/officeDocument/2006/relationships" xmlns:p="http://schemas.openxmlformats.org/presentationml/2006/main">
  <p:tag name="THINKCELLSHAPEDONOTDELETE" val="tq.WonC6NRcq3UWXi8NT1pw"/>
</p:tagLst>
</file>

<file path=ppt/tags/tag106.xml><?xml version="1.0" encoding="utf-8"?>
<p:tagLst xmlns:a="http://schemas.openxmlformats.org/drawingml/2006/main" xmlns:r="http://schemas.openxmlformats.org/officeDocument/2006/relationships" xmlns:p="http://schemas.openxmlformats.org/presentationml/2006/main">
  <p:tag name="THINKCELLSHAPEDONOTDELETE" val="tadk5_y50TI2OYdYFKPzbuw"/>
</p:tagLst>
</file>

<file path=ppt/tags/tag107.xml><?xml version="1.0" encoding="utf-8"?>
<p:tagLst xmlns:a="http://schemas.openxmlformats.org/drawingml/2006/main" xmlns:r="http://schemas.openxmlformats.org/officeDocument/2006/relationships" xmlns:p="http://schemas.openxmlformats.org/presentationml/2006/main">
  <p:tag name="THINKCELLSHAPEDONOTDELETE" val="tKJgXiD.ZRH2GAanyiDzGKg"/>
</p:tagLst>
</file>

<file path=ppt/tags/tag108.xml><?xml version="1.0" encoding="utf-8"?>
<p:tagLst xmlns:a="http://schemas.openxmlformats.org/drawingml/2006/main" xmlns:r="http://schemas.openxmlformats.org/officeDocument/2006/relationships" xmlns:p="http://schemas.openxmlformats.org/presentationml/2006/main">
  <p:tag name="THINKCELLSHAPEDONOTDELETE" val="tZFIkBAotTeGR8TONfTopZA"/>
</p:tagLst>
</file>

<file path=ppt/tags/tag109.xml><?xml version="1.0" encoding="utf-8"?>
<p:tagLst xmlns:a="http://schemas.openxmlformats.org/drawingml/2006/main" xmlns:r="http://schemas.openxmlformats.org/officeDocument/2006/relationships" xmlns:p="http://schemas.openxmlformats.org/presentationml/2006/main">
  <p:tag name="THINKCELLSHAPEDONOTDELETE" val="t4t_P38ngRbG23zitbhCVRQ"/>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0.xml><?xml version="1.0" encoding="utf-8"?>
<p:tagLst xmlns:a="http://schemas.openxmlformats.org/drawingml/2006/main" xmlns:r="http://schemas.openxmlformats.org/officeDocument/2006/relationships" xmlns:p="http://schemas.openxmlformats.org/presentationml/2006/main">
  <p:tag name="THINKCELLSHAPEDONOTDELETE" val="tEi_pj7WNQiOSOnjCXM89SA"/>
</p:tagLst>
</file>

<file path=ppt/tags/tag111.xml><?xml version="1.0" encoding="utf-8"?>
<p:tagLst xmlns:a="http://schemas.openxmlformats.org/drawingml/2006/main" xmlns:r="http://schemas.openxmlformats.org/officeDocument/2006/relationships" xmlns:p="http://schemas.openxmlformats.org/presentationml/2006/main">
  <p:tag name="THINKCELLSHAPEDONOTDELETE" val="tsURtLuttTvO.flu58r1BWg"/>
</p:tagLst>
</file>

<file path=ppt/tags/tag112.xml><?xml version="1.0" encoding="utf-8"?>
<p:tagLst xmlns:a="http://schemas.openxmlformats.org/drawingml/2006/main" xmlns:r="http://schemas.openxmlformats.org/officeDocument/2006/relationships" xmlns:p="http://schemas.openxmlformats.org/presentationml/2006/main">
  <p:tag name="THINKCELLSHAPEDONOTDELETE" val="tXODWJ3fCRGOjIwHkuFtrkw"/>
</p:tagLst>
</file>

<file path=ppt/tags/tag113.xml><?xml version="1.0" encoding="utf-8"?>
<p:tagLst xmlns:a="http://schemas.openxmlformats.org/drawingml/2006/main" xmlns:r="http://schemas.openxmlformats.org/officeDocument/2006/relationships" xmlns:p="http://schemas.openxmlformats.org/presentationml/2006/main">
  <p:tag name="THINKCELLSHAPEDONOTDELETE" val="tf3.X8ioGQ5Orpwho3FNfmw"/>
</p:tagLst>
</file>

<file path=ppt/tags/tag114.xml><?xml version="1.0" encoding="utf-8"?>
<p:tagLst xmlns:a="http://schemas.openxmlformats.org/drawingml/2006/main" xmlns:r="http://schemas.openxmlformats.org/officeDocument/2006/relationships" xmlns:p="http://schemas.openxmlformats.org/presentationml/2006/main">
  <p:tag name="THINKCELLSHAPEDONOTDELETE" val="t_gTAcHu4T7uxaJm3zuELCg"/>
</p:tagLst>
</file>

<file path=ppt/tags/tag115.xml><?xml version="1.0" encoding="utf-8"?>
<p:tagLst xmlns:a="http://schemas.openxmlformats.org/drawingml/2006/main" xmlns:r="http://schemas.openxmlformats.org/officeDocument/2006/relationships" xmlns:p="http://schemas.openxmlformats.org/presentationml/2006/main">
  <p:tag name="THINKCELLSHAPEDONOTDELETE" val="tjpokIdoESa.P82W_8lgYLQ"/>
</p:tagLst>
</file>

<file path=ppt/tags/tag116.xml><?xml version="1.0" encoding="utf-8"?>
<p:tagLst xmlns:a="http://schemas.openxmlformats.org/drawingml/2006/main" xmlns:r="http://schemas.openxmlformats.org/officeDocument/2006/relationships" xmlns:p="http://schemas.openxmlformats.org/presentationml/2006/main">
  <p:tag name="THINKCELLSHAPEDONOTDELETE" val="tG6nCVUDGQL6jpQY2jC8G0Q"/>
</p:tagLst>
</file>

<file path=ppt/tags/tag117.xml><?xml version="1.0" encoding="utf-8"?>
<p:tagLst xmlns:a="http://schemas.openxmlformats.org/drawingml/2006/main" xmlns:r="http://schemas.openxmlformats.org/officeDocument/2006/relationships" xmlns:p="http://schemas.openxmlformats.org/presentationml/2006/main">
  <p:tag name="THINKCELLSHAPEDONOTDELETE" val="tXeFrD0k2R4yhdannq11jHw"/>
</p:tagLst>
</file>

<file path=ppt/tags/tag118.xml><?xml version="1.0" encoding="utf-8"?>
<p:tagLst xmlns:a="http://schemas.openxmlformats.org/drawingml/2006/main" xmlns:r="http://schemas.openxmlformats.org/officeDocument/2006/relationships" xmlns:p="http://schemas.openxmlformats.org/presentationml/2006/main">
  <p:tag name="THINKCELLSHAPEDONOTDELETE" val="tvS2ZnegbT0GeCbKXsynyaQ"/>
</p:tagLst>
</file>

<file path=ppt/tags/tag119.xml><?xml version="1.0" encoding="utf-8"?>
<p:tagLst xmlns:a="http://schemas.openxmlformats.org/drawingml/2006/main" xmlns:r="http://schemas.openxmlformats.org/officeDocument/2006/relationships" xmlns:p="http://schemas.openxmlformats.org/presentationml/2006/main">
  <p:tag name="THINKCELLSHAPEDONOTDELETE" val="tN5lrd0TpTB23JJCimqDScA"/>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0.xml><?xml version="1.0" encoding="utf-8"?>
<p:tagLst xmlns:a="http://schemas.openxmlformats.org/drawingml/2006/main" xmlns:r="http://schemas.openxmlformats.org/officeDocument/2006/relationships" xmlns:p="http://schemas.openxmlformats.org/presentationml/2006/main">
  <p:tag name="THINKCELLSHAPEDONOTDELETE" val="tS4bGxRlsRfyN5LrHA8dHMg"/>
</p:tagLst>
</file>

<file path=ppt/tags/tag121.xml><?xml version="1.0" encoding="utf-8"?>
<p:tagLst xmlns:a="http://schemas.openxmlformats.org/drawingml/2006/main" xmlns:r="http://schemas.openxmlformats.org/officeDocument/2006/relationships" xmlns:p="http://schemas.openxmlformats.org/presentationml/2006/main">
  <p:tag name="THINKCELLSHAPEDONOTDELETE" val="tMhaOtbuGS_.QtcmzJsLnJg"/>
</p:tagLst>
</file>

<file path=ppt/tags/tag122.xml><?xml version="1.0" encoding="utf-8"?>
<p:tagLst xmlns:a="http://schemas.openxmlformats.org/drawingml/2006/main" xmlns:r="http://schemas.openxmlformats.org/officeDocument/2006/relationships" xmlns:p="http://schemas.openxmlformats.org/presentationml/2006/main">
  <p:tag name="THINKCELLSHAPEDONOTDELETE" val="t0FgaP8ClSPSC15ao3pFyCA"/>
</p:tagLst>
</file>

<file path=ppt/tags/tag123.xml><?xml version="1.0" encoding="utf-8"?>
<p:tagLst xmlns:a="http://schemas.openxmlformats.org/drawingml/2006/main" xmlns:r="http://schemas.openxmlformats.org/officeDocument/2006/relationships" xmlns:p="http://schemas.openxmlformats.org/presentationml/2006/main">
  <p:tag name="THINKCELLSHAPEDONOTDELETE" val="tiXHHHzHsQFSnROUpg90cig"/>
</p:tagLst>
</file>

<file path=ppt/tags/tag124.xml><?xml version="1.0" encoding="utf-8"?>
<p:tagLst xmlns:a="http://schemas.openxmlformats.org/drawingml/2006/main" xmlns:r="http://schemas.openxmlformats.org/officeDocument/2006/relationships" xmlns:p="http://schemas.openxmlformats.org/presentationml/2006/main">
  <p:tag name="THINKCELLSHAPEDONOTDELETE" val="tMs8J.pz2TRCTuIz4sqrHpA"/>
</p:tagLst>
</file>

<file path=ppt/tags/tag125.xml><?xml version="1.0" encoding="utf-8"?>
<p:tagLst xmlns:a="http://schemas.openxmlformats.org/drawingml/2006/main" xmlns:r="http://schemas.openxmlformats.org/officeDocument/2006/relationships" xmlns:p="http://schemas.openxmlformats.org/presentationml/2006/main">
  <p:tag name="THINKCELLSHAPEDONOTDELETE" val="tftad0VAhSry6bMJt64i4mw"/>
</p:tagLst>
</file>

<file path=ppt/tags/tag126.xml><?xml version="1.0" encoding="utf-8"?>
<p:tagLst xmlns:a="http://schemas.openxmlformats.org/drawingml/2006/main" xmlns:r="http://schemas.openxmlformats.org/officeDocument/2006/relationships" xmlns:p="http://schemas.openxmlformats.org/presentationml/2006/main">
  <p:tag name="THINKCELLSHAPEDONOTDELETE" val="tyoeKvS8UQw.VCs7goMnOMg"/>
</p:tagLst>
</file>

<file path=ppt/tags/tag127.xml><?xml version="1.0" encoding="utf-8"?>
<p:tagLst xmlns:a="http://schemas.openxmlformats.org/drawingml/2006/main" xmlns:r="http://schemas.openxmlformats.org/officeDocument/2006/relationships" xmlns:p="http://schemas.openxmlformats.org/presentationml/2006/main">
  <p:tag name="THINKCELLSHAPEDONOTDELETE" val="t9ot263xXTk2flcil8vQjAg"/>
</p:tagLst>
</file>

<file path=ppt/tags/tag128.xml><?xml version="1.0" encoding="utf-8"?>
<p:tagLst xmlns:a="http://schemas.openxmlformats.org/drawingml/2006/main" xmlns:r="http://schemas.openxmlformats.org/officeDocument/2006/relationships" xmlns:p="http://schemas.openxmlformats.org/presentationml/2006/main">
  <p:tag name="THINKCELLSHAPEDONOTDELETE" val="tA0hKjPRoScKa0KioXnktPw"/>
</p:tagLst>
</file>

<file path=ppt/tags/tag129.xml><?xml version="1.0" encoding="utf-8"?>
<p:tagLst xmlns:a="http://schemas.openxmlformats.org/drawingml/2006/main" xmlns:r="http://schemas.openxmlformats.org/officeDocument/2006/relationships" xmlns:p="http://schemas.openxmlformats.org/presentationml/2006/main">
  <p:tag name="THINKCELLSHAPEDONOTDELETE" val="tKj9tX3aVTUK0.5Vb9uoBWQ"/>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0.xml><?xml version="1.0" encoding="utf-8"?>
<p:tagLst xmlns:a="http://schemas.openxmlformats.org/drawingml/2006/main" xmlns:r="http://schemas.openxmlformats.org/officeDocument/2006/relationships" xmlns:p="http://schemas.openxmlformats.org/presentationml/2006/main">
  <p:tag name="THINKCELLSHAPEDONOTDELETE" val="trxh8WE..QGymCvNZ4uqs5A"/>
</p:tagLst>
</file>

<file path=ppt/tags/tag131.xml><?xml version="1.0" encoding="utf-8"?>
<p:tagLst xmlns:a="http://schemas.openxmlformats.org/drawingml/2006/main" xmlns:r="http://schemas.openxmlformats.org/officeDocument/2006/relationships" xmlns:p="http://schemas.openxmlformats.org/presentationml/2006/main">
  <p:tag name="THINKCELLSHAPEDONOTDELETE" val="tSDMBbDCETVSr9UFbUCplyA"/>
</p:tagLst>
</file>

<file path=ppt/tags/tag132.xml><?xml version="1.0" encoding="utf-8"?>
<p:tagLst xmlns:a="http://schemas.openxmlformats.org/drawingml/2006/main" xmlns:r="http://schemas.openxmlformats.org/officeDocument/2006/relationships" xmlns:p="http://schemas.openxmlformats.org/presentationml/2006/main">
  <p:tag name="THINKCELLSHAPEDONOTDELETE" val="tUSTvcilVQYKr4X9RC1ugxQ"/>
</p:tagLst>
</file>

<file path=ppt/tags/tag133.xml><?xml version="1.0" encoding="utf-8"?>
<p:tagLst xmlns:a="http://schemas.openxmlformats.org/drawingml/2006/main" xmlns:r="http://schemas.openxmlformats.org/officeDocument/2006/relationships" xmlns:p="http://schemas.openxmlformats.org/presentationml/2006/main">
  <p:tag name="THINKCELLSHAPEDONOTDELETE" val="tsxi9_vxzQrCJrslJHjF9iw"/>
</p:tagLst>
</file>

<file path=ppt/tags/tag134.xml><?xml version="1.0" encoding="utf-8"?>
<p:tagLst xmlns:a="http://schemas.openxmlformats.org/drawingml/2006/main" xmlns:r="http://schemas.openxmlformats.org/officeDocument/2006/relationships" xmlns:p="http://schemas.openxmlformats.org/presentationml/2006/main">
  <p:tag name="THINKCELLSHAPEDONOTDELETE" val="t96_dwc6NTr2M27G4DOD2Ag"/>
</p:tagLst>
</file>

<file path=ppt/tags/tag135.xml><?xml version="1.0" encoding="utf-8"?>
<p:tagLst xmlns:a="http://schemas.openxmlformats.org/drawingml/2006/main" xmlns:r="http://schemas.openxmlformats.org/officeDocument/2006/relationships" xmlns:p="http://schemas.openxmlformats.org/presentationml/2006/main">
  <p:tag name="THINKCELLSHAPEDONOTDELETE" val="tMwWIiG7ETlWr.YfUzOOWWQ"/>
</p:tagLst>
</file>

<file path=ppt/tags/tag136.xml><?xml version="1.0" encoding="utf-8"?>
<p:tagLst xmlns:a="http://schemas.openxmlformats.org/drawingml/2006/main" xmlns:r="http://schemas.openxmlformats.org/officeDocument/2006/relationships" xmlns:p="http://schemas.openxmlformats.org/presentationml/2006/main">
  <p:tag name="THINKCELLSHAPEDONOTDELETE" val="t0vV_cI.YRe6zRi8yw2Nx4Q"/>
</p:tagLst>
</file>

<file path=ppt/tags/tag137.xml><?xml version="1.0" encoding="utf-8"?>
<p:tagLst xmlns:a="http://schemas.openxmlformats.org/drawingml/2006/main" xmlns:r="http://schemas.openxmlformats.org/officeDocument/2006/relationships" xmlns:p="http://schemas.openxmlformats.org/presentationml/2006/main">
  <p:tag name="THINKCELLSHAPEDONOTDELETE" val="t29l7VHDuQ8m1CNGJDQYiGQ"/>
</p:tagLst>
</file>

<file path=ppt/tags/tag138.xml><?xml version="1.0" encoding="utf-8"?>
<p:tagLst xmlns:a="http://schemas.openxmlformats.org/drawingml/2006/main" xmlns:r="http://schemas.openxmlformats.org/officeDocument/2006/relationships" xmlns:p="http://schemas.openxmlformats.org/presentationml/2006/main">
  <p:tag name="THINKCELLSHAPEDONOTDELETE" val="t9qwMv4iURpKYivPIaGURtg"/>
</p:tagLst>
</file>

<file path=ppt/tags/tag1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1.xml><?xml version="1.0" encoding="utf-8"?>
<p:tagLst xmlns:a="http://schemas.openxmlformats.org/drawingml/2006/main" xmlns:r="http://schemas.openxmlformats.org/officeDocument/2006/relationships" xmlns:p="http://schemas.openxmlformats.org/presentationml/2006/main">
  <p:tag name="THINKCELLSHAPEDONOTDELETE" val="tRLRs6w0cTPe6Q_DJi8aQpQ"/>
</p:tagLst>
</file>

<file path=ppt/tags/tag142.xml><?xml version="1.0" encoding="utf-8"?>
<p:tagLst xmlns:a="http://schemas.openxmlformats.org/drawingml/2006/main" xmlns:r="http://schemas.openxmlformats.org/officeDocument/2006/relationships" xmlns:p="http://schemas.openxmlformats.org/presentationml/2006/main">
  <p:tag name="THINKCELLSHAPEDONOTDELETE" val="t_7tv9eefQ_.iP9vdCj52YA"/>
</p:tagLst>
</file>

<file path=ppt/tags/tag143.xml><?xml version="1.0" encoding="utf-8"?>
<p:tagLst xmlns:a="http://schemas.openxmlformats.org/drawingml/2006/main" xmlns:r="http://schemas.openxmlformats.org/officeDocument/2006/relationships" xmlns:p="http://schemas.openxmlformats.org/presentationml/2006/main">
  <p:tag name="THINKCELLSHAPEDONOTDELETE" val="tUdHwmtVvRX247nAWxWHf4g"/>
</p:tagLst>
</file>

<file path=ppt/tags/tag144.xml><?xml version="1.0" encoding="utf-8"?>
<p:tagLst xmlns:a="http://schemas.openxmlformats.org/drawingml/2006/main" xmlns:r="http://schemas.openxmlformats.org/officeDocument/2006/relationships" xmlns:p="http://schemas.openxmlformats.org/presentationml/2006/main">
  <p:tag name="THINKCELLSHAPEDONOTDELETE" val="t6u_sHyP9QAu2FEvtDtbMCw"/>
</p:tagLst>
</file>

<file path=ppt/tags/tag145.xml><?xml version="1.0" encoding="utf-8"?>
<p:tagLst xmlns:a="http://schemas.openxmlformats.org/drawingml/2006/main" xmlns:r="http://schemas.openxmlformats.org/officeDocument/2006/relationships" xmlns:p="http://schemas.openxmlformats.org/presentationml/2006/main">
  <p:tag name="THINKCELLSHAPEDONOTDELETE" val="tkikQlBs.T6KSY8X_Oc6EQA"/>
</p:tagLst>
</file>

<file path=ppt/tags/tag146.xml><?xml version="1.0" encoding="utf-8"?>
<p:tagLst xmlns:a="http://schemas.openxmlformats.org/drawingml/2006/main" xmlns:r="http://schemas.openxmlformats.org/officeDocument/2006/relationships" xmlns:p="http://schemas.openxmlformats.org/presentationml/2006/main">
  <p:tag name="THINKCELLSHAPEDONOTDELETE" val="tiUbcAs4OT1q4Yxu2NfcIog"/>
</p:tagLst>
</file>

<file path=ppt/tags/tag147.xml><?xml version="1.0" encoding="utf-8"?>
<p:tagLst xmlns:a="http://schemas.openxmlformats.org/drawingml/2006/main" xmlns:r="http://schemas.openxmlformats.org/officeDocument/2006/relationships" xmlns:p="http://schemas.openxmlformats.org/presentationml/2006/main">
  <p:tag name="THINKCELLSHAPEDONOTDELETE" val="tAFuIcu_SRXCL6tr6p6w3Qg"/>
</p:tagLst>
</file>

<file path=ppt/tags/tag148.xml><?xml version="1.0" encoding="utf-8"?>
<p:tagLst xmlns:a="http://schemas.openxmlformats.org/drawingml/2006/main" xmlns:r="http://schemas.openxmlformats.org/officeDocument/2006/relationships" xmlns:p="http://schemas.openxmlformats.org/presentationml/2006/main">
  <p:tag name="THINKCELLSHAPEDONOTDELETE" val="tn3eGUs1DT7ikMz9UuCe91w"/>
</p:tagLst>
</file>

<file path=ppt/tags/tag149.xml><?xml version="1.0" encoding="utf-8"?>
<p:tagLst xmlns:a="http://schemas.openxmlformats.org/drawingml/2006/main" xmlns:r="http://schemas.openxmlformats.org/officeDocument/2006/relationships" xmlns:p="http://schemas.openxmlformats.org/presentationml/2006/main">
  <p:tag name="THINKCELLSHAPEDONOTDELETE" val="tB0Yz996fQQijw4P.czaBew"/>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0.xml><?xml version="1.0" encoding="utf-8"?>
<p:tagLst xmlns:a="http://schemas.openxmlformats.org/drawingml/2006/main" xmlns:r="http://schemas.openxmlformats.org/officeDocument/2006/relationships" xmlns:p="http://schemas.openxmlformats.org/presentationml/2006/main">
  <p:tag name="THINKCELLSHAPEDONOTDELETE" val="tpnjDSJAVTF6xVvRu84Xryg"/>
</p:tagLst>
</file>

<file path=ppt/tags/tag151.xml><?xml version="1.0" encoding="utf-8"?>
<p:tagLst xmlns:a="http://schemas.openxmlformats.org/drawingml/2006/main" xmlns:r="http://schemas.openxmlformats.org/officeDocument/2006/relationships" xmlns:p="http://schemas.openxmlformats.org/presentationml/2006/main">
  <p:tag name="THINKCELLSHAPEDONOTDELETE" val="tyAxtJIH7RbKObFWQS8UjOw"/>
</p:tagLst>
</file>

<file path=ppt/tags/tag152.xml><?xml version="1.0" encoding="utf-8"?>
<p:tagLst xmlns:a="http://schemas.openxmlformats.org/drawingml/2006/main" xmlns:r="http://schemas.openxmlformats.org/officeDocument/2006/relationships" xmlns:p="http://schemas.openxmlformats.org/presentationml/2006/main">
  <p:tag name="THINKCELLSHAPEDONOTDELETE" val="tbq1bJEjJSjynfX3A2ybswg"/>
</p:tagLst>
</file>

<file path=ppt/tags/tag153.xml><?xml version="1.0" encoding="utf-8"?>
<p:tagLst xmlns:a="http://schemas.openxmlformats.org/drawingml/2006/main" xmlns:r="http://schemas.openxmlformats.org/officeDocument/2006/relationships" xmlns:p="http://schemas.openxmlformats.org/presentationml/2006/main">
  <p:tag name="THINKCELLSHAPEDONOTDELETE" val="tjAM7ngyDT9ukGK_xTq3NAA"/>
</p:tagLst>
</file>

<file path=ppt/tags/tag154.xml><?xml version="1.0" encoding="utf-8"?>
<p:tagLst xmlns:a="http://schemas.openxmlformats.org/drawingml/2006/main" xmlns:r="http://schemas.openxmlformats.org/officeDocument/2006/relationships" xmlns:p="http://schemas.openxmlformats.org/presentationml/2006/main">
  <p:tag name="THINKCELLSHAPEDONOTDELETE" val="tCvkUu2KpRVaPRENNjmDIsA"/>
</p:tagLst>
</file>

<file path=ppt/tags/tag155.xml><?xml version="1.0" encoding="utf-8"?>
<p:tagLst xmlns:a="http://schemas.openxmlformats.org/drawingml/2006/main" xmlns:r="http://schemas.openxmlformats.org/officeDocument/2006/relationships" xmlns:p="http://schemas.openxmlformats.org/presentationml/2006/main">
  <p:tag name="THINKCELLSHAPEDONOTDELETE" val="tq5eXsnFyQUGChJS9kTD9aw"/>
</p:tagLst>
</file>

<file path=ppt/tags/tag156.xml><?xml version="1.0" encoding="utf-8"?>
<p:tagLst xmlns:a="http://schemas.openxmlformats.org/drawingml/2006/main" xmlns:r="http://schemas.openxmlformats.org/officeDocument/2006/relationships" xmlns:p="http://schemas.openxmlformats.org/presentationml/2006/main">
  <p:tag name="THINKCELLSHAPEDONOTDELETE" val="t.5hchTbaRSalfzVFV11eGg"/>
</p:tagLst>
</file>

<file path=ppt/tags/tag157.xml><?xml version="1.0" encoding="utf-8"?>
<p:tagLst xmlns:a="http://schemas.openxmlformats.org/drawingml/2006/main" xmlns:r="http://schemas.openxmlformats.org/officeDocument/2006/relationships" xmlns:p="http://schemas.openxmlformats.org/presentationml/2006/main">
  <p:tag name="THINKCELLSHAPEDONOTDELETE" val="toSJq6md3Q2iTX2e1EKrdjg"/>
</p:tagLst>
</file>

<file path=ppt/tags/tag158.xml><?xml version="1.0" encoding="utf-8"?>
<p:tagLst xmlns:a="http://schemas.openxmlformats.org/drawingml/2006/main" xmlns:r="http://schemas.openxmlformats.org/officeDocument/2006/relationships" xmlns:p="http://schemas.openxmlformats.org/presentationml/2006/main">
  <p:tag name="THINKCELLSHAPEDONOTDELETE" val="t33mVD9M2Ry6h3qgGGN2gtg"/>
</p:tagLst>
</file>

<file path=ppt/tags/tag159.xml><?xml version="1.0" encoding="utf-8"?>
<p:tagLst xmlns:a="http://schemas.openxmlformats.org/drawingml/2006/main" xmlns:r="http://schemas.openxmlformats.org/officeDocument/2006/relationships" xmlns:p="http://schemas.openxmlformats.org/presentationml/2006/main">
  <p:tag name="THINKCELLSHAPEDONOTDELETE" val="tk_P.A01jQjyl4qSE58mFpA"/>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0.xml><?xml version="1.0" encoding="utf-8"?>
<p:tagLst xmlns:a="http://schemas.openxmlformats.org/drawingml/2006/main" xmlns:r="http://schemas.openxmlformats.org/officeDocument/2006/relationships" xmlns:p="http://schemas.openxmlformats.org/presentationml/2006/main">
  <p:tag name="THINKCELLSHAPEDONOTDELETE" val="tfoc1M5i9TgG4NWzoRPKKUQ"/>
</p:tagLst>
</file>

<file path=ppt/tags/tag161.xml><?xml version="1.0" encoding="utf-8"?>
<p:tagLst xmlns:a="http://schemas.openxmlformats.org/drawingml/2006/main" xmlns:r="http://schemas.openxmlformats.org/officeDocument/2006/relationships" xmlns:p="http://schemas.openxmlformats.org/presentationml/2006/main">
  <p:tag name="THINKCELLSHAPEDONOTDELETE" val="ttcOlDfFoQ4eub5rhGRK.Rg"/>
</p:tagLst>
</file>

<file path=ppt/tags/tag162.xml><?xml version="1.0" encoding="utf-8"?>
<p:tagLst xmlns:a="http://schemas.openxmlformats.org/drawingml/2006/main" xmlns:r="http://schemas.openxmlformats.org/officeDocument/2006/relationships" xmlns:p="http://schemas.openxmlformats.org/presentationml/2006/main">
  <p:tag name="THINKCELLSHAPEDONOTDELETE" val="tlyQyGbZVTE2f.HBqR__eYQ"/>
</p:tagLst>
</file>

<file path=ppt/tags/tag163.xml><?xml version="1.0" encoding="utf-8"?>
<p:tagLst xmlns:a="http://schemas.openxmlformats.org/drawingml/2006/main" xmlns:r="http://schemas.openxmlformats.org/officeDocument/2006/relationships" xmlns:p="http://schemas.openxmlformats.org/presentationml/2006/main">
  <p:tag name="THINKCELLSHAPEDONOTDELETE" val="tccsTtuvlS_yoTDvNBhTrvA"/>
</p:tagLst>
</file>

<file path=ppt/tags/tag164.xml><?xml version="1.0" encoding="utf-8"?>
<p:tagLst xmlns:a="http://schemas.openxmlformats.org/drawingml/2006/main" xmlns:r="http://schemas.openxmlformats.org/officeDocument/2006/relationships" xmlns:p="http://schemas.openxmlformats.org/presentationml/2006/main">
  <p:tag name="THINKCELLSHAPEDONOTDELETE" val="tZ9gi0uDKSl6zX.ZxuHXiQA"/>
</p:tagLst>
</file>

<file path=ppt/tags/tag165.xml><?xml version="1.0" encoding="utf-8"?>
<p:tagLst xmlns:a="http://schemas.openxmlformats.org/drawingml/2006/main" xmlns:r="http://schemas.openxmlformats.org/officeDocument/2006/relationships" xmlns:p="http://schemas.openxmlformats.org/presentationml/2006/main">
  <p:tag name="THINKCELLSHAPEDONOTDELETE" val="t9vikOw3eTWWyM_2Wx1Sc9A"/>
</p:tagLst>
</file>

<file path=ppt/tags/tag166.xml><?xml version="1.0" encoding="utf-8"?>
<p:tagLst xmlns:a="http://schemas.openxmlformats.org/drawingml/2006/main" xmlns:r="http://schemas.openxmlformats.org/officeDocument/2006/relationships" xmlns:p="http://schemas.openxmlformats.org/presentationml/2006/main">
  <p:tag name="THINKCELLSHAPEDONOTDELETE" val="tOKD2G.kGTFy96oYFkSOquw"/>
</p:tagLst>
</file>

<file path=ppt/tags/tag167.xml><?xml version="1.0" encoding="utf-8"?>
<p:tagLst xmlns:a="http://schemas.openxmlformats.org/drawingml/2006/main" xmlns:r="http://schemas.openxmlformats.org/officeDocument/2006/relationships" xmlns:p="http://schemas.openxmlformats.org/presentationml/2006/main">
  <p:tag name="THINKCELLSHAPEDONOTDELETE" val="te9VCm2WVQEufGLSq8t0JvA"/>
</p:tagLst>
</file>

<file path=ppt/tags/tag168.xml><?xml version="1.0" encoding="utf-8"?>
<p:tagLst xmlns:a="http://schemas.openxmlformats.org/drawingml/2006/main" xmlns:r="http://schemas.openxmlformats.org/officeDocument/2006/relationships" xmlns:p="http://schemas.openxmlformats.org/presentationml/2006/main">
  <p:tag name="THINKCELLSHAPEDONOTDELETE" val="tvvEYoEezToeE7GdLoAG8ww"/>
</p:tagLst>
</file>

<file path=ppt/tags/tag169.xml><?xml version="1.0" encoding="utf-8"?>
<p:tagLst xmlns:a="http://schemas.openxmlformats.org/drawingml/2006/main" xmlns:r="http://schemas.openxmlformats.org/officeDocument/2006/relationships" xmlns:p="http://schemas.openxmlformats.org/presentationml/2006/main">
  <p:tag name="THINKCELLSHAPEDONOTDELETE" val="tV0D4thmHTjWAHnwp5_6f4g"/>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0.xml><?xml version="1.0" encoding="utf-8"?>
<p:tagLst xmlns:a="http://schemas.openxmlformats.org/drawingml/2006/main" xmlns:r="http://schemas.openxmlformats.org/officeDocument/2006/relationships" xmlns:p="http://schemas.openxmlformats.org/presentationml/2006/main">
  <p:tag name="THINKCELLSHAPEDONOTDELETE" val="tkS8NUrYAThq8TtMTVy7wEg"/>
</p:tagLst>
</file>

<file path=ppt/tags/tag171.xml><?xml version="1.0" encoding="utf-8"?>
<p:tagLst xmlns:a="http://schemas.openxmlformats.org/drawingml/2006/main" xmlns:r="http://schemas.openxmlformats.org/officeDocument/2006/relationships" xmlns:p="http://schemas.openxmlformats.org/presentationml/2006/main">
  <p:tag name="THINKCELLSHAPEDONOTDELETE" val="tan_Iv9QVR9q8PUyjvmTk5w"/>
</p:tagLst>
</file>

<file path=ppt/tags/tag17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4.xml><?xml version="1.0" encoding="utf-8"?>
<p:tagLst xmlns:a="http://schemas.openxmlformats.org/drawingml/2006/main" xmlns:r="http://schemas.openxmlformats.org/officeDocument/2006/relationships" xmlns:p="http://schemas.openxmlformats.org/presentationml/2006/main">
  <p:tag name="THINKCELLSHAPEDONOTDELETE" val="tfQjBqz5nQ6y6RlRfb7cTVw"/>
</p:tagLst>
</file>

<file path=ppt/tags/tag175.xml><?xml version="1.0" encoding="utf-8"?>
<p:tagLst xmlns:a="http://schemas.openxmlformats.org/drawingml/2006/main" xmlns:r="http://schemas.openxmlformats.org/officeDocument/2006/relationships" xmlns:p="http://schemas.openxmlformats.org/presentationml/2006/main">
  <p:tag name="THINKCELLSHAPEDONOTDELETE" val="tt_DF0wIKT42Sw0VWaJ5I3Q"/>
</p:tagLst>
</file>

<file path=ppt/tags/tag176.xml><?xml version="1.0" encoding="utf-8"?>
<p:tagLst xmlns:a="http://schemas.openxmlformats.org/drawingml/2006/main" xmlns:r="http://schemas.openxmlformats.org/officeDocument/2006/relationships" xmlns:p="http://schemas.openxmlformats.org/presentationml/2006/main">
  <p:tag name="THINKCELLSHAPEDONOTDELETE" val="t7KlIfEAWRByeXrrdolJusg"/>
</p:tagLst>
</file>

<file path=ppt/tags/tag177.xml><?xml version="1.0" encoding="utf-8"?>
<p:tagLst xmlns:a="http://schemas.openxmlformats.org/drawingml/2006/main" xmlns:r="http://schemas.openxmlformats.org/officeDocument/2006/relationships" xmlns:p="http://schemas.openxmlformats.org/presentationml/2006/main">
  <p:tag name="THINKCELLSHAPEDONOTDELETE" val="thJfoMiNmSuWzw9Tw3sAQkg"/>
</p:tagLst>
</file>

<file path=ppt/tags/tag178.xml><?xml version="1.0" encoding="utf-8"?>
<p:tagLst xmlns:a="http://schemas.openxmlformats.org/drawingml/2006/main" xmlns:r="http://schemas.openxmlformats.org/officeDocument/2006/relationships" xmlns:p="http://schemas.openxmlformats.org/presentationml/2006/main">
  <p:tag name="THINKCELLSHAPEDONOTDELETE" val="t4.5WQc9FQWKdb.ixuANadA"/>
</p:tagLst>
</file>

<file path=ppt/tags/tag179.xml><?xml version="1.0" encoding="utf-8"?>
<p:tagLst xmlns:a="http://schemas.openxmlformats.org/drawingml/2006/main" xmlns:r="http://schemas.openxmlformats.org/officeDocument/2006/relationships" xmlns:p="http://schemas.openxmlformats.org/presentationml/2006/main">
  <p:tag name="THINKCELLSHAPEDONOTDELETE" val="tjIN4PVxaShqaQbv9AM.fMQ"/>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53TzCpDNTKWxWLMDS100XA"/>
</p:tagLst>
</file>

<file path=ppt/tags/tag180.xml><?xml version="1.0" encoding="utf-8"?>
<p:tagLst xmlns:a="http://schemas.openxmlformats.org/drawingml/2006/main" xmlns:r="http://schemas.openxmlformats.org/officeDocument/2006/relationships" xmlns:p="http://schemas.openxmlformats.org/presentationml/2006/main">
  <p:tag name="THINKCELLSHAPEDONOTDELETE" val="t9xvDsPTmQbSran07xhUC.Q"/>
</p:tagLst>
</file>

<file path=ppt/tags/tag181.xml><?xml version="1.0" encoding="utf-8"?>
<p:tagLst xmlns:a="http://schemas.openxmlformats.org/drawingml/2006/main" xmlns:r="http://schemas.openxmlformats.org/officeDocument/2006/relationships" xmlns:p="http://schemas.openxmlformats.org/presentationml/2006/main">
  <p:tag name="THINKCELLSHAPEDONOTDELETE" val="t_NYAVjq1SrmNDNOYAB_Orw"/>
</p:tagLst>
</file>

<file path=ppt/tags/tag182.xml><?xml version="1.0" encoding="utf-8"?>
<p:tagLst xmlns:a="http://schemas.openxmlformats.org/drawingml/2006/main" xmlns:r="http://schemas.openxmlformats.org/officeDocument/2006/relationships" xmlns:p="http://schemas.openxmlformats.org/presentationml/2006/main">
  <p:tag name="THINKCELLSHAPEDONOTDELETE" val="t2CVJx4zXRe6cum9GjqPCjA"/>
</p:tagLst>
</file>

<file path=ppt/tags/tag183.xml><?xml version="1.0" encoding="utf-8"?>
<p:tagLst xmlns:a="http://schemas.openxmlformats.org/drawingml/2006/main" xmlns:r="http://schemas.openxmlformats.org/officeDocument/2006/relationships" xmlns:p="http://schemas.openxmlformats.org/presentationml/2006/main">
  <p:tag name="THINKCELLSHAPEDONOTDELETE" val="tENqGB1ZkSy6mhqQ.caaRFQ"/>
</p:tagLst>
</file>

<file path=ppt/tags/tag184.xml><?xml version="1.0" encoding="utf-8"?>
<p:tagLst xmlns:a="http://schemas.openxmlformats.org/drawingml/2006/main" xmlns:r="http://schemas.openxmlformats.org/officeDocument/2006/relationships" xmlns:p="http://schemas.openxmlformats.org/presentationml/2006/main">
  <p:tag name="THINKCELLSHAPEDONOTDELETE" val="tC20TvrvQTPCD4p0kayBYPw"/>
</p:tagLst>
</file>

<file path=ppt/tags/tag185.xml><?xml version="1.0" encoding="utf-8"?>
<p:tagLst xmlns:a="http://schemas.openxmlformats.org/drawingml/2006/main" xmlns:r="http://schemas.openxmlformats.org/officeDocument/2006/relationships" xmlns:p="http://schemas.openxmlformats.org/presentationml/2006/main">
  <p:tag name="THINKCELLSHAPEDONOTDELETE" val="tJy8cNDFcRESGQHBpQLo9Ww"/>
</p:tagLst>
</file>

<file path=ppt/tags/tag186.xml><?xml version="1.0" encoding="utf-8"?>
<p:tagLst xmlns:a="http://schemas.openxmlformats.org/drawingml/2006/main" xmlns:r="http://schemas.openxmlformats.org/officeDocument/2006/relationships" xmlns:p="http://schemas.openxmlformats.org/presentationml/2006/main">
  <p:tag name="THINKCELLSHAPEDONOTDELETE" val="tv2Or_pwUQKqLkhYAvzSSmw"/>
</p:tagLst>
</file>

<file path=ppt/tags/tag187.xml><?xml version="1.0" encoding="utf-8"?>
<p:tagLst xmlns:a="http://schemas.openxmlformats.org/drawingml/2006/main" xmlns:r="http://schemas.openxmlformats.org/officeDocument/2006/relationships" xmlns:p="http://schemas.openxmlformats.org/presentationml/2006/main">
  <p:tag name="THINKCELLSHAPEDONOTDELETE" val="tfIK26G5vTkaE9chNyqxheA"/>
</p:tagLst>
</file>

<file path=ppt/tags/tag188.xml><?xml version="1.0" encoding="utf-8"?>
<p:tagLst xmlns:a="http://schemas.openxmlformats.org/drawingml/2006/main" xmlns:r="http://schemas.openxmlformats.org/officeDocument/2006/relationships" xmlns:p="http://schemas.openxmlformats.org/presentationml/2006/main">
  <p:tag name="THINKCELLSHAPEDONOTDELETE" val="tWwJja3IIRZaSjSmIkjFEzg"/>
</p:tagLst>
</file>

<file path=ppt/tags/tag189.xml><?xml version="1.0" encoding="utf-8"?>
<p:tagLst xmlns:a="http://schemas.openxmlformats.org/drawingml/2006/main" xmlns:r="http://schemas.openxmlformats.org/officeDocument/2006/relationships" xmlns:p="http://schemas.openxmlformats.org/presentationml/2006/main">
  <p:tag name="THINKCELLSHAPEDONOTDELETE" val="tEh66ubqpRmuYJ3TursHckQ"/>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0.xml><?xml version="1.0" encoding="utf-8"?>
<p:tagLst xmlns:a="http://schemas.openxmlformats.org/drawingml/2006/main" xmlns:r="http://schemas.openxmlformats.org/officeDocument/2006/relationships" xmlns:p="http://schemas.openxmlformats.org/presentationml/2006/main">
  <p:tag name="THINKCELLSHAPEDONOTDELETE" val="tbGYvl7nUQPOHaSem193fAg"/>
</p:tagLst>
</file>

<file path=ppt/tags/tag191.xml><?xml version="1.0" encoding="utf-8"?>
<p:tagLst xmlns:a="http://schemas.openxmlformats.org/drawingml/2006/main" xmlns:r="http://schemas.openxmlformats.org/officeDocument/2006/relationships" xmlns:p="http://schemas.openxmlformats.org/presentationml/2006/main">
  <p:tag name="THINKCELLSHAPEDONOTDELETE" val="tMNra60.fTaevTUHM7mBbXA"/>
</p:tagLst>
</file>

<file path=ppt/tags/tag192.xml><?xml version="1.0" encoding="utf-8"?>
<p:tagLst xmlns:a="http://schemas.openxmlformats.org/drawingml/2006/main" xmlns:r="http://schemas.openxmlformats.org/officeDocument/2006/relationships" xmlns:p="http://schemas.openxmlformats.org/presentationml/2006/main">
  <p:tag name="THINKCELLSHAPEDONOTDELETE" val="tJTyp_xWgTwylfmEroSUYRg"/>
</p:tagLst>
</file>

<file path=ppt/tags/tag193.xml><?xml version="1.0" encoding="utf-8"?>
<p:tagLst xmlns:a="http://schemas.openxmlformats.org/drawingml/2006/main" xmlns:r="http://schemas.openxmlformats.org/officeDocument/2006/relationships" xmlns:p="http://schemas.openxmlformats.org/presentationml/2006/main">
  <p:tag name="THINKCELLSHAPEDONOTDELETE" val="trVNpp2uzQ6qbQ02M.zOCbQ"/>
</p:tagLst>
</file>

<file path=ppt/tags/tag194.xml><?xml version="1.0" encoding="utf-8"?>
<p:tagLst xmlns:a="http://schemas.openxmlformats.org/drawingml/2006/main" xmlns:r="http://schemas.openxmlformats.org/officeDocument/2006/relationships" xmlns:p="http://schemas.openxmlformats.org/presentationml/2006/main">
  <p:tag name="THINKCELLSHAPEDONOTDELETE" val="tu0850wB2Rm2G8MzH8nbDcA"/>
</p:tagLst>
</file>

<file path=ppt/tags/tag195.xml><?xml version="1.0" encoding="utf-8"?>
<p:tagLst xmlns:a="http://schemas.openxmlformats.org/drawingml/2006/main" xmlns:r="http://schemas.openxmlformats.org/officeDocument/2006/relationships" xmlns:p="http://schemas.openxmlformats.org/presentationml/2006/main">
  <p:tag name="THINKCELLSHAPEDONOTDELETE" val="tPueCQSuAT1GsIedh33_7nw"/>
</p:tagLst>
</file>

<file path=ppt/tags/tag196.xml><?xml version="1.0" encoding="utf-8"?>
<p:tagLst xmlns:a="http://schemas.openxmlformats.org/drawingml/2006/main" xmlns:r="http://schemas.openxmlformats.org/officeDocument/2006/relationships" xmlns:p="http://schemas.openxmlformats.org/presentationml/2006/main">
  <p:tag name="THINKCELLSHAPEDONOTDELETE" val="t3QFco7mkRuORpTlegiHSXQ"/>
</p:tagLst>
</file>

<file path=ppt/tags/tag197.xml><?xml version="1.0" encoding="utf-8"?>
<p:tagLst xmlns:a="http://schemas.openxmlformats.org/drawingml/2006/main" xmlns:r="http://schemas.openxmlformats.org/officeDocument/2006/relationships" xmlns:p="http://schemas.openxmlformats.org/presentationml/2006/main">
  <p:tag name="THINKCELLSHAPEDONOTDELETE" val="tm6AqHQdvTYSEMUhwCoA67w"/>
</p:tagLst>
</file>

<file path=ppt/tags/tag198.xml><?xml version="1.0" encoding="utf-8"?>
<p:tagLst xmlns:a="http://schemas.openxmlformats.org/drawingml/2006/main" xmlns:r="http://schemas.openxmlformats.org/officeDocument/2006/relationships" xmlns:p="http://schemas.openxmlformats.org/presentationml/2006/main">
  <p:tag name="THINKCELLSHAPEDONOTDELETE" val="tns7aiDvqS7.bmvLSEaDaFA"/>
</p:tagLst>
</file>

<file path=ppt/tags/tag199.xml><?xml version="1.0" encoding="utf-8"?>
<p:tagLst xmlns:a="http://schemas.openxmlformats.org/drawingml/2006/main" xmlns:r="http://schemas.openxmlformats.org/officeDocument/2006/relationships" xmlns:p="http://schemas.openxmlformats.org/presentationml/2006/main">
  <p:tag name="THINKCELLSHAPEDONOTDELETE" val="tADtVQk5xQXaAyknylrzzJ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0.xml><?xml version="1.0" encoding="utf-8"?>
<p:tagLst xmlns:a="http://schemas.openxmlformats.org/drawingml/2006/main" xmlns:r="http://schemas.openxmlformats.org/officeDocument/2006/relationships" xmlns:p="http://schemas.openxmlformats.org/presentationml/2006/main">
  <p:tag name="THINKCELLSHAPEDONOTDELETE" val="tcZHG0sb0TWKtAfQ1_UzjXw"/>
</p:tagLst>
</file>

<file path=ppt/tags/tag201.xml><?xml version="1.0" encoding="utf-8"?>
<p:tagLst xmlns:a="http://schemas.openxmlformats.org/drawingml/2006/main" xmlns:r="http://schemas.openxmlformats.org/officeDocument/2006/relationships" xmlns:p="http://schemas.openxmlformats.org/presentationml/2006/main">
  <p:tag name="THINKCELLSHAPEDONOTDELETE" val="tb0Z5Enm5TVe8L5z8TLXdvg"/>
</p:tagLst>
</file>

<file path=ppt/tags/tag202.xml><?xml version="1.0" encoding="utf-8"?>
<p:tagLst xmlns:a="http://schemas.openxmlformats.org/drawingml/2006/main" xmlns:r="http://schemas.openxmlformats.org/officeDocument/2006/relationships" xmlns:p="http://schemas.openxmlformats.org/presentationml/2006/main">
  <p:tag name="THINKCELLSHAPEDONOTDELETE" val="tfGh5lFfeSemVOtf5PoUkbQ"/>
</p:tagLst>
</file>

<file path=ppt/tags/tag203.xml><?xml version="1.0" encoding="utf-8"?>
<p:tagLst xmlns:a="http://schemas.openxmlformats.org/drawingml/2006/main" xmlns:r="http://schemas.openxmlformats.org/officeDocument/2006/relationships" xmlns:p="http://schemas.openxmlformats.org/presentationml/2006/main">
  <p:tag name="THINKCELLSHAPEDONOTDELETE" val="tv8TAMKpLTQahcvJ26.R6Lg"/>
</p:tagLst>
</file>

<file path=ppt/tags/tag204.xml><?xml version="1.0" encoding="utf-8"?>
<p:tagLst xmlns:a="http://schemas.openxmlformats.org/drawingml/2006/main" xmlns:r="http://schemas.openxmlformats.org/officeDocument/2006/relationships" xmlns:p="http://schemas.openxmlformats.org/presentationml/2006/main">
  <p:tag name="THINKCELLSHAPEDONOTDELETE" val="tKpFuCZyPQqSKTT6fsQZ7MQ"/>
</p:tagLst>
</file>

<file path=ppt/tags/tag205.xml><?xml version="1.0" encoding="utf-8"?>
<p:tagLst xmlns:a="http://schemas.openxmlformats.org/drawingml/2006/main" xmlns:r="http://schemas.openxmlformats.org/officeDocument/2006/relationships" xmlns:p="http://schemas.openxmlformats.org/presentationml/2006/main">
  <p:tag name="THINKCELLSHAPEDONOTDELETE" val="t4TBN3sA.RgSmKYtPY81a1g"/>
</p:tagLst>
</file>

<file path=ppt/tags/tag206.xml><?xml version="1.0" encoding="utf-8"?>
<p:tagLst xmlns:a="http://schemas.openxmlformats.org/drawingml/2006/main" xmlns:r="http://schemas.openxmlformats.org/officeDocument/2006/relationships" xmlns:p="http://schemas.openxmlformats.org/presentationml/2006/main">
  <p:tag name="THINKCELLSHAPEDONOTDELETE" val="thLemX1DlTjWdsYyx.G3QgA"/>
</p:tagLst>
</file>

<file path=ppt/tags/tag207.xml><?xml version="1.0" encoding="utf-8"?>
<p:tagLst xmlns:a="http://schemas.openxmlformats.org/drawingml/2006/main" xmlns:r="http://schemas.openxmlformats.org/officeDocument/2006/relationships" xmlns:p="http://schemas.openxmlformats.org/presentationml/2006/main">
  <p:tag name="THINKCELLSHAPEDONOTDELETE" val="tG1EjcIM8RX2gYYMI7oqmnw"/>
</p:tagLst>
</file>

<file path=ppt/tags/tag208.xml><?xml version="1.0" encoding="utf-8"?>
<p:tagLst xmlns:a="http://schemas.openxmlformats.org/drawingml/2006/main" xmlns:r="http://schemas.openxmlformats.org/officeDocument/2006/relationships" xmlns:p="http://schemas.openxmlformats.org/presentationml/2006/main">
  <p:tag name="THINKCELLSHAPEDONOTDELETE" val="toEgyFtgZQfaELDWYpubGFA"/>
</p:tagLst>
</file>

<file path=ppt/tags/tag209.xml><?xml version="1.0" encoding="utf-8"?>
<p:tagLst xmlns:a="http://schemas.openxmlformats.org/drawingml/2006/main" xmlns:r="http://schemas.openxmlformats.org/officeDocument/2006/relationships" xmlns:p="http://schemas.openxmlformats.org/presentationml/2006/main">
  <p:tag name="THINKCELLSHAPEDONOTDELETE" val="tBG3cSQW6Q_Km1j4EmX_hKQ"/>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0.xml><?xml version="1.0" encoding="utf-8"?>
<p:tagLst xmlns:a="http://schemas.openxmlformats.org/drawingml/2006/main" xmlns:r="http://schemas.openxmlformats.org/officeDocument/2006/relationships" xmlns:p="http://schemas.openxmlformats.org/presentationml/2006/main">
  <p:tag name="THINKCELLSHAPEDONOTDELETE" val="tyxpmKJnMTcO2V._bNpIKvg"/>
</p:tagLst>
</file>

<file path=ppt/tags/tag211.xml><?xml version="1.0" encoding="utf-8"?>
<p:tagLst xmlns:a="http://schemas.openxmlformats.org/drawingml/2006/main" xmlns:r="http://schemas.openxmlformats.org/officeDocument/2006/relationships" xmlns:p="http://schemas.openxmlformats.org/presentationml/2006/main">
  <p:tag name="THINKCELLSHAPEDONOTDELETE" val="tJwDFr4_gTVKnApbOBnmp3A"/>
</p:tagLst>
</file>

<file path=ppt/tags/tag212.xml><?xml version="1.0" encoding="utf-8"?>
<p:tagLst xmlns:a="http://schemas.openxmlformats.org/drawingml/2006/main" xmlns:r="http://schemas.openxmlformats.org/officeDocument/2006/relationships" xmlns:p="http://schemas.openxmlformats.org/presentationml/2006/main">
  <p:tag name="THINKCELLSHAPEDONOTDELETE" val="tcvx9nX5NSliIcq_gPr9qHg"/>
</p:tagLst>
</file>

<file path=ppt/tags/tag213.xml><?xml version="1.0" encoding="utf-8"?>
<p:tagLst xmlns:a="http://schemas.openxmlformats.org/drawingml/2006/main" xmlns:r="http://schemas.openxmlformats.org/officeDocument/2006/relationships" xmlns:p="http://schemas.openxmlformats.org/presentationml/2006/main">
  <p:tag name="THINKCELLSHAPEDONOTDELETE" val="t5plmvQkNQ4SrP4YtY5IcrQ"/>
</p:tagLst>
</file>

<file path=ppt/tags/tag214.xml><?xml version="1.0" encoding="utf-8"?>
<p:tagLst xmlns:a="http://schemas.openxmlformats.org/drawingml/2006/main" xmlns:r="http://schemas.openxmlformats.org/officeDocument/2006/relationships" xmlns:p="http://schemas.openxmlformats.org/presentationml/2006/main">
  <p:tag name="THINKCELLSHAPEDONOTDELETE" val="tL7lKdXryQ82tIKT_RpuY_g"/>
</p:tagLst>
</file>

<file path=ppt/tags/tag215.xml><?xml version="1.0" encoding="utf-8"?>
<p:tagLst xmlns:a="http://schemas.openxmlformats.org/drawingml/2006/main" xmlns:r="http://schemas.openxmlformats.org/officeDocument/2006/relationships" xmlns:p="http://schemas.openxmlformats.org/presentationml/2006/main">
  <p:tag name="THINKCELLSHAPEDONOTDELETE" val="t2F_.Dp7KT8Kj1oTScC7qLw"/>
</p:tagLst>
</file>

<file path=ppt/tags/tag216.xml><?xml version="1.0" encoding="utf-8"?>
<p:tagLst xmlns:a="http://schemas.openxmlformats.org/drawingml/2006/main" xmlns:r="http://schemas.openxmlformats.org/officeDocument/2006/relationships" xmlns:p="http://schemas.openxmlformats.org/presentationml/2006/main">
  <p:tag name="THINKCELLSHAPEDONOTDELETE" val="tTZpJQ6.zRY6lM6_N.rlsHQ"/>
</p:tagLst>
</file>

<file path=ppt/tags/tag217.xml><?xml version="1.0" encoding="utf-8"?>
<p:tagLst xmlns:a="http://schemas.openxmlformats.org/drawingml/2006/main" xmlns:r="http://schemas.openxmlformats.org/officeDocument/2006/relationships" xmlns:p="http://schemas.openxmlformats.org/presentationml/2006/main">
  <p:tag name="THINKCELLSHAPEDONOTDELETE" val="taydlOi2ZS_KRFfbhC73Rug"/>
</p:tagLst>
</file>

<file path=ppt/tags/tag218.xml><?xml version="1.0" encoding="utf-8"?>
<p:tagLst xmlns:a="http://schemas.openxmlformats.org/drawingml/2006/main" xmlns:r="http://schemas.openxmlformats.org/officeDocument/2006/relationships" xmlns:p="http://schemas.openxmlformats.org/presentationml/2006/main">
  <p:tag name="THINKCELLSHAPEDONOTDELETE" val="tBOtQ7OMxRBWVj7uzZXNfoQ"/>
</p:tagLst>
</file>

<file path=ppt/tags/tag219.xml><?xml version="1.0" encoding="utf-8"?>
<p:tagLst xmlns:a="http://schemas.openxmlformats.org/drawingml/2006/main" xmlns:r="http://schemas.openxmlformats.org/officeDocument/2006/relationships" xmlns:p="http://schemas.openxmlformats.org/presentationml/2006/main">
  <p:tag name="THINKCELLSHAPEDONOTDELETE" val="tJG_OsozzR0Sz1P29gyV9lg"/>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0.xml><?xml version="1.0" encoding="utf-8"?>
<p:tagLst xmlns:a="http://schemas.openxmlformats.org/drawingml/2006/main" xmlns:r="http://schemas.openxmlformats.org/officeDocument/2006/relationships" xmlns:p="http://schemas.openxmlformats.org/presentationml/2006/main">
  <p:tag name="THINKCELLSHAPEDONOTDELETE" val="t6owhKQYrTLi7TxNIWWwCAg"/>
</p:tagLst>
</file>

<file path=ppt/tags/tag221.xml><?xml version="1.0" encoding="utf-8"?>
<p:tagLst xmlns:a="http://schemas.openxmlformats.org/drawingml/2006/main" xmlns:r="http://schemas.openxmlformats.org/officeDocument/2006/relationships" xmlns:p="http://schemas.openxmlformats.org/presentationml/2006/main">
  <p:tag name="THINKCELLSHAPEDONOTDELETE" val="tcc1E8denTm6xWlNE6f8mtg"/>
</p:tagLst>
</file>

<file path=ppt/tags/tag222.xml><?xml version="1.0" encoding="utf-8"?>
<p:tagLst xmlns:a="http://schemas.openxmlformats.org/drawingml/2006/main" xmlns:r="http://schemas.openxmlformats.org/officeDocument/2006/relationships" xmlns:p="http://schemas.openxmlformats.org/presentationml/2006/main">
  <p:tag name="THINKCELLSHAPEDONOTDELETE" val="tGY7efDfwSqm2fMyJlztd2g"/>
</p:tagLst>
</file>

<file path=ppt/tags/tag223.xml><?xml version="1.0" encoding="utf-8"?>
<p:tagLst xmlns:a="http://schemas.openxmlformats.org/drawingml/2006/main" xmlns:r="http://schemas.openxmlformats.org/officeDocument/2006/relationships" xmlns:p="http://schemas.openxmlformats.org/presentationml/2006/main">
  <p:tag name="THINKCELLSHAPEDONOTDELETE" val="tPgtPh3sIQeuv0e8omxCNwg"/>
</p:tagLst>
</file>

<file path=ppt/tags/tag224.xml><?xml version="1.0" encoding="utf-8"?>
<p:tagLst xmlns:a="http://schemas.openxmlformats.org/drawingml/2006/main" xmlns:r="http://schemas.openxmlformats.org/officeDocument/2006/relationships" xmlns:p="http://schemas.openxmlformats.org/presentationml/2006/main">
  <p:tag name="THINKCELLSHAPEDONOTDELETE" val="t5K7IhhEfTW2zbc9zX4hsmw"/>
</p:tagLst>
</file>

<file path=ppt/tags/tag225.xml><?xml version="1.0" encoding="utf-8"?>
<p:tagLst xmlns:a="http://schemas.openxmlformats.org/drawingml/2006/main" xmlns:r="http://schemas.openxmlformats.org/officeDocument/2006/relationships" xmlns:p="http://schemas.openxmlformats.org/presentationml/2006/main">
  <p:tag name="THINKCELLSHAPEDONOTDELETE" val="tuaqvUF2HQeaUMaVug1bmTA"/>
</p:tagLst>
</file>

<file path=ppt/tags/tag226.xml><?xml version="1.0" encoding="utf-8"?>
<p:tagLst xmlns:a="http://schemas.openxmlformats.org/drawingml/2006/main" xmlns:r="http://schemas.openxmlformats.org/officeDocument/2006/relationships" xmlns:p="http://schemas.openxmlformats.org/presentationml/2006/main">
  <p:tag name="THINKCELLSHAPEDONOTDELETE" val="t2rNNjoAGTe6PXfByWRHuYA"/>
</p:tagLst>
</file>

<file path=ppt/tags/tag227.xml><?xml version="1.0" encoding="utf-8"?>
<p:tagLst xmlns:a="http://schemas.openxmlformats.org/drawingml/2006/main" xmlns:r="http://schemas.openxmlformats.org/officeDocument/2006/relationships" xmlns:p="http://schemas.openxmlformats.org/presentationml/2006/main">
  <p:tag name="THINKCELLSHAPEDONOTDELETE" val="t4YqsZ5pzTmeOmWumY_ouww"/>
</p:tagLst>
</file>

<file path=ppt/tags/tag228.xml><?xml version="1.0" encoding="utf-8"?>
<p:tagLst xmlns:a="http://schemas.openxmlformats.org/drawingml/2006/main" xmlns:r="http://schemas.openxmlformats.org/officeDocument/2006/relationships" xmlns:p="http://schemas.openxmlformats.org/presentationml/2006/main">
  <p:tag name="THINKCELLSHAPEDONOTDELETE" val="txKOLFwyoRA2E6MvaysboPg"/>
</p:tagLst>
</file>

<file path=ppt/tags/tag229.xml><?xml version="1.0" encoding="utf-8"?>
<p:tagLst xmlns:a="http://schemas.openxmlformats.org/drawingml/2006/main" xmlns:r="http://schemas.openxmlformats.org/officeDocument/2006/relationships" xmlns:p="http://schemas.openxmlformats.org/presentationml/2006/main">
  <p:tag name="THINKCELLSHAPEDONOTDELETE" val="t2AMBLuwjQWC_ExvQY0SqSw"/>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0.xml><?xml version="1.0" encoding="utf-8"?>
<p:tagLst xmlns:a="http://schemas.openxmlformats.org/drawingml/2006/main" xmlns:r="http://schemas.openxmlformats.org/officeDocument/2006/relationships" xmlns:p="http://schemas.openxmlformats.org/presentationml/2006/main">
  <p:tag name="THINKCELLSHAPEDONOTDELETE" val="tIvo5R9hQT.W7Fu8pEnAZVw"/>
</p:tagLst>
</file>

<file path=ppt/tags/tag231.xml><?xml version="1.0" encoding="utf-8"?>
<p:tagLst xmlns:a="http://schemas.openxmlformats.org/drawingml/2006/main" xmlns:r="http://schemas.openxmlformats.org/officeDocument/2006/relationships" xmlns:p="http://schemas.openxmlformats.org/presentationml/2006/main">
  <p:tag name="THINKCELLSHAPEDONOTDELETE" val="tMOL9raYARfGfbuAs8NwOJg"/>
</p:tagLst>
</file>

<file path=ppt/tags/tag232.xml><?xml version="1.0" encoding="utf-8"?>
<p:tagLst xmlns:a="http://schemas.openxmlformats.org/drawingml/2006/main" xmlns:r="http://schemas.openxmlformats.org/officeDocument/2006/relationships" xmlns:p="http://schemas.openxmlformats.org/presentationml/2006/main">
  <p:tag name="THINKCELLSHAPEDONOTDELETE" val="t.XOWEdFSSCyRzheEQIVOdA"/>
</p:tagLst>
</file>

<file path=ppt/tags/tag233.xml><?xml version="1.0" encoding="utf-8"?>
<p:tagLst xmlns:a="http://schemas.openxmlformats.org/drawingml/2006/main" xmlns:r="http://schemas.openxmlformats.org/officeDocument/2006/relationships" xmlns:p="http://schemas.openxmlformats.org/presentationml/2006/main">
  <p:tag name="THINKCELLSHAPEDONOTDELETE" val="t2hMb7g7qTJiXUHeARqUNHQ"/>
</p:tagLst>
</file>

<file path=ppt/tags/tag234.xml><?xml version="1.0" encoding="utf-8"?>
<p:tagLst xmlns:a="http://schemas.openxmlformats.org/drawingml/2006/main" xmlns:r="http://schemas.openxmlformats.org/officeDocument/2006/relationships" xmlns:p="http://schemas.openxmlformats.org/presentationml/2006/main">
  <p:tag name="THINKCELLSHAPEDONOTDELETE" val="t4U2ZnbvqSqm5PHuma_4RWA"/>
</p:tagLst>
</file>

<file path=ppt/tags/tag235.xml><?xml version="1.0" encoding="utf-8"?>
<p:tagLst xmlns:a="http://schemas.openxmlformats.org/drawingml/2006/main" xmlns:r="http://schemas.openxmlformats.org/officeDocument/2006/relationships" xmlns:p="http://schemas.openxmlformats.org/presentationml/2006/main">
  <p:tag name="THINKCELLSHAPEDONOTDELETE" val="tjq_y4DnSRYuCvVVj_7ZK3Q"/>
</p:tagLst>
</file>

<file path=ppt/tags/tag236.xml><?xml version="1.0" encoding="utf-8"?>
<p:tagLst xmlns:a="http://schemas.openxmlformats.org/drawingml/2006/main" xmlns:r="http://schemas.openxmlformats.org/officeDocument/2006/relationships" xmlns:p="http://schemas.openxmlformats.org/presentationml/2006/main">
  <p:tag name="THINKCELLSHAPEDONOTDELETE" val="t7jXtSPpNQNm8Q.JHUhblTQ"/>
</p:tagLst>
</file>

<file path=ppt/tags/tag237.xml><?xml version="1.0" encoding="utf-8"?>
<p:tagLst xmlns:a="http://schemas.openxmlformats.org/drawingml/2006/main" xmlns:r="http://schemas.openxmlformats.org/officeDocument/2006/relationships" xmlns:p="http://schemas.openxmlformats.org/presentationml/2006/main">
  <p:tag name="THINKCELLSHAPEDONOTDELETE" val="tygNlkLWRTJ64I7n0IcUuvg"/>
</p:tagLst>
</file>

<file path=ppt/tags/tag238.xml><?xml version="1.0" encoding="utf-8"?>
<p:tagLst xmlns:a="http://schemas.openxmlformats.org/drawingml/2006/main" xmlns:r="http://schemas.openxmlformats.org/officeDocument/2006/relationships" xmlns:p="http://schemas.openxmlformats.org/presentationml/2006/main">
  <p:tag name="THINKCELLSHAPEDONOTDELETE" val="t20BNbxVrSruPv4m0FGNUTg"/>
</p:tagLst>
</file>

<file path=ppt/tags/tag239.xml><?xml version="1.0" encoding="utf-8"?>
<p:tagLst xmlns:a="http://schemas.openxmlformats.org/drawingml/2006/main" xmlns:r="http://schemas.openxmlformats.org/officeDocument/2006/relationships" xmlns:p="http://schemas.openxmlformats.org/presentationml/2006/main">
  <p:tag name="THINKCELLSHAPEDONOTDELETE" val="t9FgZI5cqTeqM7eRd8P6oLw"/>
</p:tagLst>
</file>

<file path=ppt/tags/tag24.xml><?xml version="1.0" encoding="utf-8"?>
<p:tagLst xmlns:a="http://schemas.openxmlformats.org/drawingml/2006/main" xmlns:r="http://schemas.openxmlformats.org/officeDocument/2006/relationships" xmlns:p="http://schemas.openxmlformats.org/presentationml/2006/main">
  <p:tag name="DVSHAPEID" val="2jC0tnC2gCRABUK4qNjqiW"/>
</p:tagLst>
</file>

<file path=ppt/tags/tag240.xml><?xml version="1.0" encoding="utf-8"?>
<p:tagLst xmlns:a="http://schemas.openxmlformats.org/drawingml/2006/main" xmlns:r="http://schemas.openxmlformats.org/officeDocument/2006/relationships" xmlns:p="http://schemas.openxmlformats.org/presentationml/2006/main">
  <p:tag name="THINKCELLSHAPEDONOTDELETE" val="tHQAkhp0fTFexRqxwGCKkLQ"/>
</p:tagLst>
</file>

<file path=ppt/tags/tag241.xml><?xml version="1.0" encoding="utf-8"?>
<p:tagLst xmlns:a="http://schemas.openxmlformats.org/drawingml/2006/main" xmlns:r="http://schemas.openxmlformats.org/officeDocument/2006/relationships" xmlns:p="http://schemas.openxmlformats.org/presentationml/2006/main">
  <p:tag name="THINKCELLSHAPEDONOTDELETE" val="tNCOPq_4QSii3tZMcn_TIAw"/>
</p:tagLst>
</file>

<file path=ppt/tags/tag242.xml><?xml version="1.0" encoding="utf-8"?>
<p:tagLst xmlns:a="http://schemas.openxmlformats.org/drawingml/2006/main" xmlns:r="http://schemas.openxmlformats.org/officeDocument/2006/relationships" xmlns:p="http://schemas.openxmlformats.org/presentationml/2006/main">
  <p:tag name="THINKCELLSHAPEDONOTDELETE" val="tFg23Pqp8Qd6wk8FW0ffN_A"/>
</p:tagLst>
</file>

<file path=ppt/tags/tag243.xml><?xml version="1.0" encoding="utf-8"?>
<p:tagLst xmlns:a="http://schemas.openxmlformats.org/drawingml/2006/main" xmlns:r="http://schemas.openxmlformats.org/officeDocument/2006/relationships" xmlns:p="http://schemas.openxmlformats.org/presentationml/2006/main">
  <p:tag name="THINKCELLSHAPEDONOTDELETE" val="thAuoadIDQzuosywcFXXHsw"/>
</p:tagLst>
</file>

<file path=ppt/tags/tag244.xml><?xml version="1.0" encoding="utf-8"?>
<p:tagLst xmlns:a="http://schemas.openxmlformats.org/drawingml/2006/main" xmlns:r="http://schemas.openxmlformats.org/officeDocument/2006/relationships" xmlns:p="http://schemas.openxmlformats.org/presentationml/2006/main">
  <p:tag name="THINKCELLSHAPEDONOTDELETE" val="tvmlusAhzSSqjW124FbqjXw"/>
</p:tagLst>
</file>

<file path=ppt/tags/tag245.xml><?xml version="1.0" encoding="utf-8"?>
<p:tagLst xmlns:a="http://schemas.openxmlformats.org/drawingml/2006/main" xmlns:r="http://schemas.openxmlformats.org/officeDocument/2006/relationships" xmlns:p="http://schemas.openxmlformats.org/presentationml/2006/main">
  <p:tag name="THINKCELLSHAPEDONOTDELETE" val="thFYkzy_1S0i_f1bQ..kViw"/>
</p:tagLst>
</file>

<file path=ppt/tags/tag246.xml><?xml version="1.0" encoding="utf-8"?>
<p:tagLst xmlns:a="http://schemas.openxmlformats.org/drawingml/2006/main" xmlns:r="http://schemas.openxmlformats.org/officeDocument/2006/relationships" xmlns:p="http://schemas.openxmlformats.org/presentationml/2006/main">
  <p:tag name="THINKCELLSHAPEDONOTDELETE" val="tiBNTWItZQKq5ULRuGorVrw"/>
</p:tagLst>
</file>

<file path=ppt/tags/tag247.xml><?xml version="1.0" encoding="utf-8"?>
<p:tagLst xmlns:a="http://schemas.openxmlformats.org/drawingml/2006/main" xmlns:r="http://schemas.openxmlformats.org/officeDocument/2006/relationships" xmlns:p="http://schemas.openxmlformats.org/presentationml/2006/main">
  <p:tag name="THINKCELLSHAPEDONOTDELETE" val="th6PeQsv7SheANyUWvTMGqA"/>
</p:tagLst>
</file>

<file path=ppt/tags/tag248.xml><?xml version="1.0" encoding="utf-8"?>
<p:tagLst xmlns:a="http://schemas.openxmlformats.org/drawingml/2006/main" xmlns:r="http://schemas.openxmlformats.org/officeDocument/2006/relationships" xmlns:p="http://schemas.openxmlformats.org/presentationml/2006/main">
  <p:tag name="THINKCELLSHAPEDONOTDELETE" val="t1Ml9cucITEa.WDMpimZ9aQ"/>
</p:tagLst>
</file>

<file path=ppt/tags/tag249.xml><?xml version="1.0" encoding="utf-8"?>
<p:tagLst xmlns:a="http://schemas.openxmlformats.org/drawingml/2006/main" xmlns:r="http://schemas.openxmlformats.org/officeDocument/2006/relationships" xmlns:p="http://schemas.openxmlformats.org/presentationml/2006/main">
  <p:tag name="THINKCELLSHAPEDONOTDELETE" val="tA1NBj3iJQKGLZ8WqZur9RA"/>
</p:tagLst>
</file>

<file path=ppt/tags/tag25.xml><?xml version="1.0" encoding="utf-8"?>
<p:tagLst xmlns:a="http://schemas.openxmlformats.org/drawingml/2006/main" xmlns:r="http://schemas.openxmlformats.org/officeDocument/2006/relationships" xmlns:p="http://schemas.openxmlformats.org/presentationml/2006/main">
  <p:tag name="DVSHAPEID" val="Ozy21o8wIy9DUsl9kHLDId"/>
</p:tagLst>
</file>

<file path=ppt/tags/tag250.xml><?xml version="1.0" encoding="utf-8"?>
<p:tagLst xmlns:a="http://schemas.openxmlformats.org/drawingml/2006/main" xmlns:r="http://schemas.openxmlformats.org/officeDocument/2006/relationships" xmlns:p="http://schemas.openxmlformats.org/presentationml/2006/main">
  <p:tag name="THINKCELLSHAPEDONOTDELETE" val="t6vBBI_7GRyq5yeU29hNIzw"/>
</p:tagLst>
</file>

<file path=ppt/tags/tag251.xml><?xml version="1.0" encoding="utf-8"?>
<p:tagLst xmlns:a="http://schemas.openxmlformats.org/drawingml/2006/main" xmlns:r="http://schemas.openxmlformats.org/officeDocument/2006/relationships" xmlns:p="http://schemas.openxmlformats.org/presentationml/2006/main">
  <p:tag name="THINKCELLSHAPEDONOTDELETE" val="tAE1207oKRtqiCz4AEk2EfQ"/>
</p:tagLst>
</file>

<file path=ppt/tags/tag25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3.xml><?xml version="1.0" encoding="utf-8"?>
<p:tagLst xmlns:a="http://schemas.openxmlformats.org/drawingml/2006/main" xmlns:r="http://schemas.openxmlformats.org/officeDocument/2006/relationships" xmlns:p="http://schemas.openxmlformats.org/presentationml/2006/main">
  <p:tag name="THINKCELLSHAPEDONOTDELETE" val="t_LaNFbjBTtik6CP_aV5E3w"/>
</p:tagLst>
</file>

<file path=ppt/tags/tag25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53TzCpDNTKWxWLMDS100XA"/>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uq4z9_SaTaapuFcYWq75YA"/>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xphrg.BbS4WDCT9_LaliEw"/>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AD8mkN_4QK2eU7KzMf.HSg"/>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4ccMxAPDSHaMvA.zeI6ypA"/>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im0JKtwkQ_OiULXBrWTIFQ"/>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r5AignowSS6GfMvcC_ARWg"/>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zdZRbKs7RZanQ6UzJ10Wog"/>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k3HxWHaLRAWCVBMG6LsFBg"/>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6C9_mS56SOitNw2M2q8LPg"/>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aiocVXwSQPO1meOkyPGJmg"/>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agljKDEgQRG0TV.Vb5sgfA"/>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YnL2HoyqSwabJ3QzqTEjpg"/>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4D3.iqZISCSiU1rG2_GWJg"/>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HnkryAnBS.euGY8ZPKLzhg"/>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t0YDUgJZJRn6i6qLk72QG_Q"/>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tkcy0JQmbSCaqrCFTwWBJ9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EML.EDeT_KRMbtS5GUTfQ"/>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x_LJCV7pQZCshUm_SkjvXw"/>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tjy9ZB8LRTm6f6mpg3K.zLw"/>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t7OTlX78XR5ea_O5BI099kw"/>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tCc6ocI0_R7yInBHzLn9d7g"/>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tC2P1zRs3RbqnYs6CmuJeuA"/>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tqtrNO5w7QZu_RipFgJOJFg"/>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t2Df4KVYAQyCAx3pTGOUHCg"/>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t7cNktd3VS4a31BzFCvo5BQ"/>
</p:tagLst>
</file>

<file path=ppt/tags/tag59.xml><?xml version="1.0" encoding="utf-8"?>
<p:tagLst xmlns:a="http://schemas.openxmlformats.org/drawingml/2006/main" xmlns:r="http://schemas.openxmlformats.org/officeDocument/2006/relationships" xmlns:p="http://schemas.openxmlformats.org/presentationml/2006/main">
  <p:tag name="THINKCELLSHAPEDONOTDELETE" val="tubfzyNrgQxyMcFHGk17SMQ"/>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tw5QfrC5cRmWVCHDuFPWhZw"/>
</p:tagLst>
</file>

<file path=ppt/tags/tag61.xml><?xml version="1.0" encoding="utf-8"?>
<p:tagLst xmlns:a="http://schemas.openxmlformats.org/drawingml/2006/main" xmlns:r="http://schemas.openxmlformats.org/officeDocument/2006/relationships" xmlns:p="http://schemas.openxmlformats.org/presentationml/2006/main">
  <p:tag name="THINKCELLSHAPEDONOTDELETE" val="tv9OqFPrhRvSe.V4lAX4hIQ"/>
</p:tagLst>
</file>

<file path=ppt/tags/tag62.xml><?xml version="1.0" encoding="utf-8"?>
<p:tagLst xmlns:a="http://schemas.openxmlformats.org/drawingml/2006/main" xmlns:r="http://schemas.openxmlformats.org/officeDocument/2006/relationships" xmlns:p="http://schemas.openxmlformats.org/presentationml/2006/main">
  <p:tag name="THINKCELLSHAPEDONOTDELETE" val="tm_0DBq_0Qlufd1.nZ3h2fQ"/>
</p:tagLst>
</file>

<file path=ppt/tags/tag63.xml><?xml version="1.0" encoding="utf-8"?>
<p:tagLst xmlns:a="http://schemas.openxmlformats.org/drawingml/2006/main" xmlns:r="http://schemas.openxmlformats.org/officeDocument/2006/relationships" xmlns:p="http://schemas.openxmlformats.org/presentationml/2006/main">
  <p:tag name="THINKCELLSHAPEDONOTDELETE" val="t_EAm2XWfQwuuMy_WfhDUPQ"/>
</p:tagLst>
</file>

<file path=ppt/tags/tag64.xml><?xml version="1.0" encoding="utf-8"?>
<p:tagLst xmlns:a="http://schemas.openxmlformats.org/drawingml/2006/main" xmlns:r="http://schemas.openxmlformats.org/officeDocument/2006/relationships" xmlns:p="http://schemas.openxmlformats.org/presentationml/2006/main">
  <p:tag name="THINKCELLSHAPEDONOTDELETE" val="t.OnlO9tYSb6o174COrFFow"/>
</p:tagLst>
</file>

<file path=ppt/tags/tag65.xml><?xml version="1.0" encoding="utf-8"?>
<p:tagLst xmlns:a="http://schemas.openxmlformats.org/drawingml/2006/main" xmlns:r="http://schemas.openxmlformats.org/officeDocument/2006/relationships" xmlns:p="http://schemas.openxmlformats.org/presentationml/2006/main">
  <p:tag name="THINKCELLSHAPEDONOTDELETE" val="tDswWI4FiRzOOLuegKxUNgg"/>
</p:tagLst>
</file>

<file path=ppt/tags/tag66.xml><?xml version="1.0" encoding="utf-8"?>
<p:tagLst xmlns:a="http://schemas.openxmlformats.org/drawingml/2006/main" xmlns:r="http://schemas.openxmlformats.org/officeDocument/2006/relationships" xmlns:p="http://schemas.openxmlformats.org/presentationml/2006/main">
  <p:tag name="THINKCELLSHAPEDONOTDELETE" val="tgQS19CbKQEu6DGwLLgpNcg"/>
</p:tagLst>
</file>

<file path=ppt/tags/tag67.xml><?xml version="1.0" encoding="utf-8"?>
<p:tagLst xmlns:a="http://schemas.openxmlformats.org/drawingml/2006/main" xmlns:r="http://schemas.openxmlformats.org/officeDocument/2006/relationships" xmlns:p="http://schemas.openxmlformats.org/presentationml/2006/main">
  <p:tag name="THINKCELLSHAPEDONOTDELETE" val="tjnr.KmOQQ8K9eGJb2jHFCw"/>
</p:tagLst>
</file>

<file path=ppt/tags/tag68.xml><?xml version="1.0" encoding="utf-8"?>
<p:tagLst xmlns:a="http://schemas.openxmlformats.org/drawingml/2006/main" xmlns:r="http://schemas.openxmlformats.org/officeDocument/2006/relationships" xmlns:p="http://schemas.openxmlformats.org/presentationml/2006/main">
  <p:tag name="THINKCELLSHAPEDONOTDELETE" val="ty0VM6USpR7KgXOfdNLplXA"/>
</p:tagLst>
</file>

<file path=ppt/tags/tag69.xml><?xml version="1.0" encoding="utf-8"?>
<p:tagLst xmlns:a="http://schemas.openxmlformats.org/drawingml/2006/main" xmlns:r="http://schemas.openxmlformats.org/officeDocument/2006/relationships" xmlns:p="http://schemas.openxmlformats.org/presentationml/2006/main">
  <p:tag name="THINKCELLSHAPEDONOTDELETE" val="togZ9FADBRRe9i8aPwxTgkg"/>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0.xml><?xml version="1.0" encoding="utf-8"?>
<p:tagLst xmlns:a="http://schemas.openxmlformats.org/drawingml/2006/main" xmlns:r="http://schemas.openxmlformats.org/officeDocument/2006/relationships" xmlns:p="http://schemas.openxmlformats.org/presentationml/2006/main">
  <p:tag name="THINKCELLSHAPEDONOTDELETE" val="tDBOxe3H1QPus_kaExeTGRg"/>
</p:tagLst>
</file>

<file path=ppt/tags/tag71.xml><?xml version="1.0" encoding="utf-8"?>
<p:tagLst xmlns:a="http://schemas.openxmlformats.org/drawingml/2006/main" xmlns:r="http://schemas.openxmlformats.org/officeDocument/2006/relationships" xmlns:p="http://schemas.openxmlformats.org/presentationml/2006/main">
  <p:tag name="THINKCELLSHAPEDONOTDELETE" val="tYozVgCkHQZCnFJAwD1C8Vw"/>
</p:tagLst>
</file>

<file path=ppt/tags/tag72.xml><?xml version="1.0" encoding="utf-8"?>
<p:tagLst xmlns:a="http://schemas.openxmlformats.org/drawingml/2006/main" xmlns:r="http://schemas.openxmlformats.org/officeDocument/2006/relationships" xmlns:p="http://schemas.openxmlformats.org/presentationml/2006/main">
  <p:tag name="THINKCELLSHAPEDONOTDELETE" val="t9YGvInRhSXKsdQtIRWMANA"/>
</p:tagLst>
</file>

<file path=ppt/tags/tag73.xml><?xml version="1.0" encoding="utf-8"?>
<p:tagLst xmlns:a="http://schemas.openxmlformats.org/drawingml/2006/main" xmlns:r="http://schemas.openxmlformats.org/officeDocument/2006/relationships" xmlns:p="http://schemas.openxmlformats.org/presentationml/2006/main">
  <p:tag name="THINKCELLSHAPEDONOTDELETE" val="tRMYO37AQRbaeSRk1lnm2RQ"/>
</p:tagLst>
</file>

<file path=ppt/tags/tag74.xml><?xml version="1.0" encoding="utf-8"?>
<p:tagLst xmlns:a="http://schemas.openxmlformats.org/drawingml/2006/main" xmlns:r="http://schemas.openxmlformats.org/officeDocument/2006/relationships" xmlns:p="http://schemas.openxmlformats.org/presentationml/2006/main">
  <p:tag name="THINKCELLSHAPEDONOTDELETE" val="tBJ_Kjyd5R2exRXp2X2ABMA"/>
</p:tagLst>
</file>

<file path=ppt/tags/tag75.xml><?xml version="1.0" encoding="utf-8"?>
<p:tagLst xmlns:a="http://schemas.openxmlformats.org/drawingml/2006/main" xmlns:r="http://schemas.openxmlformats.org/officeDocument/2006/relationships" xmlns:p="http://schemas.openxmlformats.org/presentationml/2006/main">
  <p:tag name="THINKCELLSHAPEDONOTDELETE" val="t4lNpUA8MQn2q0kLdec7Zjw"/>
</p:tagLst>
</file>

<file path=ppt/tags/tag76.xml><?xml version="1.0" encoding="utf-8"?>
<p:tagLst xmlns:a="http://schemas.openxmlformats.org/drawingml/2006/main" xmlns:r="http://schemas.openxmlformats.org/officeDocument/2006/relationships" xmlns:p="http://schemas.openxmlformats.org/presentationml/2006/main">
  <p:tag name="THINKCELLSHAPEDONOTDELETE" val="tAxwr60wEQ_Co0h.JTjPaug"/>
</p:tagLst>
</file>

<file path=ppt/tags/tag77.xml><?xml version="1.0" encoding="utf-8"?>
<p:tagLst xmlns:a="http://schemas.openxmlformats.org/drawingml/2006/main" xmlns:r="http://schemas.openxmlformats.org/officeDocument/2006/relationships" xmlns:p="http://schemas.openxmlformats.org/presentationml/2006/main">
  <p:tag name="THINKCELLSHAPEDONOTDELETE" val="tsxi9_vxzQrCJrslJHjF9iw"/>
</p:tagLst>
</file>

<file path=ppt/tags/tag78.xml><?xml version="1.0" encoding="utf-8"?>
<p:tagLst xmlns:a="http://schemas.openxmlformats.org/drawingml/2006/main" xmlns:r="http://schemas.openxmlformats.org/officeDocument/2006/relationships" xmlns:p="http://schemas.openxmlformats.org/presentationml/2006/main">
  <p:tag name="THINKCELLSHAPEDONOTDELETE" val="tV7PhokqYQP6MdirKLbRFfQ"/>
</p:tagLst>
</file>

<file path=ppt/tags/tag79.xml><?xml version="1.0" encoding="utf-8"?>
<p:tagLst xmlns:a="http://schemas.openxmlformats.org/drawingml/2006/main" xmlns:r="http://schemas.openxmlformats.org/officeDocument/2006/relationships" xmlns:p="http://schemas.openxmlformats.org/presentationml/2006/main">
  <p:tag name="THINKCELLSHAPEDONOTDELETE" val="txTx33DpQQZ2jPm6CnI841A"/>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0.xml><?xml version="1.0" encoding="utf-8"?>
<p:tagLst xmlns:a="http://schemas.openxmlformats.org/drawingml/2006/main" xmlns:r="http://schemas.openxmlformats.org/officeDocument/2006/relationships" xmlns:p="http://schemas.openxmlformats.org/presentationml/2006/main">
  <p:tag name="THINKCELLSHAPEDONOTDELETE" val="t96_dwc6NTr2M27G4DOD2Ag"/>
</p:tagLst>
</file>

<file path=ppt/tags/tag81.xml><?xml version="1.0" encoding="utf-8"?>
<p:tagLst xmlns:a="http://schemas.openxmlformats.org/drawingml/2006/main" xmlns:r="http://schemas.openxmlformats.org/officeDocument/2006/relationships" xmlns:p="http://schemas.openxmlformats.org/presentationml/2006/main">
  <p:tag name="THINKCELLSHAPEDONOTDELETE" val="tMwWIiG7ETlWr.YfUzOOWWQ"/>
</p:tagLst>
</file>

<file path=ppt/tags/tag82.xml><?xml version="1.0" encoding="utf-8"?>
<p:tagLst xmlns:a="http://schemas.openxmlformats.org/drawingml/2006/main" xmlns:r="http://schemas.openxmlformats.org/officeDocument/2006/relationships" xmlns:p="http://schemas.openxmlformats.org/presentationml/2006/main">
  <p:tag name="THINKCELLSHAPEDONOTDELETE" val="tRjUBzCp1Qa6PmmOOxHKl4Q"/>
</p:tagLst>
</file>

<file path=ppt/tags/tag83.xml><?xml version="1.0" encoding="utf-8"?>
<p:tagLst xmlns:a="http://schemas.openxmlformats.org/drawingml/2006/main" xmlns:r="http://schemas.openxmlformats.org/officeDocument/2006/relationships" xmlns:p="http://schemas.openxmlformats.org/presentationml/2006/main">
  <p:tag name="THINKCELLSHAPEDONOTDELETE" val="t4x3H0PsGTUuei5h.jP5oUA"/>
</p:tagLst>
</file>

<file path=ppt/tags/tag84.xml><?xml version="1.0" encoding="utf-8"?>
<p:tagLst xmlns:a="http://schemas.openxmlformats.org/drawingml/2006/main" xmlns:r="http://schemas.openxmlformats.org/officeDocument/2006/relationships" xmlns:p="http://schemas.openxmlformats.org/presentationml/2006/main">
  <p:tag name="THINKCELLSHAPEDONOTDELETE" val="t0vV_cI.YRe6zRi8yw2Nx4Q"/>
</p:tagLst>
</file>

<file path=ppt/tags/tag85.xml><?xml version="1.0" encoding="utf-8"?>
<p:tagLst xmlns:a="http://schemas.openxmlformats.org/drawingml/2006/main" xmlns:r="http://schemas.openxmlformats.org/officeDocument/2006/relationships" xmlns:p="http://schemas.openxmlformats.org/presentationml/2006/main">
  <p:tag name="THINKCELLSHAPEDONOTDELETE" val="t29l7VHDuQ8m1CNGJDQYiGQ"/>
</p:tagLst>
</file>

<file path=ppt/tags/tag86.xml><?xml version="1.0" encoding="utf-8"?>
<p:tagLst xmlns:a="http://schemas.openxmlformats.org/drawingml/2006/main" xmlns:r="http://schemas.openxmlformats.org/officeDocument/2006/relationships" xmlns:p="http://schemas.openxmlformats.org/presentationml/2006/main">
  <p:tag name="THINKCELLSHAPEDONOTDELETE" val="t9qwMv4iURpKYivPIaGURtg"/>
</p:tagLst>
</file>

<file path=ppt/tags/tag87.xml><?xml version="1.0" encoding="utf-8"?>
<p:tagLst xmlns:a="http://schemas.openxmlformats.org/drawingml/2006/main" xmlns:r="http://schemas.openxmlformats.org/officeDocument/2006/relationships" xmlns:p="http://schemas.openxmlformats.org/presentationml/2006/main">
  <p:tag name="THINKCELLSHAPEDONOTDELETE" val="t.JioSuaMRYSJi6SIXJ6TLQ"/>
</p:tagLst>
</file>

<file path=ppt/tags/tag8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9.xml><?xml version="1.0" encoding="utf-8"?>
<p:tagLst xmlns:a="http://schemas.openxmlformats.org/drawingml/2006/main" xmlns:r="http://schemas.openxmlformats.org/officeDocument/2006/relationships" xmlns:p="http://schemas.openxmlformats.org/presentationml/2006/main">
  <p:tag name="THINKCELLSHAPEDONOTDELETE" val="tjebILqy8R6eduGyw5.Tp5g"/>
</p:tagLst>
</file>

<file path=ppt/tags/tag9.xml><?xml version="1.0" encoding="utf-8"?>
<p:tagLst xmlns:a="http://schemas.openxmlformats.org/drawingml/2006/main" xmlns:r="http://schemas.openxmlformats.org/officeDocument/2006/relationships" xmlns:p="http://schemas.openxmlformats.org/presentationml/2006/main">
  <p:tag name="DVSHAPEID" val="2jC0tnC2gCRABUK4qNjqiW"/>
</p:tagLst>
</file>

<file path=ppt/tags/tag90.xml><?xml version="1.0" encoding="utf-8"?>
<p:tagLst xmlns:a="http://schemas.openxmlformats.org/drawingml/2006/main" xmlns:r="http://schemas.openxmlformats.org/officeDocument/2006/relationships" xmlns:p="http://schemas.openxmlformats.org/presentationml/2006/main">
  <p:tag name="THINKCELLSHAPEDONOTDELETE" val="t4ye2tmUbRFyLAXwE7i0yUQ"/>
</p:tagLst>
</file>

<file path=ppt/tags/tag91.xml><?xml version="1.0" encoding="utf-8"?>
<p:tagLst xmlns:a="http://schemas.openxmlformats.org/drawingml/2006/main" xmlns:r="http://schemas.openxmlformats.org/officeDocument/2006/relationships" xmlns:p="http://schemas.openxmlformats.org/presentationml/2006/main">
  <p:tag name="THINKCELLSHAPEDONOTDELETE" val="tiLIUkCWYSJSM.TmdGdBVHw"/>
</p:tagLst>
</file>

<file path=ppt/tags/tag92.xml><?xml version="1.0" encoding="utf-8"?>
<p:tagLst xmlns:a="http://schemas.openxmlformats.org/drawingml/2006/main" xmlns:r="http://schemas.openxmlformats.org/officeDocument/2006/relationships" xmlns:p="http://schemas.openxmlformats.org/presentationml/2006/main">
  <p:tag name="THINKCELLSHAPEDONOTDELETE" val="trAGgL8DJTFylMLOqvcDTeQ"/>
</p:tagLst>
</file>

<file path=ppt/tags/tag93.xml><?xml version="1.0" encoding="utf-8"?>
<p:tagLst xmlns:a="http://schemas.openxmlformats.org/drawingml/2006/main" xmlns:r="http://schemas.openxmlformats.org/officeDocument/2006/relationships" xmlns:p="http://schemas.openxmlformats.org/presentationml/2006/main">
  <p:tag name="THINKCELLSHAPEDONOTDELETE" val="t2HwOQ4lWSYmuiq2jqj4yBg"/>
</p:tagLst>
</file>

<file path=ppt/tags/tag94.xml><?xml version="1.0" encoding="utf-8"?>
<p:tagLst xmlns:a="http://schemas.openxmlformats.org/drawingml/2006/main" xmlns:r="http://schemas.openxmlformats.org/officeDocument/2006/relationships" xmlns:p="http://schemas.openxmlformats.org/presentationml/2006/main">
  <p:tag name="THINKCELLSHAPEDONOTDELETE" val="tS00WFYmVTkaj10J2rGBqhQ"/>
</p:tagLst>
</file>

<file path=ppt/tags/tag95.xml><?xml version="1.0" encoding="utf-8"?>
<p:tagLst xmlns:a="http://schemas.openxmlformats.org/drawingml/2006/main" xmlns:r="http://schemas.openxmlformats.org/officeDocument/2006/relationships" xmlns:p="http://schemas.openxmlformats.org/presentationml/2006/main">
  <p:tag name="THINKCELLSHAPEDONOTDELETE" val="t_TLrdorRRuqdavuPtirRxw"/>
</p:tagLst>
</file>

<file path=ppt/tags/tag96.xml><?xml version="1.0" encoding="utf-8"?>
<p:tagLst xmlns:a="http://schemas.openxmlformats.org/drawingml/2006/main" xmlns:r="http://schemas.openxmlformats.org/officeDocument/2006/relationships" xmlns:p="http://schemas.openxmlformats.org/presentationml/2006/main">
  <p:tag name="THINKCELLSHAPEDONOTDELETE" val="tYQBEU750RJqW76oVGU2NbQ"/>
</p:tagLst>
</file>

<file path=ppt/tags/tag97.xml><?xml version="1.0" encoding="utf-8"?>
<p:tagLst xmlns:a="http://schemas.openxmlformats.org/drawingml/2006/main" xmlns:r="http://schemas.openxmlformats.org/officeDocument/2006/relationships" xmlns:p="http://schemas.openxmlformats.org/presentationml/2006/main">
  <p:tag name="THINKCELLSHAPEDONOTDELETE" val="t4estLoPZRje2Q1Qi5058Yg"/>
</p:tagLst>
</file>

<file path=ppt/tags/tag98.xml><?xml version="1.0" encoding="utf-8"?>
<p:tagLst xmlns:a="http://schemas.openxmlformats.org/drawingml/2006/main" xmlns:r="http://schemas.openxmlformats.org/officeDocument/2006/relationships" xmlns:p="http://schemas.openxmlformats.org/presentationml/2006/main">
  <p:tag name="THINKCELLSHAPEDONOTDELETE" val="tp2kizosNQBG23W5.Be6xUg"/>
</p:tagLst>
</file>

<file path=ppt/tags/tag99.xml><?xml version="1.0" encoding="utf-8"?>
<p:tagLst xmlns:a="http://schemas.openxmlformats.org/drawingml/2006/main" xmlns:r="http://schemas.openxmlformats.org/officeDocument/2006/relationships" xmlns:p="http://schemas.openxmlformats.org/presentationml/2006/main">
  <p:tag name="THINKCELLSHAPEDONOTDELETE" val="tj5AjlM5qTQSbC.DufJxvzg"/>
</p:tagLst>
</file>

<file path=ppt/theme/theme1.xml><?xml version="1.0" encoding="utf-8"?>
<a:theme xmlns:a="http://schemas.openxmlformats.org/drawingml/2006/main" name="HFG Presentation Template_FINAL">
  <a:themeElements>
    <a:clrScheme name="Thinkcell Match">
      <a:dk1>
        <a:sysClr val="windowText" lastClr="000000"/>
      </a:dk1>
      <a:lt1>
        <a:sysClr val="window" lastClr="FFFFFF"/>
      </a:lt1>
      <a:dk2>
        <a:srgbClr val="1F497D"/>
      </a:dk2>
      <a:lt2>
        <a:srgbClr val="EEECE1"/>
      </a:lt2>
      <a:accent1>
        <a:srgbClr val="A5A5A5"/>
      </a:accent1>
      <a:accent2>
        <a:srgbClr val="2B3990"/>
      </a:accent2>
      <a:accent3>
        <a:srgbClr val="D1E0F3"/>
      </a:accent3>
      <a:accent4>
        <a:srgbClr val="FBD5B5"/>
      </a:accent4>
      <a:accent5>
        <a:srgbClr val="8DB3E2"/>
      </a:accent5>
      <a:accent6>
        <a:srgbClr val="F79646"/>
      </a:accent6>
      <a:hlink>
        <a:srgbClr val="E36C09"/>
      </a:hlink>
      <a:folHlink>
        <a:srgbClr val="7B7B7B"/>
      </a:folHlink>
    </a:clrScheme>
    <a:fontScheme name="HS 2020 Presentation Template">
      <a:majorFont>
        <a:latin typeface="Arial Narrow"/>
        <a:ea typeface=""/>
        <a:cs typeface="Times New Roman"/>
      </a:majorFont>
      <a:minorFont>
        <a:latin typeface="Arial Narrow"/>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Times New Roman" pitchFamily="18" charset="0"/>
          </a:defRPr>
        </a:defPPr>
      </a:lstStyle>
    </a:lnDef>
  </a:objectDefaults>
  <a:extraClrSchemeLst>
    <a:extraClrScheme>
      <a:clrScheme name="HS 2020 Presentation Template 1">
        <a:dk1>
          <a:srgbClr val="FF9900"/>
        </a:dk1>
        <a:lt1>
          <a:srgbClr val="FFFFCC"/>
        </a:lt1>
        <a:dk2>
          <a:srgbClr val="000000"/>
        </a:dk2>
        <a:lt2>
          <a:srgbClr val="FFCC00"/>
        </a:lt2>
        <a:accent1>
          <a:srgbClr val="6B6253"/>
        </a:accent1>
        <a:accent2>
          <a:srgbClr val="72543E"/>
        </a:accent2>
        <a:accent3>
          <a:srgbClr val="AAAAAA"/>
        </a:accent3>
        <a:accent4>
          <a:srgbClr val="DADAAE"/>
        </a:accent4>
        <a:accent5>
          <a:srgbClr val="BAB7B3"/>
        </a:accent5>
        <a:accent6>
          <a:srgbClr val="674B37"/>
        </a:accent6>
        <a:hlink>
          <a:srgbClr val="DA9880"/>
        </a:hlink>
        <a:folHlink>
          <a:srgbClr val="B2B2B2"/>
        </a:folHlink>
      </a:clrScheme>
      <a:clrMap bg1="dk2" tx1="lt1" bg2="dk1" tx2="lt2" accent1="accent1" accent2="accent2" accent3="accent3" accent4="accent4" accent5="accent5" accent6="accent6" hlink="hlink" folHlink="folHlink"/>
    </a:extraClrScheme>
    <a:extraClrScheme>
      <a:clrScheme name="HS 2020 Presentation Template 2">
        <a:dk1>
          <a:srgbClr val="000000"/>
        </a:dk1>
        <a:lt1>
          <a:srgbClr val="FFFFFF"/>
        </a:lt1>
        <a:dk2>
          <a:srgbClr val="000000"/>
        </a:dk2>
        <a:lt2>
          <a:srgbClr val="006600"/>
        </a:lt2>
        <a:accent1>
          <a:srgbClr val="F5EBC1"/>
        </a:accent1>
        <a:accent2>
          <a:srgbClr val="FFCC00"/>
        </a:accent2>
        <a:accent3>
          <a:srgbClr val="FFFFFF"/>
        </a:accent3>
        <a:accent4>
          <a:srgbClr val="000000"/>
        </a:accent4>
        <a:accent5>
          <a:srgbClr val="F9F3DD"/>
        </a:accent5>
        <a:accent6>
          <a:srgbClr val="E7B900"/>
        </a:accent6>
        <a:hlink>
          <a:srgbClr val="D4876C"/>
        </a:hlink>
        <a:folHlink>
          <a:srgbClr val="B2B2B2"/>
        </a:folHlink>
      </a:clrScheme>
      <a:clrMap bg1="lt1" tx1="dk1" bg2="lt2" tx2="dk2" accent1="accent1" accent2="accent2" accent3="accent3" accent4="accent4" accent5="accent5" accent6="accent6" hlink="hlink" folHlink="folHlink"/>
    </a:extraClrScheme>
    <a:extraClrScheme>
      <a:clrScheme name="HS 2020 Presentation Template 3">
        <a:dk1>
          <a:srgbClr val="000000"/>
        </a:dk1>
        <a:lt1>
          <a:srgbClr val="FFFFFF"/>
        </a:lt1>
        <a:dk2>
          <a:srgbClr val="000000"/>
        </a:dk2>
        <a:lt2>
          <a:srgbClr val="292929"/>
        </a:lt2>
        <a:accent1>
          <a:srgbClr val="EAEAEA"/>
        </a:accent1>
        <a:accent2>
          <a:srgbClr val="969696"/>
        </a:accent2>
        <a:accent3>
          <a:srgbClr val="FFFFFF"/>
        </a:accent3>
        <a:accent4>
          <a:srgbClr val="000000"/>
        </a:accent4>
        <a:accent5>
          <a:srgbClr val="F3F3F3"/>
        </a:accent5>
        <a:accent6>
          <a:srgbClr val="878787"/>
        </a:accent6>
        <a:hlink>
          <a:srgbClr val="5F5F5F"/>
        </a:hlink>
        <a:folHlink>
          <a:srgbClr val="B2B2B2"/>
        </a:folHlink>
      </a:clrScheme>
      <a:clrMap bg1="lt1" tx1="dk1" bg2="lt2" tx2="dk2" accent1="accent1" accent2="accent2" accent3="accent3" accent4="accent4" accent5="accent5" accent6="accent6" hlink="hlink" folHlink="folHlink"/>
    </a:extraClrScheme>
    <a:extraClrScheme>
      <a:clrScheme name="HS 2020 Presentation Template 4">
        <a:dk1>
          <a:srgbClr val="000000"/>
        </a:dk1>
        <a:lt1>
          <a:srgbClr val="FFFFFF"/>
        </a:lt1>
        <a:dk2>
          <a:srgbClr val="000000"/>
        </a:dk2>
        <a:lt2>
          <a:srgbClr val="006600"/>
        </a:lt2>
        <a:accent1>
          <a:srgbClr val="D8EBB3"/>
        </a:accent1>
        <a:accent2>
          <a:srgbClr val="CCCC00"/>
        </a:accent2>
        <a:accent3>
          <a:srgbClr val="FFFFFF"/>
        </a:accent3>
        <a:accent4>
          <a:srgbClr val="000000"/>
        </a:accent4>
        <a:accent5>
          <a:srgbClr val="E9F3D6"/>
        </a:accent5>
        <a:accent6>
          <a:srgbClr val="B9B900"/>
        </a:accent6>
        <a:hlink>
          <a:srgbClr val="FFBE7D"/>
        </a:hlink>
        <a:folHlink>
          <a:srgbClr val="B2B2B2"/>
        </a:folHlink>
      </a:clrScheme>
      <a:clrMap bg1="lt1" tx1="dk1" bg2="lt2" tx2="dk2" accent1="accent1" accent2="accent2" accent3="accent3" accent4="accent4" accent5="accent5" accent6="accent6" hlink="hlink" folHlink="folHlink"/>
    </a:extraClrScheme>
    <a:extraClrScheme>
      <a:clrScheme name="HS 2020 Presentation Template 5">
        <a:dk1>
          <a:srgbClr val="000000"/>
        </a:dk1>
        <a:lt1>
          <a:srgbClr val="E5D3B3"/>
        </a:lt1>
        <a:dk2>
          <a:srgbClr val="800000"/>
        </a:dk2>
        <a:lt2>
          <a:srgbClr val="009900"/>
        </a:lt2>
        <a:accent1>
          <a:srgbClr val="D5B095"/>
        </a:accent1>
        <a:accent2>
          <a:srgbClr val="E28666"/>
        </a:accent2>
        <a:accent3>
          <a:srgbClr val="F0E6D6"/>
        </a:accent3>
        <a:accent4>
          <a:srgbClr val="000000"/>
        </a:accent4>
        <a:accent5>
          <a:srgbClr val="E7D4C8"/>
        </a:accent5>
        <a:accent6>
          <a:srgbClr val="CD795C"/>
        </a:accent6>
        <a:hlink>
          <a:srgbClr val="B75735"/>
        </a:hlink>
        <a:folHlink>
          <a:srgbClr val="B2B2B2"/>
        </a:folHlink>
      </a:clrScheme>
      <a:clrMap bg1="lt1" tx1="dk1" bg2="lt2" tx2="dk2" accent1="accent1" accent2="accent2" accent3="accent3" accent4="accent4" accent5="accent5" accent6="accent6" hlink="hlink" folHlink="folHlink"/>
    </a:extraClrScheme>
    <a:extraClrScheme>
      <a:clrScheme name="HS 2020 Presentation Template 6">
        <a:dk1>
          <a:srgbClr val="99CC00"/>
        </a:dk1>
        <a:lt1>
          <a:srgbClr val="FFFFFF"/>
        </a:lt1>
        <a:dk2>
          <a:srgbClr val="51399D"/>
        </a:dk2>
        <a:lt2>
          <a:srgbClr val="FFFFCC"/>
        </a:lt2>
        <a:accent1>
          <a:srgbClr val="877CAA"/>
        </a:accent1>
        <a:accent2>
          <a:srgbClr val="000058"/>
        </a:accent2>
        <a:accent3>
          <a:srgbClr val="B3AECC"/>
        </a:accent3>
        <a:accent4>
          <a:srgbClr val="DADADA"/>
        </a:accent4>
        <a:accent5>
          <a:srgbClr val="C3BFD2"/>
        </a:accent5>
        <a:accent6>
          <a:srgbClr val="00004F"/>
        </a:accent6>
        <a:hlink>
          <a:srgbClr val="FFCC00"/>
        </a:hlink>
        <a:folHlink>
          <a:srgbClr val="B2B2B2"/>
        </a:folHlink>
      </a:clrScheme>
      <a:clrMap bg1="dk2" tx1="lt1" bg2="dk1" tx2="lt2" accent1="accent1" accent2="accent2" accent3="accent3" accent4="accent4" accent5="accent5" accent6="accent6" hlink="hlink" folHlink="folHlink"/>
    </a:extraClrScheme>
    <a:extraClrScheme>
      <a:clrScheme name="HS 2020 Presentation Template 7">
        <a:dk1>
          <a:srgbClr val="00267F"/>
        </a:dk1>
        <a:lt1>
          <a:srgbClr val="FFFFFF"/>
        </a:lt1>
        <a:dk2>
          <a:srgbClr val="002740"/>
        </a:dk2>
        <a:lt2>
          <a:srgbClr val="000066"/>
        </a:lt2>
        <a:accent1>
          <a:srgbClr val="F1B075"/>
        </a:accent1>
        <a:accent2>
          <a:srgbClr val="81A8FF"/>
        </a:accent2>
        <a:accent3>
          <a:srgbClr val="FFFFFF"/>
        </a:accent3>
        <a:accent4>
          <a:srgbClr val="001F6C"/>
        </a:accent4>
        <a:accent5>
          <a:srgbClr val="F7D4BD"/>
        </a:accent5>
        <a:accent6>
          <a:srgbClr val="7498E7"/>
        </a:accent6>
        <a:hlink>
          <a:srgbClr val="FF782D"/>
        </a:hlink>
        <a:folHlink>
          <a:srgbClr val="0076BE"/>
        </a:folHlink>
      </a:clrScheme>
      <a:clrMap bg1="lt1" tx1="dk1" bg2="lt2" tx2="dk2" accent1="accent1" accent2="accent2" accent3="accent3" accent4="accent4" accent5="accent5" accent6="accent6" hlink="hlink" folHlink="folHlink"/>
    </a:extraClrScheme>
    <a:extraClrScheme>
      <a:clrScheme name="HS 2020 Presentation Template 8">
        <a:dk1>
          <a:srgbClr val="00267F"/>
        </a:dk1>
        <a:lt1>
          <a:srgbClr val="FFFFFF"/>
        </a:lt1>
        <a:dk2>
          <a:srgbClr val="002740"/>
        </a:dk2>
        <a:lt2>
          <a:srgbClr val="000066"/>
        </a:lt2>
        <a:accent1>
          <a:srgbClr val="F1B075"/>
        </a:accent1>
        <a:accent2>
          <a:srgbClr val="99B9FF"/>
        </a:accent2>
        <a:accent3>
          <a:srgbClr val="FFFFFF"/>
        </a:accent3>
        <a:accent4>
          <a:srgbClr val="001F6C"/>
        </a:accent4>
        <a:accent5>
          <a:srgbClr val="F7D4BD"/>
        </a:accent5>
        <a:accent6>
          <a:srgbClr val="8AA7E7"/>
        </a:accent6>
        <a:hlink>
          <a:srgbClr val="FF782D"/>
        </a:hlink>
        <a:folHlink>
          <a:srgbClr val="0076BE"/>
        </a:folHlink>
      </a:clrScheme>
      <a:clrMap bg1="lt1" tx1="dk1" bg2="lt2" tx2="dk2" accent1="accent1" accent2="accent2" accent3="accent3" accent4="accent4" accent5="accent5" accent6="accent6" hlink="hlink" folHlink="folHlink"/>
    </a:extraClrScheme>
    <a:extraClrScheme>
      <a:clrScheme name="HS 2020 Presentation Template 9">
        <a:dk1>
          <a:srgbClr val="00267F"/>
        </a:dk1>
        <a:lt1>
          <a:srgbClr val="FFFFFF"/>
        </a:lt1>
        <a:dk2>
          <a:srgbClr val="002740"/>
        </a:dk2>
        <a:lt2>
          <a:srgbClr val="000066"/>
        </a:lt2>
        <a:accent1>
          <a:srgbClr val="F1B075"/>
        </a:accent1>
        <a:accent2>
          <a:srgbClr val="99B9FF"/>
        </a:accent2>
        <a:accent3>
          <a:srgbClr val="FFFFFF"/>
        </a:accent3>
        <a:accent4>
          <a:srgbClr val="001F6C"/>
        </a:accent4>
        <a:accent5>
          <a:srgbClr val="F7D4BD"/>
        </a:accent5>
        <a:accent6>
          <a:srgbClr val="8AA7E7"/>
        </a:accent6>
        <a:hlink>
          <a:srgbClr val="FF782D"/>
        </a:hlink>
        <a:folHlink>
          <a:srgbClr val="006AAC"/>
        </a:folHlink>
      </a:clrScheme>
      <a:clrMap bg1="lt1" tx1="dk1" bg2="lt2" tx2="dk2" accent1="accent1" accent2="accent2" accent3="accent3" accent4="accent4" accent5="accent5" accent6="accent6" hlink="hlink" folHlink="folHlink"/>
    </a:extraClrScheme>
    <a:extraClrScheme>
      <a:clrScheme name="HS 2020 Presentation Template 10">
        <a:dk1>
          <a:srgbClr val="00267F"/>
        </a:dk1>
        <a:lt1>
          <a:srgbClr val="FFFFFF"/>
        </a:lt1>
        <a:dk2>
          <a:srgbClr val="002740"/>
        </a:dk2>
        <a:lt2>
          <a:srgbClr val="000066"/>
        </a:lt2>
        <a:accent1>
          <a:srgbClr val="D7FFC3"/>
        </a:accent1>
        <a:accent2>
          <a:srgbClr val="81A8FF"/>
        </a:accent2>
        <a:accent3>
          <a:srgbClr val="FFFFFF"/>
        </a:accent3>
        <a:accent4>
          <a:srgbClr val="001F6C"/>
        </a:accent4>
        <a:accent5>
          <a:srgbClr val="E8FFDE"/>
        </a:accent5>
        <a:accent6>
          <a:srgbClr val="7498E7"/>
        </a:accent6>
        <a:hlink>
          <a:srgbClr val="FFD1B7"/>
        </a:hlink>
        <a:folHlink>
          <a:srgbClr val="000066"/>
        </a:folHlink>
      </a:clrScheme>
      <a:clrMap bg1="lt1" tx1="dk1" bg2="lt2" tx2="dk2" accent1="accent1" accent2="accent2" accent3="accent3" accent4="accent4" accent5="accent5" accent6="accent6" hlink="hlink" folHlink="folHlink"/>
    </a:extraClrScheme>
    <a:extraClrScheme>
      <a:clrScheme name="HS 2020 Presentation Template 11">
        <a:dk1>
          <a:srgbClr val="00267F"/>
        </a:dk1>
        <a:lt1>
          <a:srgbClr val="FFFFFF"/>
        </a:lt1>
        <a:dk2>
          <a:srgbClr val="002740"/>
        </a:dk2>
        <a:lt2>
          <a:srgbClr val="000066"/>
        </a:lt2>
        <a:accent1>
          <a:srgbClr val="D7FFC3"/>
        </a:accent1>
        <a:accent2>
          <a:srgbClr val="81A8FF"/>
        </a:accent2>
        <a:accent3>
          <a:srgbClr val="FFFFFF"/>
        </a:accent3>
        <a:accent4>
          <a:srgbClr val="001F6C"/>
        </a:accent4>
        <a:accent5>
          <a:srgbClr val="E8FFDE"/>
        </a:accent5>
        <a:accent6>
          <a:srgbClr val="7498E7"/>
        </a:accent6>
        <a:hlink>
          <a:srgbClr val="FFD1B7"/>
        </a:hlink>
        <a:folHlink>
          <a:srgbClr val="77797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HFG Presentation Template_FINAL">
  <a:themeElements>
    <a:clrScheme name="HFG Color palette">
      <a:dk1>
        <a:sysClr val="windowText" lastClr="000000"/>
      </a:dk1>
      <a:lt1>
        <a:sysClr val="window" lastClr="FFFFFF"/>
      </a:lt1>
      <a:dk2>
        <a:srgbClr val="1F497D"/>
      </a:dk2>
      <a:lt2>
        <a:srgbClr val="EEECE1"/>
      </a:lt2>
      <a:accent1>
        <a:srgbClr val="2B3990"/>
      </a:accent1>
      <a:accent2>
        <a:srgbClr val="F78E1E"/>
      </a:accent2>
      <a:accent3>
        <a:srgbClr val="7F7F7F"/>
      </a:accent3>
      <a:accent4>
        <a:srgbClr val="FBD5B5"/>
      </a:accent4>
      <a:accent5>
        <a:srgbClr val="8DB3E2"/>
      </a:accent5>
      <a:accent6>
        <a:srgbClr val="F79646"/>
      </a:accent6>
      <a:hlink>
        <a:srgbClr val="DFD1A7"/>
      </a:hlink>
      <a:folHlink>
        <a:srgbClr val="A5A5A5"/>
      </a:folHlink>
    </a:clrScheme>
    <a:fontScheme name="HS 2020 Presentation Template">
      <a:majorFont>
        <a:latin typeface="Arial Narrow"/>
        <a:ea typeface=""/>
        <a:cs typeface="Times New Roman"/>
      </a:majorFont>
      <a:minorFont>
        <a:latin typeface="Arial Narrow"/>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Times New Roman" pitchFamily="18" charset="0"/>
          </a:defRPr>
        </a:defPPr>
      </a:lstStyle>
    </a:lnDef>
  </a:objectDefaults>
  <a:extraClrSchemeLst>
    <a:extraClrScheme>
      <a:clrScheme name="HS 2020 Presentation Template 1">
        <a:dk1>
          <a:srgbClr val="FF9900"/>
        </a:dk1>
        <a:lt1>
          <a:srgbClr val="FFFFCC"/>
        </a:lt1>
        <a:dk2>
          <a:srgbClr val="000000"/>
        </a:dk2>
        <a:lt2>
          <a:srgbClr val="FFCC00"/>
        </a:lt2>
        <a:accent1>
          <a:srgbClr val="6B6253"/>
        </a:accent1>
        <a:accent2>
          <a:srgbClr val="72543E"/>
        </a:accent2>
        <a:accent3>
          <a:srgbClr val="AAAAAA"/>
        </a:accent3>
        <a:accent4>
          <a:srgbClr val="DADAAE"/>
        </a:accent4>
        <a:accent5>
          <a:srgbClr val="BAB7B3"/>
        </a:accent5>
        <a:accent6>
          <a:srgbClr val="674B37"/>
        </a:accent6>
        <a:hlink>
          <a:srgbClr val="DA9880"/>
        </a:hlink>
        <a:folHlink>
          <a:srgbClr val="B2B2B2"/>
        </a:folHlink>
      </a:clrScheme>
      <a:clrMap bg1="dk2" tx1="lt1" bg2="dk1" tx2="lt2" accent1="accent1" accent2="accent2" accent3="accent3" accent4="accent4" accent5="accent5" accent6="accent6" hlink="hlink" folHlink="folHlink"/>
    </a:extraClrScheme>
    <a:extraClrScheme>
      <a:clrScheme name="HS 2020 Presentation Template 2">
        <a:dk1>
          <a:srgbClr val="000000"/>
        </a:dk1>
        <a:lt1>
          <a:srgbClr val="FFFFFF"/>
        </a:lt1>
        <a:dk2>
          <a:srgbClr val="000000"/>
        </a:dk2>
        <a:lt2>
          <a:srgbClr val="006600"/>
        </a:lt2>
        <a:accent1>
          <a:srgbClr val="F5EBC1"/>
        </a:accent1>
        <a:accent2>
          <a:srgbClr val="FFCC00"/>
        </a:accent2>
        <a:accent3>
          <a:srgbClr val="FFFFFF"/>
        </a:accent3>
        <a:accent4>
          <a:srgbClr val="000000"/>
        </a:accent4>
        <a:accent5>
          <a:srgbClr val="F9F3DD"/>
        </a:accent5>
        <a:accent6>
          <a:srgbClr val="E7B900"/>
        </a:accent6>
        <a:hlink>
          <a:srgbClr val="D4876C"/>
        </a:hlink>
        <a:folHlink>
          <a:srgbClr val="B2B2B2"/>
        </a:folHlink>
      </a:clrScheme>
      <a:clrMap bg1="lt1" tx1="dk1" bg2="lt2" tx2="dk2" accent1="accent1" accent2="accent2" accent3="accent3" accent4="accent4" accent5="accent5" accent6="accent6" hlink="hlink" folHlink="folHlink"/>
    </a:extraClrScheme>
    <a:extraClrScheme>
      <a:clrScheme name="HS 2020 Presentation Template 3">
        <a:dk1>
          <a:srgbClr val="000000"/>
        </a:dk1>
        <a:lt1>
          <a:srgbClr val="FFFFFF"/>
        </a:lt1>
        <a:dk2>
          <a:srgbClr val="000000"/>
        </a:dk2>
        <a:lt2>
          <a:srgbClr val="292929"/>
        </a:lt2>
        <a:accent1>
          <a:srgbClr val="EAEAEA"/>
        </a:accent1>
        <a:accent2>
          <a:srgbClr val="969696"/>
        </a:accent2>
        <a:accent3>
          <a:srgbClr val="FFFFFF"/>
        </a:accent3>
        <a:accent4>
          <a:srgbClr val="000000"/>
        </a:accent4>
        <a:accent5>
          <a:srgbClr val="F3F3F3"/>
        </a:accent5>
        <a:accent6>
          <a:srgbClr val="878787"/>
        </a:accent6>
        <a:hlink>
          <a:srgbClr val="5F5F5F"/>
        </a:hlink>
        <a:folHlink>
          <a:srgbClr val="B2B2B2"/>
        </a:folHlink>
      </a:clrScheme>
      <a:clrMap bg1="lt1" tx1="dk1" bg2="lt2" tx2="dk2" accent1="accent1" accent2="accent2" accent3="accent3" accent4="accent4" accent5="accent5" accent6="accent6" hlink="hlink" folHlink="folHlink"/>
    </a:extraClrScheme>
    <a:extraClrScheme>
      <a:clrScheme name="HS 2020 Presentation Template 4">
        <a:dk1>
          <a:srgbClr val="000000"/>
        </a:dk1>
        <a:lt1>
          <a:srgbClr val="FFFFFF"/>
        </a:lt1>
        <a:dk2>
          <a:srgbClr val="000000"/>
        </a:dk2>
        <a:lt2>
          <a:srgbClr val="006600"/>
        </a:lt2>
        <a:accent1>
          <a:srgbClr val="D8EBB3"/>
        </a:accent1>
        <a:accent2>
          <a:srgbClr val="CCCC00"/>
        </a:accent2>
        <a:accent3>
          <a:srgbClr val="FFFFFF"/>
        </a:accent3>
        <a:accent4>
          <a:srgbClr val="000000"/>
        </a:accent4>
        <a:accent5>
          <a:srgbClr val="E9F3D6"/>
        </a:accent5>
        <a:accent6>
          <a:srgbClr val="B9B900"/>
        </a:accent6>
        <a:hlink>
          <a:srgbClr val="FFBE7D"/>
        </a:hlink>
        <a:folHlink>
          <a:srgbClr val="B2B2B2"/>
        </a:folHlink>
      </a:clrScheme>
      <a:clrMap bg1="lt1" tx1="dk1" bg2="lt2" tx2="dk2" accent1="accent1" accent2="accent2" accent3="accent3" accent4="accent4" accent5="accent5" accent6="accent6" hlink="hlink" folHlink="folHlink"/>
    </a:extraClrScheme>
    <a:extraClrScheme>
      <a:clrScheme name="HS 2020 Presentation Template 5">
        <a:dk1>
          <a:srgbClr val="000000"/>
        </a:dk1>
        <a:lt1>
          <a:srgbClr val="E5D3B3"/>
        </a:lt1>
        <a:dk2>
          <a:srgbClr val="800000"/>
        </a:dk2>
        <a:lt2>
          <a:srgbClr val="009900"/>
        </a:lt2>
        <a:accent1>
          <a:srgbClr val="D5B095"/>
        </a:accent1>
        <a:accent2>
          <a:srgbClr val="E28666"/>
        </a:accent2>
        <a:accent3>
          <a:srgbClr val="F0E6D6"/>
        </a:accent3>
        <a:accent4>
          <a:srgbClr val="000000"/>
        </a:accent4>
        <a:accent5>
          <a:srgbClr val="E7D4C8"/>
        </a:accent5>
        <a:accent6>
          <a:srgbClr val="CD795C"/>
        </a:accent6>
        <a:hlink>
          <a:srgbClr val="B75735"/>
        </a:hlink>
        <a:folHlink>
          <a:srgbClr val="B2B2B2"/>
        </a:folHlink>
      </a:clrScheme>
      <a:clrMap bg1="lt1" tx1="dk1" bg2="lt2" tx2="dk2" accent1="accent1" accent2="accent2" accent3="accent3" accent4="accent4" accent5="accent5" accent6="accent6" hlink="hlink" folHlink="folHlink"/>
    </a:extraClrScheme>
    <a:extraClrScheme>
      <a:clrScheme name="HS 2020 Presentation Template 6">
        <a:dk1>
          <a:srgbClr val="99CC00"/>
        </a:dk1>
        <a:lt1>
          <a:srgbClr val="FFFFFF"/>
        </a:lt1>
        <a:dk2>
          <a:srgbClr val="51399D"/>
        </a:dk2>
        <a:lt2>
          <a:srgbClr val="FFFFCC"/>
        </a:lt2>
        <a:accent1>
          <a:srgbClr val="877CAA"/>
        </a:accent1>
        <a:accent2>
          <a:srgbClr val="000058"/>
        </a:accent2>
        <a:accent3>
          <a:srgbClr val="B3AECC"/>
        </a:accent3>
        <a:accent4>
          <a:srgbClr val="DADADA"/>
        </a:accent4>
        <a:accent5>
          <a:srgbClr val="C3BFD2"/>
        </a:accent5>
        <a:accent6>
          <a:srgbClr val="00004F"/>
        </a:accent6>
        <a:hlink>
          <a:srgbClr val="FFCC00"/>
        </a:hlink>
        <a:folHlink>
          <a:srgbClr val="B2B2B2"/>
        </a:folHlink>
      </a:clrScheme>
      <a:clrMap bg1="dk2" tx1="lt1" bg2="dk1" tx2="lt2" accent1="accent1" accent2="accent2" accent3="accent3" accent4="accent4" accent5="accent5" accent6="accent6" hlink="hlink" folHlink="folHlink"/>
    </a:extraClrScheme>
    <a:extraClrScheme>
      <a:clrScheme name="HS 2020 Presentation Template 7">
        <a:dk1>
          <a:srgbClr val="00267F"/>
        </a:dk1>
        <a:lt1>
          <a:srgbClr val="FFFFFF"/>
        </a:lt1>
        <a:dk2>
          <a:srgbClr val="002740"/>
        </a:dk2>
        <a:lt2>
          <a:srgbClr val="000066"/>
        </a:lt2>
        <a:accent1>
          <a:srgbClr val="F1B075"/>
        </a:accent1>
        <a:accent2>
          <a:srgbClr val="81A8FF"/>
        </a:accent2>
        <a:accent3>
          <a:srgbClr val="FFFFFF"/>
        </a:accent3>
        <a:accent4>
          <a:srgbClr val="001F6C"/>
        </a:accent4>
        <a:accent5>
          <a:srgbClr val="F7D4BD"/>
        </a:accent5>
        <a:accent6>
          <a:srgbClr val="7498E7"/>
        </a:accent6>
        <a:hlink>
          <a:srgbClr val="FF782D"/>
        </a:hlink>
        <a:folHlink>
          <a:srgbClr val="0076BE"/>
        </a:folHlink>
      </a:clrScheme>
      <a:clrMap bg1="lt1" tx1="dk1" bg2="lt2" tx2="dk2" accent1="accent1" accent2="accent2" accent3="accent3" accent4="accent4" accent5="accent5" accent6="accent6" hlink="hlink" folHlink="folHlink"/>
    </a:extraClrScheme>
    <a:extraClrScheme>
      <a:clrScheme name="HS 2020 Presentation Template 8">
        <a:dk1>
          <a:srgbClr val="00267F"/>
        </a:dk1>
        <a:lt1>
          <a:srgbClr val="FFFFFF"/>
        </a:lt1>
        <a:dk2>
          <a:srgbClr val="002740"/>
        </a:dk2>
        <a:lt2>
          <a:srgbClr val="000066"/>
        </a:lt2>
        <a:accent1>
          <a:srgbClr val="F1B075"/>
        </a:accent1>
        <a:accent2>
          <a:srgbClr val="99B9FF"/>
        </a:accent2>
        <a:accent3>
          <a:srgbClr val="FFFFFF"/>
        </a:accent3>
        <a:accent4>
          <a:srgbClr val="001F6C"/>
        </a:accent4>
        <a:accent5>
          <a:srgbClr val="F7D4BD"/>
        </a:accent5>
        <a:accent6>
          <a:srgbClr val="8AA7E7"/>
        </a:accent6>
        <a:hlink>
          <a:srgbClr val="FF782D"/>
        </a:hlink>
        <a:folHlink>
          <a:srgbClr val="0076BE"/>
        </a:folHlink>
      </a:clrScheme>
      <a:clrMap bg1="lt1" tx1="dk1" bg2="lt2" tx2="dk2" accent1="accent1" accent2="accent2" accent3="accent3" accent4="accent4" accent5="accent5" accent6="accent6" hlink="hlink" folHlink="folHlink"/>
    </a:extraClrScheme>
    <a:extraClrScheme>
      <a:clrScheme name="HS 2020 Presentation Template 9">
        <a:dk1>
          <a:srgbClr val="00267F"/>
        </a:dk1>
        <a:lt1>
          <a:srgbClr val="FFFFFF"/>
        </a:lt1>
        <a:dk2>
          <a:srgbClr val="002740"/>
        </a:dk2>
        <a:lt2>
          <a:srgbClr val="000066"/>
        </a:lt2>
        <a:accent1>
          <a:srgbClr val="F1B075"/>
        </a:accent1>
        <a:accent2>
          <a:srgbClr val="99B9FF"/>
        </a:accent2>
        <a:accent3>
          <a:srgbClr val="FFFFFF"/>
        </a:accent3>
        <a:accent4>
          <a:srgbClr val="001F6C"/>
        </a:accent4>
        <a:accent5>
          <a:srgbClr val="F7D4BD"/>
        </a:accent5>
        <a:accent6>
          <a:srgbClr val="8AA7E7"/>
        </a:accent6>
        <a:hlink>
          <a:srgbClr val="FF782D"/>
        </a:hlink>
        <a:folHlink>
          <a:srgbClr val="006AAC"/>
        </a:folHlink>
      </a:clrScheme>
      <a:clrMap bg1="lt1" tx1="dk1" bg2="lt2" tx2="dk2" accent1="accent1" accent2="accent2" accent3="accent3" accent4="accent4" accent5="accent5" accent6="accent6" hlink="hlink" folHlink="folHlink"/>
    </a:extraClrScheme>
    <a:extraClrScheme>
      <a:clrScheme name="HS 2020 Presentation Template 10">
        <a:dk1>
          <a:srgbClr val="00267F"/>
        </a:dk1>
        <a:lt1>
          <a:srgbClr val="FFFFFF"/>
        </a:lt1>
        <a:dk2>
          <a:srgbClr val="002740"/>
        </a:dk2>
        <a:lt2>
          <a:srgbClr val="000066"/>
        </a:lt2>
        <a:accent1>
          <a:srgbClr val="D7FFC3"/>
        </a:accent1>
        <a:accent2>
          <a:srgbClr val="81A8FF"/>
        </a:accent2>
        <a:accent3>
          <a:srgbClr val="FFFFFF"/>
        </a:accent3>
        <a:accent4>
          <a:srgbClr val="001F6C"/>
        </a:accent4>
        <a:accent5>
          <a:srgbClr val="E8FFDE"/>
        </a:accent5>
        <a:accent6>
          <a:srgbClr val="7498E7"/>
        </a:accent6>
        <a:hlink>
          <a:srgbClr val="FFD1B7"/>
        </a:hlink>
        <a:folHlink>
          <a:srgbClr val="000066"/>
        </a:folHlink>
      </a:clrScheme>
      <a:clrMap bg1="lt1" tx1="dk1" bg2="lt2" tx2="dk2" accent1="accent1" accent2="accent2" accent3="accent3" accent4="accent4" accent5="accent5" accent6="accent6" hlink="hlink" folHlink="folHlink"/>
    </a:extraClrScheme>
    <a:extraClrScheme>
      <a:clrScheme name="HS 2020 Presentation Template 11">
        <a:dk1>
          <a:srgbClr val="00267F"/>
        </a:dk1>
        <a:lt1>
          <a:srgbClr val="FFFFFF"/>
        </a:lt1>
        <a:dk2>
          <a:srgbClr val="002740"/>
        </a:dk2>
        <a:lt2>
          <a:srgbClr val="000066"/>
        </a:lt2>
        <a:accent1>
          <a:srgbClr val="D7FFC3"/>
        </a:accent1>
        <a:accent2>
          <a:srgbClr val="81A8FF"/>
        </a:accent2>
        <a:accent3>
          <a:srgbClr val="FFFFFF"/>
        </a:accent3>
        <a:accent4>
          <a:srgbClr val="001F6C"/>
        </a:accent4>
        <a:accent5>
          <a:srgbClr val="E8FFDE"/>
        </a:accent5>
        <a:accent6>
          <a:srgbClr val="7498E7"/>
        </a:accent6>
        <a:hlink>
          <a:srgbClr val="FFD1B7"/>
        </a:hlink>
        <a:folHlink>
          <a:srgbClr val="77797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HFG Presentation Template_FINAL">
  <a:themeElements>
    <a:clrScheme name="Thinkcell Match">
      <a:dk1>
        <a:sysClr val="windowText" lastClr="000000"/>
      </a:dk1>
      <a:lt1>
        <a:sysClr val="window" lastClr="FFFFFF"/>
      </a:lt1>
      <a:dk2>
        <a:srgbClr val="1F497D"/>
      </a:dk2>
      <a:lt2>
        <a:srgbClr val="EEECE1"/>
      </a:lt2>
      <a:accent1>
        <a:srgbClr val="A5A5A5"/>
      </a:accent1>
      <a:accent2>
        <a:srgbClr val="2B3990"/>
      </a:accent2>
      <a:accent3>
        <a:srgbClr val="D1E0F3"/>
      </a:accent3>
      <a:accent4>
        <a:srgbClr val="FBD5B5"/>
      </a:accent4>
      <a:accent5>
        <a:srgbClr val="8DB3E2"/>
      </a:accent5>
      <a:accent6>
        <a:srgbClr val="F79646"/>
      </a:accent6>
      <a:hlink>
        <a:srgbClr val="E36C09"/>
      </a:hlink>
      <a:folHlink>
        <a:srgbClr val="7B7B7B"/>
      </a:folHlink>
    </a:clrScheme>
    <a:fontScheme name="HS 2020 Presentation Template">
      <a:majorFont>
        <a:latin typeface="Arial Narrow"/>
        <a:ea typeface=""/>
        <a:cs typeface="Times New Roman"/>
      </a:majorFont>
      <a:minorFont>
        <a:latin typeface="Arial Narrow"/>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Times New Roman" pitchFamily="18" charset="0"/>
          </a:defRPr>
        </a:defPPr>
      </a:lstStyle>
    </a:lnDef>
  </a:objectDefaults>
  <a:extraClrSchemeLst>
    <a:extraClrScheme>
      <a:clrScheme name="HS 2020 Presentation Template 1">
        <a:dk1>
          <a:srgbClr val="FF9900"/>
        </a:dk1>
        <a:lt1>
          <a:srgbClr val="FFFFCC"/>
        </a:lt1>
        <a:dk2>
          <a:srgbClr val="000000"/>
        </a:dk2>
        <a:lt2>
          <a:srgbClr val="FFCC00"/>
        </a:lt2>
        <a:accent1>
          <a:srgbClr val="6B6253"/>
        </a:accent1>
        <a:accent2>
          <a:srgbClr val="72543E"/>
        </a:accent2>
        <a:accent3>
          <a:srgbClr val="AAAAAA"/>
        </a:accent3>
        <a:accent4>
          <a:srgbClr val="DADAAE"/>
        </a:accent4>
        <a:accent5>
          <a:srgbClr val="BAB7B3"/>
        </a:accent5>
        <a:accent6>
          <a:srgbClr val="674B37"/>
        </a:accent6>
        <a:hlink>
          <a:srgbClr val="DA9880"/>
        </a:hlink>
        <a:folHlink>
          <a:srgbClr val="B2B2B2"/>
        </a:folHlink>
      </a:clrScheme>
      <a:clrMap bg1="dk2" tx1="lt1" bg2="dk1" tx2="lt2" accent1="accent1" accent2="accent2" accent3="accent3" accent4="accent4" accent5="accent5" accent6="accent6" hlink="hlink" folHlink="folHlink"/>
    </a:extraClrScheme>
    <a:extraClrScheme>
      <a:clrScheme name="HS 2020 Presentation Template 2">
        <a:dk1>
          <a:srgbClr val="000000"/>
        </a:dk1>
        <a:lt1>
          <a:srgbClr val="FFFFFF"/>
        </a:lt1>
        <a:dk2>
          <a:srgbClr val="000000"/>
        </a:dk2>
        <a:lt2>
          <a:srgbClr val="006600"/>
        </a:lt2>
        <a:accent1>
          <a:srgbClr val="F5EBC1"/>
        </a:accent1>
        <a:accent2>
          <a:srgbClr val="FFCC00"/>
        </a:accent2>
        <a:accent3>
          <a:srgbClr val="FFFFFF"/>
        </a:accent3>
        <a:accent4>
          <a:srgbClr val="000000"/>
        </a:accent4>
        <a:accent5>
          <a:srgbClr val="F9F3DD"/>
        </a:accent5>
        <a:accent6>
          <a:srgbClr val="E7B900"/>
        </a:accent6>
        <a:hlink>
          <a:srgbClr val="D4876C"/>
        </a:hlink>
        <a:folHlink>
          <a:srgbClr val="B2B2B2"/>
        </a:folHlink>
      </a:clrScheme>
      <a:clrMap bg1="lt1" tx1="dk1" bg2="lt2" tx2="dk2" accent1="accent1" accent2="accent2" accent3="accent3" accent4="accent4" accent5="accent5" accent6="accent6" hlink="hlink" folHlink="folHlink"/>
    </a:extraClrScheme>
    <a:extraClrScheme>
      <a:clrScheme name="HS 2020 Presentation Template 3">
        <a:dk1>
          <a:srgbClr val="000000"/>
        </a:dk1>
        <a:lt1>
          <a:srgbClr val="FFFFFF"/>
        </a:lt1>
        <a:dk2>
          <a:srgbClr val="000000"/>
        </a:dk2>
        <a:lt2>
          <a:srgbClr val="292929"/>
        </a:lt2>
        <a:accent1>
          <a:srgbClr val="EAEAEA"/>
        </a:accent1>
        <a:accent2>
          <a:srgbClr val="969696"/>
        </a:accent2>
        <a:accent3>
          <a:srgbClr val="FFFFFF"/>
        </a:accent3>
        <a:accent4>
          <a:srgbClr val="000000"/>
        </a:accent4>
        <a:accent5>
          <a:srgbClr val="F3F3F3"/>
        </a:accent5>
        <a:accent6>
          <a:srgbClr val="878787"/>
        </a:accent6>
        <a:hlink>
          <a:srgbClr val="5F5F5F"/>
        </a:hlink>
        <a:folHlink>
          <a:srgbClr val="B2B2B2"/>
        </a:folHlink>
      </a:clrScheme>
      <a:clrMap bg1="lt1" tx1="dk1" bg2="lt2" tx2="dk2" accent1="accent1" accent2="accent2" accent3="accent3" accent4="accent4" accent5="accent5" accent6="accent6" hlink="hlink" folHlink="folHlink"/>
    </a:extraClrScheme>
    <a:extraClrScheme>
      <a:clrScheme name="HS 2020 Presentation Template 4">
        <a:dk1>
          <a:srgbClr val="000000"/>
        </a:dk1>
        <a:lt1>
          <a:srgbClr val="FFFFFF"/>
        </a:lt1>
        <a:dk2>
          <a:srgbClr val="000000"/>
        </a:dk2>
        <a:lt2>
          <a:srgbClr val="006600"/>
        </a:lt2>
        <a:accent1>
          <a:srgbClr val="D8EBB3"/>
        </a:accent1>
        <a:accent2>
          <a:srgbClr val="CCCC00"/>
        </a:accent2>
        <a:accent3>
          <a:srgbClr val="FFFFFF"/>
        </a:accent3>
        <a:accent4>
          <a:srgbClr val="000000"/>
        </a:accent4>
        <a:accent5>
          <a:srgbClr val="E9F3D6"/>
        </a:accent5>
        <a:accent6>
          <a:srgbClr val="B9B900"/>
        </a:accent6>
        <a:hlink>
          <a:srgbClr val="FFBE7D"/>
        </a:hlink>
        <a:folHlink>
          <a:srgbClr val="B2B2B2"/>
        </a:folHlink>
      </a:clrScheme>
      <a:clrMap bg1="lt1" tx1="dk1" bg2="lt2" tx2="dk2" accent1="accent1" accent2="accent2" accent3="accent3" accent4="accent4" accent5="accent5" accent6="accent6" hlink="hlink" folHlink="folHlink"/>
    </a:extraClrScheme>
    <a:extraClrScheme>
      <a:clrScheme name="HS 2020 Presentation Template 5">
        <a:dk1>
          <a:srgbClr val="000000"/>
        </a:dk1>
        <a:lt1>
          <a:srgbClr val="E5D3B3"/>
        </a:lt1>
        <a:dk2>
          <a:srgbClr val="800000"/>
        </a:dk2>
        <a:lt2>
          <a:srgbClr val="009900"/>
        </a:lt2>
        <a:accent1>
          <a:srgbClr val="D5B095"/>
        </a:accent1>
        <a:accent2>
          <a:srgbClr val="E28666"/>
        </a:accent2>
        <a:accent3>
          <a:srgbClr val="F0E6D6"/>
        </a:accent3>
        <a:accent4>
          <a:srgbClr val="000000"/>
        </a:accent4>
        <a:accent5>
          <a:srgbClr val="E7D4C8"/>
        </a:accent5>
        <a:accent6>
          <a:srgbClr val="CD795C"/>
        </a:accent6>
        <a:hlink>
          <a:srgbClr val="B75735"/>
        </a:hlink>
        <a:folHlink>
          <a:srgbClr val="B2B2B2"/>
        </a:folHlink>
      </a:clrScheme>
      <a:clrMap bg1="lt1" tx1="dk1" bg2="lt2" tx2="dk2" accent1="accent1" accent2="accent2" accent3="accent3" accent4="accent4" accent5="accent5" accent6="accent6" hlink="hlink" folHlink="folHlink"/>
    </a:extraClrScheme>
    <a:extraClrScheme>
      <a:clrScheme name="HS 2020 Presentation Template 6">
        <a:dk1>
          <a:srgbClr val="99CC00"/>
        </a:dk1>
        <a:lt1>
          <a:srgbClr val="FFFFFF"/>
        </a:lt1>
        <a:dk2>
          <a:srgbClr val="51399D"/>
        </a:dk2>
        <a:lt2>
          <a:srgbClr val="FFFFCC"/>
        </a:lt2>
        <a:accent1>
          <a:srgbClr val="877CAA"/>
        </a:accent1>
        <a:accent2>
          <a:srgbClr val="000058"/>
        </a:accent2>
        <a:accent3>
          <a:srgbClr val="B3AECC"/>
        </a:accent3>
        <a:accent4>
          <a:srgbClr val="DADADA"/>
        </a:accent4>
        <a:accent5>
          <a:srgbClr val="C3BFD2"/>
        </a:accent5>
        <a:accent6>
          <a:srgbClr val="00004F"/>
        </a:accent6>
        <a:hlink>
          <a:srgbClr val="FFCC00"/>
        </a:hlink>
        <a:folHlink>
          <a:srgbClr val="B2B2B2"/>
        </a:folHlink>
      </a:clrScheme>
      <a:clrMap bg1="dk2" tx1="lt1" bg2="dk1" tx2="lt2" accent1="accent1" accent2="accent2" accent3="accent3" accent4="accent4" accent5="accent5" accent6="accent6" hlink="hlink" folHlink="folHlink"/>
    </a:extraClrScheme>
    <a:extraClrScheme>
      <a:clrScheme name="HS 2020 Presentation Template 7">
        <a:dk1>
          <a:srgbClr val="00267F"/>
        </a:dk1>
        <a:lt1>
          <a:srgbClr val="FFFFFF"/>
        </a:lt1>
        <a:dk2>
          <a:srgbClr val="002740"/>
        </a:dk2>
        <a:lt2>
          <a:srgbClr val="000066"/>
        </a:lt2>
        <a:accent1>
          <a:srgbClr val="F1B075"/>
        </a:accent1>
        <a:accent2>
          <a:srgbClr val="81A8FF"/>
        </a:accent2>
        <a:accent3>
          <a:srgbClr val="FFFFFF"/>
        </a:accent3>
        <a:accent4>
          <a:srgbClr val="001F6C"/>
        </a:accent4>
        <a:accent5>
          <a:srgbClr val="F7D4BD"/>
        </a:accent5>
        <a:accent6>
          <a:srgbClr val="7498E7"/>
        </a:accent6>
        <a:hlink>
          <a:srgbClr val="FF782D"/>
        </a:hlink>
        <a:folHlink>
          <a:srgbClr val="0076BE"/>
        </a:folHlink>
      </a:clrScheme>
      <a:clrMap bg1="lt1" tx1="dk1" bg2="lt2" tx2="dk2" accent1="accent1" accent2="accent2" accent3="accent3" accent4="accent4" accent5="accent5" accent6="accent6" hlink="hlink" folHlink="folHlink"/>
    </a:extraClrScheme>
    <a:extraClrScheme>
      <a:clrScheme name="HS 2020 Presentation Template 8">
        <a:dk1>
          <a:srgbClr val="00267F"/>
        </a:dk1>
        <a:lt1>
          <a:srgbClr val="FFFFFF"/>
        </a:lt1>
        <a:dk2>
          <a:srgbClr val="002740"/>
        </a:dk2>
        <a:lt2>
          <a:srgbClr val="000066"/>
        </a:lt2>
        <a:accent1>
          <a:srgbClr val="F1B075"/>
        </a:accent1>
        <a:accent2>
          <a:srgbClr val="99B9FF"/>
        </a:accent2>
        <a:accent3>
          <a:srgbClr val="FFFFFF"/>
        </a:accent3>
        <a:accent4>
          <a:srgbClr val="001F6C"/>
        </a:accent4>
        <a:accent5>
          <a:srgbClr val="F7D4BD"/>
        </a:accent5>
        <a:accent6>
          <a:srgbClr val="8AA7E7"/>
        </a:accent6>
        <a:hlink>
          <a:srgbClr val="FF782D"/>
        </a:hlink>
        <a:folHlink>
          <a:srgbClr val="0076BE"/>
        </a:folHlink>
      </a:clrScheme>
      <a:clrMap bg1="lt1" tx1="dk1" bg2="lt2" tx2="dk2" accent1="accent1" accent2="accent2" accent3="accent3" accent4="accent4" accent5="accent5" accent6="accent6" hlink="hlink" folHlink="folHlink"/>
    </a:extraClrScheme>
    <a:extraClrScheme>
      <a:clrScheme name="HS 2020 Presentation Template 9">
        <a:dk1>
          <a:srgbClr val="00267F"/>
        </a:dk1>
        <a:lt1>
          <a:srgbClr val="FFFFFF"/>
        </a:lt1>
        <a:dk2>
          <a:srgbClr val="002740"/>
        </a:dk2>
        <a:lt2>
          <a:srgbClr val="000066"/>
        </a:lt2>
        <a:accent1>
          <a:srgbClr val="F1B075"/>
        </a:accent1>
        <a:accent2>
          <a:srgbClr val="99B9FF"/>
        </a:accent2>
        <a:accent3>
          <a:srgbClr val="FFFFFF"/>
        </a:accent3>
        <a:accent4>
          <a:srgbClr val="001F6C"/>
        </a:accent4>
        <a:accent5>
          <a:srgbClr val="F7D4BD"/>
        </a:accent5>
        <a:accent6>
          <a:srgbClr val="8AA7E7"/>
        </a:accent6>
        <a:hlink>
          <a:srgbClr val="FF782D"/>
        </a:hlink>
        <a:folHlink>
          <a:srgbClr val="006AAC"/>
        </a:folHlink>
      </a:clrScheme>
      <a:clrMap bg1="lt1" tx1="dk1" bg2="lt2" tx2="dk2" accent1="accent1" accent2="accent2" accent3="accent3" accent4="accent4" accent5="accent5" accent6="accent6" hlink="hlink" folHlink="folHlink"/>
    </a:extraClrScheme>
    <a:extraClrScheme>
      <a:clrScheme name="HS 2020 Presentation Template 10">
        <a:dk1>
          <a:srgbClr val="00267F"/>
        </a:dk1>
        <a:lt1>
          <a:srgbClr val="FFFFFF"/>
        </a:lt1>
        <a:dk2>
          <a:srgbClr val="002740"/>
        </a:dk2>
        <a:lt2>
          <a:srgbClr val="000066"/>
        </a:lt2>
        <a:accent1>
          <a:srgbClr val="D7FFC3"/>
        </a:accent1>
        <a:accent2>
          <a:srgbClr val="81A8FF"/>
        </a:accent2>
        <a:accent3>
          <a:srgbClr val="FFFFFF"/>
        </a:accent3>
        <a:accent4>
          <a:srgbClr val="001F6C"/>
        </a:accent4>
        <a:accent5>
          <a:srgbClr val="E8FFDE"/>
        </a:accent5>
        <a:accent6>
          <a:srgbClr val="7498E7"/>
        </a:accent6>
        <a:hlink>
          <a:srgbClr val="FFD1B7"/>
        </a:hlink>
        <a:folHlink>
          <a:srgbClr val="000066"/>
        </a:folHlink>
      </a:clrScheme>
      <a:clrMap bg1="lt1" tx1="dk1" bg2="lt2" tx2="dk2" accent1="accent1" accent2="accent2" accent3="accent3" accent4="accent4" accent5="accent5" accent6="accent6" hlink="hlink" folHlink="folHlink"/>
    </a:extraClrScheme>
    <a:extraClrScheme>
      <a:clrScheme name="HS 2020 Presentation Template 11">
        <a:dk1>
          <a:srgbClr val="00267F"/>
        </a:dk1>
        <a:lt1>
          <a:srgbClr val="FFFFFF"/>
        </a:lt1>
        <a:dk2>
          <a:srgbClr val="002740"/>
        </a:dk2>
        <a:lt2>
          <a:srgbClr val="000066"/>
        </a:lt2>
        <a:accent1>
          <a:srgbClr val="D7FFC3"/>
        </a:accent1>
        <a:accent2>
          <a:srgbClr val="81A8FF"/>
        </a:accent2>
        <a:accent3>
          <a:srgbClr val="FFFFFF"/>
        </a:accent3>
        <a:accent4>
          <a:srgbClr val="001F6C"/>
        </a:accent4>
        <a:accent5>
          <a:srgbClr val="E8FFDE"/>
        </a:accent5>
        <a:accent6>
          <a:srgbClr val="7498E7"/>
        </a:accent6>
        <a:hlink>
          <a:srgbClr val="FFD1B7"/>
        </a:hlink>
        <a:folHlink>
          <a:srgbClr val="77797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HFG Presentation Template_FINAL">
  <a:themeElements>
    <a:clrScheme name="HFG Color palette">
      <a:dk1>
        <a:sysClr val="windowText" lastClr="000000"/>
      </a:dk1>
      <a:lt1>
        <a:sysClr val="window" lastClr="FFFFFF"/>
      </a:lt1>
      <a:dk2>
        <a:srgbClr val="1F497D"/>
      </a:dk2>
      <a:lt2>
        <a:srgbClr val="EEECE1"/>
      </a:lt2>
      <a:accent1>
        <a:srgbClr val="2B3990"/>
      </a:accent1>
      <a:accent2>
        <a:srgbClr val="F78E1E"/>
      </a:accent2>
      <a:accent3>
        <a:srgbClr val="7F7F7F"/>
      </a:accent3>
      <a:accent4>
        <a:srgbClr val="FBD5B5"/>
      </a:accent4>
      <a:accent5>
        <a:srgbClr val="8DB3E2"/>
      </a:accent5>
      <a:accent6>
        <a:srgbClr val="F79646"/>
      </a:accent6>
      <a:hlink>
        <a:srgbClr val="DFD1A7"/>
      </a:hlink>
      <a:folHlink>
        <a:srgbClr val="A5A5A5"/>
      </a:folHlink>
    </a:clrScheme>
    <a:fontScheme name="HS 2020 Presentation Template">
      <a:majorFont>
        <a:latin typeface="Arial Narrow"/>
        <a:ea typeface=""/>
        <a:cs typeface="Times New Roman"/>
      </a:majorFont>
      <a:minorFont>
        <a:latin typeface="Arial Narrow"/>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Times New Roman" pitchFamily="18" charset="0"/>
          </a:defRPr>
        </a:defPPr>
      </a:lstStyle>
    </a:lnDef>
  </a:objectDefaults>
  <a:extraClrSchemeLst>
    <a:extraClrScheme>
      <a:clrScheme name="HS 2020 Presentation Template 1">
        <a:dk1>
          <a:srgbClr val="FF9900"/>
        </a:dk1>
        <a:lt1>
          <a:srgbClr val="FFFFCC"/>
        </a:lt1>
        <a:dk2>
          <a:srgbClr val="000000"/>
        </a:dk2>
        <a:lt2>
          <a:srgbClr val="FFCC00"/>
        </a:lt2>
        <a:accent1>
          <a:srgbClr val="6B6253"/>
        </a:accent1>
        <a:accent2>
          <a:srgbClr val="72543E"/>
        </a:accent2>
        <a:accent3>
          <a:srgbClr val="AAAAAA"/>
        </a:accent3>
        <a:accent4>
          <a:srgbClr val="DADAAE"/>
        </a:accent4>
        <a:accent5>
          <a:srgbClr val="BAB7B3"/>
        </a:accent5>
        <a:accent6>
          <a:srgbClr val="674B37"/>
        </a:accent6>
        <a:hlink>
          <a:srgbClr val="DA9880"/>
        </a:hlink>
        <a:folHlink>
          <a:srgbClr val="B2B2B2"/>
        </a:folHlink>
      </a:clrScheme>
      <a:clrMap bg1="dk2" tx1="lt1" bg2="dk1" tx2="lt2" accent1="accent1" accent2="accent2" accent3="accent3" accent4="accent4" accent5="accent5" accent6="accent6" hlink="hlink" folHlink="folHlink"/>
    </a:extraClrScheme>
    <a:extraClrScheme>
      <a:clrScheme name="HS 2020 Presentation Template 2">
        <a:dk1>
          <a:srgbClr val="000000"/>
        </a:dk1>
        <a:lt1>
          <a:srgbClr val="FFFFFF"/>
        </a:lt1>
        <a:dk2>
          <a:srgbClr val="000000"/>
        </a:dk2>
        <a:lt2>
          <a:srgbClr val="006600"/>
        </a:lt2>
        <a:accent1>
          <a:srgbClr val="F5EBC1"/>
        </a:accent1>
        <a:accent2>
          <a:srgbClr val="FFCC00"/>
        </a:accent2>
        <a:accent3>
          <a:srgbClr val="FFFFFF"/>
        </a:accent3>
        <a:accent4>
          <a:srgbClr val="000000"/>
        </a:accent4>
        <a:accent5>
          <a:srgbClr val="F9F3DD"/>
        </a:accent5>
        <a:accent6>
          <a:srgbClr val="E7B900"/>
        </a:accent6>
        <a:hlink>
          <a:srgbClr val="D4876C"/>
        </a:hlink>
        <a:folHlink>
          <a:srgbClr val="B2B2B2"/>
        </a:folHlink>
      </a:clrScheme>
      <a:clrMap bg1="lt1" tx1="dk1" bg2="lt2" tx2="dk2" accent1="accent1" accent2="accent2" accent3="accent3" accent4="accent4" accent5="accent5" accent6="accent6" hlink="hlink" folHlink="folHlink"/>
    </a:extraClrScheme>
    <a:extraClrScheme>
      <a:clrScheme name="HS 2020 Presentation Template 3">
        <a:dk1>
          <a:srgbClr val="000000"/>
        </a:dk1>
        <a:lt1>
          <a:srgbClr val="FFFFFF"/>
        </a:lt1>
        <a:dk2>
          <a:srgbClr val="000000"/>
        </a:dk2>
        <a:lt2>
          <a:srgbClr val="292929"/>
        </a:lt2>
        <a:accent1>
          <a:srgbClr val="EAEAEA"/>
        </a:accent1>
        <a:accent2>
          <a:srgbClr val="969696"/>
        </a:accent2>
        <a:accent3>
          <a:srgbClr val="FFFFFF"/>
        </a:accent3>
        <a:accent4>
          <a:srgbClr val="000000"/>
        </a:accent4>
        <a:accent5>
          <a:srgbClr val="F3F3F3"/>
        </a:accent5>
        <a:accent6>
          <a:srgbClr val="878787"/>
        </a:accent6>
        <a:hlink>
          <a:srgbClr val="5F5F5F"/>
        </a:hlink>
        <a:folHlink>
          <a:srgbClr val="B2B2B2"/>
        </a:folHlink>
      </a:clrScheme>
      <a:clrMap bg1="lt1" tx1="dk1" bg2="lt2" tx2="dk2" accent1="accent1" accent2="accent2" accent3="accent3" accent4="accent4" accent5="accent5" accent6="accent6" hlink="hlink" folHlink="folHlink"/>
    </a:extraClrScheme>
    <a:extraClrScheme>
      <a:clrScheme name="HS 2020 Presentation Template 4">
        <a:dk1>
          <a:srgbClr val="000000"/>
        </a:dk1>
        <a:lt1>
          <a:srgbClr val="FFFFFF"/>
        </a:lt1>
        <a:dk2>
          <a:srgbClr val="000000"/>
        </a:dk2>
        <a:lt2>
          <a:srgbClr val="006600"/>
        </a:lt2>
        <a:accent1>
          <a:srgbClr val="D8EBB3"/>
        </a:accent1>
        <a:accent2>
          <a:srgbClr val="CCCC00"/>
        </a:accent2>
        <a:accent3>
          <a:srgbClr val="FFFFFF"/>
        </a:accent3>
        <a:accent4>
          <a:srgbClr val="000000"/>
        </a:accent4>
        <a:accent5>
          <a:srgbClr val="E9F3D6"/>
        </a:accent5>
        <a:accent6>
          <a:srgbClr val="B9B900"/>
        </a:accent6>
        <a:hlink>
          <a:srgbClr val="FFBE7D"/>
        </a:hlink>
        <a:folHlink>
          <a:srgbClr val="B2B2B2"/>
        </a:folHlink>
      </a:clrScheme>
      <a:clrMap bg1="lt1" tx1="dk1" bg2="lt2" tx2="dk2" accent1="accent1" accent2="accent2" accent3="accent3" accent4="accent4" accent5="accent5" accent6="accent6" hlink="hlink" folHlink="folHlink"/>
    </a:extraClrScheme>
    <a:extraClrScheme>
      <a:clrScheme name="HS 2020 Presentation Template 5">
        <a:dk1>
          <a:srgbClr val="000000"/>
        </a:dk1>
        <a:lt1>
          <a:srgbClr val="E5D3B3"/>
        </a:lt1>
        <a:dk2>
          <a:srgbClr val="800000"/>
        </a:dk2>
        <a:lt2>
          <a:srgbClr val="009900"/>
        </a:lt2>
        <a:accent1>
          <a:srgbClr val="D5B095"/>
        </a:accent1>
        <a:accent2>
          <a:srgbClr val="E28666"/>
        </a:accent2>
        <a:accent3>
          <a:srgbClr val="F0E6D6"/>
        </a:accent3>
        <a:accent4>
          <a:srgbClr val="000000"/>
        </a:accent4>
        <a:accent5>
          <a:srgbClr val="E7D4C8"/>
        </a:accent5>
        <a:accent6>
          <a:srgbClr val="CD795C"/>
        </a:accent6>
        <a:hlink>
          <a:srgbClr val="B75735"/>
        </a:hlink>
        <a:folHlink>
          <a:srgbClr val="B2B2B2"/>
        </a:folHlink>
      </a:clrScheme>
      <a:clrMap bg1="lt1" tx1="dk1" bg2="lt2" tx2="dk2" accent1="accent1" accent2="accent2" accent3="accent3" accent4="accent4" accent5="accent5" accent6="accent6" hlink="hlink" folHlink="folHlink"/>
    </a:extraClrScheme>
    <a:extraClrScheme>
      <a:clrScheme name="HS 2020 Presentation Template 6">
        <a:dk1>
          <a:srgbClr val="99CC00"/>
        </a:dk1>
        <a:lt1>
          <a:srgbClr val="FFFFFF"/>
        </a:lt1>
        <a:dk2>
          <a:srgbClr val="51399D"/>
        </a:dk2>
        <a:lt2>
          <a:srgbClr val="FFFFCC"/>
        </a:lt2>
        <a:accent1>
          <a:srgbClr val="877CAA"/>
        </a:accent1>
        <a:accent2>
          <a:srgbClr val="000058"/>
        </a:accent2>
        <a:accent3>
          <a:srgbClr val="B3AECC"/>
        </a:accent3>
        <a:accent4>
          <a:srgbClr val="DADADA"/>
        </a:accent4>
        <a:accent5>
          <a:srgbClr val="C3BFD2"/>
        </a:accent5>
        <a:accent6>
          <a:srgbClr val="00004F"/>
        </a:accent6>
        <a:hlink>
          <a:srgbClr val="FFCC00"/>
        </a:hlink>
        <a:folHlink>
          <a:srgbClr val="B2B2B2"/>
        </a:folHlink>
      </a:clrScheme>
      <a:clrMap bg1="dk2" tx1="lt1" bg2="dk1" tx2="lt2" accent1="accent1" accent2="accent2" accent3="accent3" accent4="accent4" accent5="accent5" accent6="accent6" hlink="hlink" folHlink="folHlink"/>
    </a:extraClrScheme>
    <a:extraClrScheme>
      <a:clrScheme name="HS 2020 Presentation Template 7">
        <a:dk1>
          <a:srgbClr val="00267F"/>
        </a:dk1>
        <a:lt1>
          <a:srgbClr val="FFFFFF"/>
        </a:lt1>
        <a:dk2>
          <a:srgbClr val="002740"/>
        </a:dk2>
        <a:lt2>
          <a:srgbClr val="000066"/>
        </a:lt2>
        <a:accent1>
          <a:srgbClr val="F1B075"/>
        </a:accent1>
        <a:accent2>
          <a:srgbClr val="81A8FF"/>
        </a:accent2>
        <a:accent3>
          <a:srgbClr val="FFFFFF"/>
        </a:accent3>
        <a:accent4>
          <a:srgbClr val="001F6C"/>
        </a:accent4>
        <a:accent5>
          <a:srgbClr val="F7D4BD"/>
        </a:accent5>
        <a:accent6>
          <a:srgbClr val="7498E7"/>
        </a:accent6>
        <a:hlink>
          <a:srgbClr val="FF782D"/>
        </a:hlink>
        <a:folHlink>
          <a:srgbClr val="0076BE"/>
        </a:folHlink>
      </a:clrScheme>
      <a:clrMap bg1="lt1" tx1="dk1" bg2="lt2" tx2="dk2" accent1="accent1" accent2="accent2" accent3="accent3" accent4="accent4" accent5="accent5" accent6="accent6" hlink="hlink" folHlink="folHlink"/>
    </a:extraClrScheme>
    <a:extraClrScheme>
      <a:clrScheme name="HS 2020 Presentation Template 8">
        <a:dk1>
          <a:srgbClr val="00267F"/>
        </a:dk1>
        <a:lt1>
          <a:srgbClr val="FFFFFF"/>
        </a:lt1>
        <a:dk2>
          <a:srgbClr val="002740"/>
        </a:dk2>
        <a:lt2>
          <a:srgbClr val="000066"/>
        </a:lt2>
        <a:accent1>
          <a:srgbClr val="F1B075"/>
        </a:accent1>
        <a:accent2>
          <a:srgbClr val="99B9FF"/>
        </a:accent2>
        <a:accent3>
          <a:srgbClr val="FFFFFF"/>
        </a:accent3>
        <a:accent4>
          <a:srgbClr val="001F6C"/>
        </a:accent4>
        <a:accent5>
          <a:srgbClr val="F7D4BD"/>
        </a:accent5>
        <a:accent6>
          <a:srgbClr val="8AA7E7"/>
        </a:accent6>
        <a:hlink>
          <a:srgbClr val="FF782D"/>
        </a:hlink>
        <a:folHlink>
          <a:srgbClr val="0076BE"/>
        </a:folHlink>
      </a:clrScheme>
      <a:clrMap bg1="lt1" tx1="dk1" bg2="lt2" tx2="dk2" accent1="accent1" accent2="accent2" accent3="accent3" accent4="accent4" accent5="accent5" accent6="accent6" hlink="hlink" folHlink="folHlink"/>
    </a:extraClrScheme>
    <a:extraClrScheme>
      <a:clrScheme name="HS 2020 Presentation Template 9">
        <a:dk1>
          <a:srgbClr val="00267F"/>
        </a:dk1>
        <a:lt1>
          <a:srgbClr val="FFFFFF"/>
        </a:lt1>
        <a:dk2>
          <a:srgbClr val="002740"/>
        </a:dk2>
        <a:lt2>
          <a:srgbClr val="000066"/>
        </a:lt2>
        <a:accent1>
          <a:srgbClr val="F1B075"/>
        </a:accent1>
        <a:accent2>
          <a:srgbClr val="99B9FF"/>
        </a:accent2>
        <a:accent3>
          <a:srgbClr val="FFFFFF"/>
        </a:accent3>
        <a:accent4>
          <a:srgbClr val="001F6C"/>
        </a:accent4>
        <a:accent5>
          <a:srgbClr val="F7D4BD"/>
        </a:accent5>
        <a:accent6>
          <a:srgbClr val="8AA7E7"/>
        </a:accent6>
        <a:hlink>
          <a:srgbClr val="FF782D"/>
        </a:hlink>
        <a:folHlink>
          <a:srgbClr val="006AAC"/>
        </a:folHlink>
      </a:clrScheme>
      <a:clrMap bg1="lt1" tx1="dk1" bg2="lt2" tx2="dk2" accent1="accent1" accent2="accent2" accent3="accent3" accent4="accent4" accent5="accent5" accent6="accent6" hlink="hlink" folHlink="folHlink"/>
    </a:extraClrScheme>
    <a:extraClrScheme>
      <a:clrScheme name="HS 2020 Presentation Template 10">
        <a:dk1>
          <a:srgbClr val="00267F"/>
        </a:dk1>
        <a:lt1>
          <a:srgbClr val="FFFFFF"/>
        </a:lt1>
        <a:dk2>
          <a:srgbClr val="002740"/>
        </a:dk2>
        <a:lt2>
          <a:srgbClr val="000066"/>
        </a:lt2>
        <a:accent1>
          <a:srgbClr val="D7FFC3"/>
        </a:accent1>
        <a:accent2>
          <a:srgbClr val="81A8FF"/>
        </a:accent2>
        <a:accent3>
          <a:srgbClr val="FFFFFF"/>
        </a:accent3>
        <a:accent4>
          <a:srgbClr val="001F6C"/>
        </a:accent4>
        <a:accent5>
          <a:srgbClr val="E8FFDE"/>
        </a:accent5>
        <a:accent6>
          <a:srgbClr val="7498E7"/>
        </a:accent6>
        <a:hlink>
          <a:srgbClr val="FFD1B7"/>
        </a:hlink>
        <a:folHlink>
          <a:srgbClr val="000066"/>
        </a:folHlink>
      </a:clrScheme>
      <a:clrMap bg1="lt1" tx1="dk1" bg2="lt2" tx2="dk2" accent1="accent1" accent2="accent2" accent3="accent3" accent4="accent4" accent5="accent5" accent6="accent6" hlink="hlink" folHlink="folHlink"/>
    </a:extraClrScheme>
    <a:extraClrScheme>
      <a:clrScheme name="HS 2020 Presentation Template 11">
        <a:dk1>
          <a:srgbClr val="00267F"/>
        </a:dk1>
        <a:lt1>
          <a:srgbClr val="FFFFFF"/>
        </a:lt1>
        <a:dk2>
          <a:srgbClr val="002740"/>
        </a:dk2>
        <a:lt2>
          <a:srgbClr val="000066"/>
        </a:lt2>
        <a:accent1>
          <a:srgbClr val="D7FFC3"/>
        </a:accent1>
        <a:accent2>
          <a:srgbClr val="81A8FF"/>
        </a:accent2>
        <a:accent3>
          <a:srgbClr val="FFFFFF"/>
        </a:accent3>
        <a:accent4>
          <a:srgbClr val="001F6C"/>
        </a:accent4>
        <a:accent5>
          <a:srgbClr val="E8FFDE"/>
        </a:accent5>
        <a:accent6>
          <a:srgbClr val="7498E7"/>
        </a:accent6>
        <a:hlink>
          <a:srgbClr val="FFD1B7"/>
        </a:hlink>
        <a:folHlink>
          <a:srgbClr val="77797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hinkcell Match">
    <a:dk1>
      <a:sysClr val="windowText" lastClr="000000"/>
    </a:dk1>
    <a:lt1>
      <a:sysClr val="window" lastClr="FFFFFF"/>
    </a:lt1>
    <a:dk2>
      <a:srgbClr val="1F497D"/>
    </a:dk2>
    <a:lt2>
      <a:srgbClr val="EEECE1"/>
    </a:lt2>
    <a:accent1>
      <a:srgbClr val="A5A5A5"/>
    </a:accent1>
    <a:accent2>
      <a:srgbClr val="2B3990"/>
    </a:accent2>
    <a:accent3>
      <a:srgbClr val="D1E0F3"/>
    </a:accent3>
    <a:accent4>
      <a:srgbClr val="FBD5B5"/>
    </a:accent4>
    <a:accent5>
      <a:srgbClr val="8DB3E2"/>
    </a:accent5>
    <a:accent6>
      <a:srgbClr val="F79646"/>
    </a:accent6>
    <a:hlink>
      <a:srgbClr val="E36C09"/>
    </a:hlink>
    <a:folHlink>
      <a:srgbClr val="7B7B7B"/>
    </a:folHlink>
  </a:clrScheme>
</a:themeOverride>
</file>

<file path=ppt/theme/themeOverride2.xml><?xml version="1.0" encoding="utf-8"?>
<a:themeOverride xmlns:a="http://schemas.openxmlformats.org/drawingml/2006/main">
  <a:clrScheme name="Thinkcell Match">
    <a:dk1>
      <a:sysClr val="windowText" lastClr="000000"/>
    </a:dk1>
    <a:lt1>
      <a:sysClr val="window" lastClr="FFFFFF"/>
    </a:lt1>
    <a:dk2>
      <a:srgbClr val="1F497D"/>
    </a:dk2>
    <a:lt2>
      <a:srgbClr val="EEECE1"/>
    </a:lt2>
    <a:accent1>
      <a:srgbClr val="A5A5A5"/>
    </a:accent1>
    <a:accent2>
      <a:srgbClr val="2B3990"/>
    </a:accent2>
    <a:accent3>
      <a:srgbClr val="D1E0F3"/>
    </a:accent3>
    <a:accent4>
      <a:srgbClr val="FBD5B5"/>
    </a:accent4>
    <a:accent5>
      <a:srgbClr val="8DB3E2"/>
    </a:accent5>
    <a:accent6>
      <a:srgbClr val="F79646"/>
    </a:accent6>
    <a:hlink>
      <a:srgbClr val="E36C09"/>
    </a:hlink>
    <a:folHlink>
      <a:srgbClr val="7B7B7B"/>
    </a:folHlink>
  </a:clrScheme>
  <a:fontScheme name="HS 2020 Presentation Template">
    <a:majorFont>
      <a:latin typeface="Arial Narrow"/>
      <a:ea typeface=""/>
      <a:cs typeface="Times New Roman"/>
    </a:majorFont>
    <a:minorFont>
      <a:latin typeface="Arial Narrow"/>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OW-Document" ma:contentTypeID="0x010100C4C8B401AAE50B4896808F1C5415D9AD00F03E62A710319641B58AE3B299E52211" ma:contentTypeVersion="10" ma:contentTypeDescription="Create a new document." ma:contentTypeScope="" ma:versionID="ea11143517f8c7b1d34bfcb449f38fc3">
  <xsd:schema xmlns:xsd="http://www.w3.org/2001/XMLSchema" xmlns:xs="http://www.w3.org/2001/XMLSchema" xmlns:p="http://schemas.microsoft.com/office/2006/metadata/properties" xmlns:ns2="2af4539b-39f3-4771-ac1a-16de5a20c394" xmlns:ns3="8fd85421-b024-4e26-b93a-b13a2c2868dc" targetNamespace="http://schemas.microsoft.com/office/2006/metadata/properties" ma:root="true" ma:fieldsID="366016a1a13e9e70e7495bd2b7b6dc73" ns2:_="" ns3:_="">
    <xsd:import namespace="2af4539b-39f3-4771-ac1a-16de5a20c394"/>
    <xsd:import namespace="8fd85421-b024-4e26-b93a-b13a2c2868dc"/>
    <xsd:element name="properties">
      <xsd:complexType>
        <xsd:sequence>
          <xsd:element name="documentManagement">
            <xsd:complexType>
              <xsd:all>
                <xsd:element ref="ns2:kd16009dc51444af92aa78db77815af5" minOccurs="0"/>
                <xsd:element ref="ns2:TaxCatchAll" minOccurs="0"/>
                <xsd:element ref="ns2:TaxCatchAllLabel" minOccurs="0"/>
                <xsd:element ref="ns2:OW-Author" minOccurs="0"/>
                <xsd:element ref="ns2:OW-BriefDescription"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f4539b-39f3-4771-ac1a-16de5a20c394" elementFormDefault="qualified">
    <xsd:import namespace="http://schemas.microsoft.com/office/2006/documentManagement/types"/>
    <xsd:import namespace="http://schemas.microsoft.com/office/infopath/2007/PartnerControls"/>
    <xsd:element name="kd16009dc51444af92aa78db77815af5" ma:index="8" nillable="true" ma:taxonomy="true" ma:internalName="kd16009dc51444af92aa78db77815af5" ma:taxonomyFieldName="OW_x002d_Topics" ma:displayName="OW-Topics" ma:default="123;#Health|dc69edcd-43cc-4690-a0cd-73f1415cf1ed" ma:fieldId="{4d16009d-c514-44af-92aa-78db77815af5}" ma:taxonomyMulti="true" ma:sspId="99a65aa6-ac8d-46e4-9aa8-b40f8e8101fc" ma:termSetId="a91bfab0-4954-4226-aefc-bfb926849851" ma:anchorId="00000000-0000-0000-0000-000000000000" ma:open="false" ma:isKeyword="false">
      <xsd:complexType>
        <xsd:sequence>
          <xsd:element ref="pc:Terms" minOccurs="0" maxOccurs="1"/>
        </xsd:sequence>
      </xsd:complexType>
    </xsd:element>
    <xsd:element name="TaxCatchAll" ma:index="9" nillable="true" ma:displayName="Taxonomy Catch All Column" ma:hidden="true" ma:list="{32858f98-1365-490f-9ce0-cc7840cd00c3}" ma:internalName="TaxCatchAll" ma:showField="CatchAllData" ma:web="2af4539b-39f3-4771-ac1a-16de5a20c394">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32858f98-1365-490f-9ce0-cc7840cd00c3}" ma:internalName="TaxCatchAllLabel" ma:readOnly="true" ma:showField="CatchAllDataLabel" ma:web="2af4539b-39f3-4771-ac1a-16de5a20c394">
      <xsd:complexType>
        <xsd:complexContent>
          <xsd:extension base="dms:MultiChoiceLookup">
            <xsd:sequence>
              <xsd:element name="Value" type="dms:Lookup" maxOccurs="unbounded" minOccurs="0" nillable="true"/>
            </xsd:sequence>
          </xsd:extension>
        </xsd:complexContent>
      </xsd:complexType>
    </xsd:element>
    <xsd:element name="OW-Author" ma:index="12" nillable="true" ma:displayName="OW-Author" ma:list="UserInfo" ma:SharePointGroup="0" ma:internalName="OW_x002d_Autho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W-BriefDescription" ma:index="13" nillable="true" ma:displayName="OW-Brief Description" ma:internalName="OW_x002d_BriefDescription">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fd85421-b024-4e26-b93a-b13a2c2868dc" elementFormDefault="qualified">
    <xsd:import namespace="http://schemas.microsoft.com/office/2006/documentManagement/types"/>
    <xsd:import namespace="http://schemas.microsoft.com/office/infopath/2007/PartnerControls"/>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Tags" ma:index="16" nillable="true" ma:displayName="MediaServiceAutoTags" ma:internalName="MediaServiceAutoTags"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MediaServic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OW-Author xmlns="2af4539b-39f3-4771-ac1a-16de5a20c394">
      <UserInfo>
        <DisplayName/>
        <AccountId xsi:nil="true"/>
        <AccountType/>
      </UserInfo>
    </OW-Author>
    <OW-BriefDescription xmlns="2af4539b-39f3-4771-ac1a-16de5a20c394" xsi:nil="true"/>
    <kd16009dc51444af92aa78db77815af5 xmlns="2af4539b-39f3-4771-ac1a-16de5a20c394">
      <Terms xmlns="http://schemas.microsoft.com/office/infopath/2007/PartnerControls"/>
    </kd16009dc51444af92aa78db77815af5>
    <TaxCatchAll xmlns="2af4539b-39f3-4771-ac1a-16de5a20c394"/>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F8F62EE-2460-49CF-B26F-0BE25FA764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af4539b-39f3-4771-ac1a-16de5a20c394"/>
    <ds:schemaRef ds:uri="8fd85421-b024-4e26-b93a-b13a2c2868d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132582B-4830-4209-9D3F-8D09CAE84A45}">
  <ds:schemaRefs>
    <ds:schemaRef ds:uri="http://www.w3.org/XML/1998/namespace"/>
    <ds:schemaRef ds:uri="http://purl.org/dc/dcmitype/"/>
    <ds:schemaRef ds:uri="8fd85421-b024-4e26-b93a-b13a2c2868dc"/>
    <ds:schemaRef ds:uri="http://schemas.microsoft.com/office/2006/metadata/properties"/>
    <ds:schemaRef ds:uri="http://purl.org/dc/terms/"/>
    <ds:schemaRef ds:uri="http://schemas.microsoft.com/office/infopath/2007/PartnerControls"/>
    <ds:schemaRef ds:uri="http://purl.org/dc/elements/1.1/"/>
    <ds:schemaRef ds:uri="http://schemas.microsoft.com/office/2006/documentManagement/types"/>
    <ds:schemaRef ds:uri="http://schemas.openxmlformats.org/package/2006/metadata/core-properties"/>
    <ds:schemaRef ds:uri="2af4539b-39f3-4771-ac1a-16de5a20c394"/>
  </ds:schemaRefs>
</ds:datastoreItem>
</file>

<file path=customXml/itemProps3.xml><?xml version="1.0" encoding="utf-8"?>
<ds:datastoreItem xmlns:ds="http://schemas.openxmlformats.org/officeDocument/2006/customXml" ds:itemID="{EED54923-3AA0-4B76-B831-C145463F9E5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HFG Presentation Template_Oct2016</Template>
  <TotalTime>23691</TotalTime>
  <Words>2733</Words>
  <Application>Microsoft Office PowerPoint</Application>
  <PresentationFormat>On-screen Show (4:3)</PresentationFormat>
  <Paragraphs>452</Paragraphs>
  <Slides>22</Slides>
  <Notes>20</Notes>
  <HiddenSlides>5</HiddenSlides>
  <MMClips>0</MMClips>
  <ScaleCrop>false</ScaleCrop>
  <HeadingPairs>
    <vt:vector size="8" baseType="variant">
      <vt:variant>
        <vt:lpstr>Fonts Used</vt:lpstr>
      </vt:variant>
      <vt:variant>
        <vt:i4>10</vt:i4>
      </vt:variant>
      <vt:variant>
        <vt:lpstr>Theme</vt:lpstr>
      </vt:variant>
      <vt:variant>
        <vt:i4>4</vt:i4>
      </vt:variant>
      <vt:variant>
        <vt:lpstr>Embedded OLE Servers</vt:lpstr>
      </vt:variant>
      <vt:variant>
        <vt:i4>2</vt:i4>
      </vt:variant>
      <vt:variant>
        <vt:lpstr>Slide Titles</vt:lpstr>
      </vt:variant>
      <vt:variant>
        <vt:i4>22</vt:i4>
      </vt:variant>
    </vt:vector>
  </HeadingPairs>
  <TitlesOfParts>
    <vt:vector size="38" baseType="lpstr">
      <vt:lpstr>Arial</vt:lpstr>
      <vt:lpstr>Arial Narrow</vt:lpstr>
      <vt:lpstr>Calibri</vt:lpstr>
      <vt:lpstr>Museo Sans 300</vt:lpstr>
      <vt:lpstr>Museo Sans 500</vt:lpstr>
      <vt:lpstr>Museo Sans 700</vt:lpstr>
      <vt:lpstr>Museo Slab 300</vt:lpstr>
      <vt:lpstr>Times New Roman</vt:lpstr>
      <vt:lpstr>Webdings</vt:lpstr>
      <vt:lpstr>Wingdings</vt:lpstr>
      <vt:lpstr>HFG Presentation Template_FINAL</vt:lpstr>
      <vt:lpstr>1_HFG Presentation Template_FINAL</vt:lpstr>
      <vt:lpstr>2_HFG Presentation Template_FINAL</vt:lpstr>
      <vt:lpstr>3_HFG Presentation Template_FINAL</vt:lpstr>
      <vt:lpstr>think-cell Slide</vt:lpstr>
      <vt:lpstr>Chart</vt:lpstr>
      <vt:lpstr>Funding the NSP in South Africa:</vt:lpstr>
      <vt:lpstr>Acknowledgements</vt:lpstr>
      <vt:lpstr>Outline for rest of presentation </vt:lpstr>
      <vt:lpstr>Planning, management, and accountability benefit from routine expenditure analysis</vt:lpstr>
      <vt:lpstr>An 18-month process…</vt:lpstr>
      <vt:lpstr>HIV spending grew while TB was steady in last two years; SAG-DOH leading the way</vt:lpstr>
      <vt:lpstr>Donors sustained investment, including large shares of some programme areas</vt:lpstr>
      <vt:lpstr>Identifying activities that relied heavily on external funding in 2016/17</vt:lpstr>
      <vt:lpstr>DOH led the scale-up of the HIV response</vt:lpstr>
      <vt:lpstr>HIV spending decently aligned to burden; further data improvements needed</vt:lpstr>
      <vt:lpstr>PEPFAR spending (mostly) matched stated geographic priorities</vt:lpstr>
      <vt:lpstr>Government often (but not always) filled in where PEPFAR scaled down investment</vt:lpstr>
      <vt:lpstr>TB spending grew slowly; geographic allocation only partly aligned to burden  </vt:lpstr>
      <vt:lpstr>Spending composition in 2016/17 mostly aligned to new NSP (2017-2022) priorities</vt:lpstr>
      <vt:lpstr>Review of key takeaways</vt:lpstr>
      <vt:lpstr>Final reflections</vt:lpstr>
      <vt:lpstr>Thank you</vt:lpstr>
      <vt:lpstr>annex</vt:lpstr>
      <vt:lpstr>Is spending per PLHIV equitable?</vt:lpstr>
      <vt:lpstr>Some TB activities also relied substantially on external funding in 2016/17</vt:lpstr>
      <vt:lpstr>Joburg, eThekwini, and Cape Town accounted for a third of TB spending</vt:lpstr>
      <vt:lpstr>Reduced ARV prices contributed to improved technical efficiency</vt:lpstr>
    </vt:vector>
  </TitlesOfParts>
  <Company>Abt Associates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Chaitkin</dc:creator>
  <cp:lastModifiedBy>demo</cp:lastModifiedBy>
  <cp:revision>405</cp:revision>
  <cp:lastPrinted>2013-01-11T14:18:26Z</cp:lastPrinted>
  <dcterms:created xsi:type="dcterms:W3CDTF">2017-10-17T10:01:36Z</dcterms:created>
  <dcterms:modified xsi:type="dcterms:W3CDTF">2018-07-20T06:43:16Z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0x010100C4C8B401AAE50B4896808F1C5415D9AD00F03E62A710319641B58AE3B299E52211</vt:lpwstr>
  </property>
  <property fmtid="{D5CDD505-2E9C-101B-9397-08002B2CF9AE}" pid="3" name="OW-Topics">
    <vt:lpwstr/>
  </property>
</Properties>
</file>