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72" r:id="rId1"/>
  </p:sldMasterIdLst>
  <p:notesMasterIdLst>
    <p:notesMasterId r:id="rId16"/>
  </p:notesMasterIdLst>
  <p:sldIdLst>
    <p:sldId id="259" r:id="rId2"/>
    <p:sldId id="322" r:id="rId3"/>
    <p:sldId id="323" r:id="rId4"/>
    <p:sldId id="318" r:id="rId5"/>
    <p:sldId id="291" r:id="rId6"/>
    <p:sldId id="319" r:id="rId7"/>
    <p:sldId id="325" r:id="rId8"/>
    <p:sldId id="330" r:id="rId9"/>
    <p:sldId id="326" r:id="rId10"/>
    <p:sldId id="327" r:id="rId11"/>
    <p:sldId id="331" r:id="rId12"/>
    <p:sldId id="328" r:id="rId13"/>
    <p:sldId id="329" r:id="rId14"/>
    <p:sldId id="33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uri Ahmed" initials="NA" lastIdx="4" clrIdx="0">
    <p:extLst>
      <p:ext uri="{19B8F6BF-5375-455C-9EA6-DF929625EA0E}">
        <p15:presenceInfo xmlns:p15="http://schemas.microsoft.com/office/powerpoint/2012/main" userId="Nuri Ahmed" providerId="None"/>
      </p:ext>
    </p:extLst>
  </p:cmAuthor>
  <p:cmAuthor id="2" name="Marc d'Elbee" initials="Md" lastIdx="5" clrIdx="1">
    <p:extLst>
      <p:ext uri="{19B8F6BF-5375-455C-9EA6-DF929625EA0E}">
        <p15:presenceInfo xmlns:p15="http://schemas.microsoft.com/office/powerpoint/2012/main" userId="S-1-5-21-1149302403-3944600604-1635044949-9843" providerId="AD"/>
      </p:ext>
    </p:extLst>
  </p:cmAuthor>
  <p:cmAuthor id="3" name="Fern Terris-Prestholt" initials="FT" lastIdx="9" clrIdx="2">
    <p:extLst>
      <p:ext uri="{19B8F6BF-5375-455C-9EA6-DF929625EA0E}">
        <p15:presenceInfo xmlns:p15="http://schemas.microsoft.com/office/powerpoint/2012/main" userId="S-1-5-21-2382201534-751385231-1449026798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E75"/>
    <a:srgbClr val="F5EA0B"/>
    <a:srgbClr val="D11E3C"/>
    <a:srgbClr val="8DD4DA"/>
    <a:srgbClr val="CF50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2" autoAdjust="0"/>
    <p:restoredTop sz="93424" autoAdjust="0"/>
  </p:normalViewPr>
  <p:slideViewPr>
    <p:cSldViewPr snapToGrid="0" snapToObjects="1">
      <p:cViewPr>
        <p:scale>
          <a:sx n="70" d="100"/>
          <a:sy n="70" d="100"/>
        </p:scale>
        <p:origin x="1164" y="1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sh1700216\Dropbox\LindaPhD-Shared\Write-up\Graphs%20&amp;%20Tabl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ern%20TerrisPrestholt\Dropbox\04Dother\zba%20exampl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14777188450803E-4"/>
          <c:y val="0"/>
          <c:w val="0.96276595886451366"/>
          <c:h val="0.8587605562671695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99330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Sheet1!$A$40:$A$42</c:f>
              <c:strCache>
                <c:ptCount val="3"/>
                <c:pt idx="0">
                  <c:v>First 90</c:v>
                </c:pt>
                <c:pt idx="1">
                  <c:v>Second 90</c:v>
                </c:pt>
                <c:pt idx="2">
                  <c:v>Third 90</c:v>
                </c:pt>
              </c:strCache>
            </c:strRef>
          </c:cat>
          <c:val>
            <c:numRef>
              <c:f>Sheet1!$C$40:$C$42</c:f>
              <c:numCache>
                <c:formatCode>0%</c:formatCode>
                <c:ptCount val="3"/>
                <c:pt idx="0">
                  <c:v>0.7</c:v>
                </c:pt>
                <c:pt idx="1">
                  <c:v>0.89</c:v>
                </c:pt>
                <c:pt idx="2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46-44D8-8421-8C68D06297AF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1"/>
        <c:axId val="384734064"/>
        <c:axId val="384730536"/>
      </c:barChart>
      <c:catAx>
        <c:axId val="3847340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1" i="0" u="none" strike="noStrike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endParaRPr lang="en-US"/>
          </a:p>
        </c:txPr>
        <c:crossAx val="384730536"/>
        <c:crosses val="autoZero"/>
        <c:auto val="1"/>
        <c:lblAlgn val="ctr"/>
        <c:lblOffset val="100"/>
        <c:noMultiLvlLbl val="0"/>
      </c:catAx>
      <c:valAx>
        <c:axId val="384730536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3847340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5633915730303178"/>
          <c:y val="3.276365537325121E-2"/>
          <c:w val="0.60044828695753816"/>
          <c:h val="0.6161581652132281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Sheet4!$Q$44</c:f>
              <c:strCache>
                <c:ptCount val="1"/>
                <c:pt idx="0">
                  <c:v>Provider's Costs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$5.05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E1A-49A4-B40B-65DE9C4E570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$7.23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1A-49A4-B40B-65DE9C4E570E}"/>
                </c:ext>
              </c:extLst>
            </c:dLbl>
            <c:numFmt formatCode="[$$-1009]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Sheet4!$U$43:$V$43</c:f>
              <c:strCache>
                <c:ptCount val="2"/>
                <c:pt idx="0">
                  <c:v>Facility HTS</c:v>
                </c:pt>
                <c:pt idx="1">
                  <c:v>Community HIVST</c:v>
                </c:pt>
              </c:strCache>
            </c:strRef>
          </c:cat>
          <c:val>
            <c:numRef>
              <c:f>Sheet4!$U$44:$V$44</c:f>
              <c:numCache>
                <c:formatCode>General</c:formatCode>
                <c:ptCount val="2"/>
                <c:pt idx="0">
                  <c:v>4.92</c:v>
                </c:pt>
                <c:pt idx="1">
                  <c:v>7.28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24B-414D-8102-85FE711555D3}"/>
            </c:ext>
          </c:extLst>
        </c:ser>
        <c:ser>
          <c:idx val="1"/>
          <c:order val="1"/>
          <c:tx>
            <c:strRef>
              <c:f>Sheet4!$Q$45</c:f>
              <c:strCache>
                <c:ptCount val="1"/>
                <c:pt idx="0">
                  <c:v>User's Costs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l-GR" dirty="0"/>
                      <a:t>$</a:t>
                    </a:r>
                    <a:r>
                      <a:rPr lang="el-GR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a:t>α</a:t>
                    </a:r>
                    <a:endParaRPr lang="el-GR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1A-49A4-B40B-65DE9C4E57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24B-414D-8102-85FE711555D3}"/>
                </c:ext>
              </c:extLst>
            </c:dLbl>
            <c:numFmt formatCode="[$$-2009]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Sheet4!$U$43:$V$43</c:f>
              <c:strCache>
                <c:ptCount val="2"/>
                <c:pt idx="0">
                  <c:v>Facility HTS</c:v>
                </c:pt>
                <c:pt idx="1">
                  <c:v>Community HIVST</c:v>
                </c:pt>
              </c:strCache>
            </c:strRef>
          </c:cat>
          <c:val>
            <c:numRef>
              <c:f>Sheet4!$U$45:$V$45</c:f>
              <c:numCache>
                <c:formatCode>General</c:formatCode>
                <c:ptCount val="2"/>
                <c:pt idx="0">
                  <c:v>2.4500000000000002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24B-414D-8102-85FE71155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100"/>
        <c:axId val="659003512"/>
        <c:axId val="658993344"/>
      </c:barChart>
      <c:catAx>
        <c:axId val="659003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8993344"/>
        <c:crosses val="autoZero"/>
        <c:auto val="1"/>
        <c:lblAlgn val="ctr"/>
        <c:lblOffset val="100"/>
        <c:noMultiLvlLbl val="0"/>
      </c:catAx>
      <c:valAx>
        <c:axId val="65899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[$$-2009]#,##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590035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4751236936434251E-2"/>
          <c:y val="0.86998796039859971"/>
          <c:w val="0.89999983165206743"/>
          <c:h val="0.10435718426852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24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3C35F-FE00-49C5-8BEC-A403B96BA04A}" type="datetimeFigureOut">
              <a:rPr lang="en-GB" smtClean="0"/>
              <a:t>21/07/2018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EE7DD-1120-4F26-A49C-C6C043B13D8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8267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90-90-90 is an ambitious target of</a:t>
            </a:r>
            <a:r>
              <a:rPr lang="en-GB" baseline="0" dirty="0"/>
              <a:t> ending the AIDS epidemic by the year 2030. It seeks to ensure that globally, 90% of </a:t>
            </a:r>
            <a:r>
              <a:rPr lang="en-GB" baseline="0" dirty="0" err="1"/>
              <a:t>PLHIV</a:t>
            </a:r>
            <a:r>
              <a:rPr lang="en-GB" baseline="0" dirty="0"/>
              <a:t> will be aware of their HIV+ status, 90% of them will be on sustained ART and 90% of them will have achieved viral suppression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1BE51-72D7-0944-A8DF-7B4CB664B6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186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31D573-12D8-412C-86EA-C9A47E9BF36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180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C7398D-A3C2-2D4A-BB3F-7B427B5B326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315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EE7DD-1120-4F26-A49C-C6C043B13D8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15548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4812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082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2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8ED4D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" pitchFamily="27" charset="0"/>
            </a:endParaRP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90800"/>
            <a:ext cx="9144000" cy="762000"/>
          </a:xfrm>
        </p:spPr>
        <p:txBody>
          <a:bodyPr/>
          <a:lstStyle>
            <a:lvl1pPr marL="0" indent="0" algn="ctr">
              <a:buNone/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divider text</a:t>
            </a:r>
          </a:p>
        </p:txBody>
      </p:sp>
    </p:spTree>
    <p:extLst>
      <p:ext uri="{BB962C8B-B14F-4D97-AF65-F5344CB8AC3E}">
        <p14:creationId xmlns:p14="http://schemas.microsoft.com/office/powerpoint/2010/main" val="16661903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_Slide_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1477818"/>
            <a:ext cx="8229600" cy="482138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0" i="0" baseline="0">
                <a:latin typeface="Corbel" panose="020B0503020204020204" pitchFamily="34" charset="0"/>
              </a:defRPr>
            </a:lvl1pPr>
          </a:lstStyle>
          <a:p>
            <a:pPr fontAlgn="t"/>
            <a:r>
              <a:rPr lang="en-US" sz="1800" b="1" i="0" baseline="0" dirty="0">
                <a:solidFill>
                  <a:schemeClr val="tx1"/>
                </a:solidFill>
                <a:latin typeface="open sans" charset="0"/>
              </a:rPr>
              <a:t>Body Header</a:t>
            </a:r>
          </a:p>
          <a:p>
            <a:r>
              <a:rPr lang="en-US" sz="1800" b="0" i="0" baseline="0" dirty="0">
                <a:solidFill>
                  <a:schemeClr val="tx1"/>
                </a:solidFill>
                <a:latin typeface="open sans" charset="0"/>
              </a:rPr>
              <a:t>Body text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279132"/>
            <a:ext cx="7064635" cy="62323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1" baseline="0">
                <a:solidFill>
                  <a:schemeClr val="bg1"/>
                </a:solidFill>
                <a:latin typeface="Constantia" panose="02030602050306030303" pitchFamily="18" charset="0"/>
              </a:defRPr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8441" y="6356351"/>
            <a:ext cx="20567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5BBFC-F8AB-4F99-B558-DEBF12561351}" type="slidenum">
              <a:rPr lang="en-GB" smtClean="0"/>
              <a:t>‹#›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548" y="6356351"/>
            <a:ext cx="30869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659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86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423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BB6E5B-E464-4307-9F9C-AAD3F6E3BB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818" y="6295074"/>
            <a:ext cx="1734532" cy="6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27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4D3B9A-6214-45A1-98EE-C9434FE2DB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32" y="6240221"/>
            <a:ext cx="1217495" cy="6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482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6174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2527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9158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14CDB-582B-3745-B6C0-C4F89544E151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69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14CDB-582B-3745-B6C0-C4F89544E151}" type="datetimeFigureOut">
              <a:rPr lang="en-US" smtClean="0"/>
              <a:t>7/21/2018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ED858-F121-6D41-9A6F-D2199FE03D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24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5.png"/><Relationship Id="rId2" Type="http://schemas.openxmlformats.org/officeDocument/2006/relationships/hyperlink" Target="mailto:linda.sande@lshtm.ac.uk" TargetMode="Externa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rgbClr val="8DD4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7"/>
          <a:stretch/>
        </p:blipFill>
        <p:spPr>
          <a:xfrm>
            <a:off x="-46567" y="468119"/>
            <a:ext cx="2197099" cy="2024071"/>
          </a:xfrm>
          <a:prstGeom prst="rect">
            <a:avLst/>
          </a:prstGeom>
        </p:spPr>
      </p:pic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543984" y="2348438"/>
            <a:ext cx="7886700" cy="934655"/>
          </a:xfrm>
        </p:spPr>
        <p:txBody>
          <a:bodyPr>
            <a:normAutofit/>
          </a:bodyPr>
          <a:lstStyle/>
          <a:p>
            <a:pPr algn="ctr"/>
            <a:r>
              <a:rPr lang="fr-FR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UNITAID</a:t>
            </a:r>
            <a:r>
              <a:rPr lang="fr-FR" sz="1800" b="0" dirty="0">
                <a:latin typeface="Arial" charset="0"/>
                <a:ea typeface="Arial" charset="0"/>
                <a:cs typeface="Arial" charset="0"/>
              </a:rPr>
              <a:t>   </a:t>
            </a:r>
            <a:r>
              <a:rPr lang="fr-FR" sz="18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PSI</a:t>
            </a:r>
            <a:br>
              <a:rPr lang="fr-FR" sz="2400" b="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HIV</a:t>
            </a:r>
            <a:r>
              <a:rPr lang="fr-FR" sz="20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fr-FR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S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ELF-</a:t>
            </a:r>
            <a:r>
              <a:rPr lang="fr-FR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T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ESTING </a:t>
            </a:r>
            <a:r>
              <a:rPr lang="fr-FR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A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F</a:t>
            </a:r>
            <a:r>
              <a:rPr lang="fr-FR" sz="2000" dirty="0">
                <a:solidFill>
                  <a:srgbClr val="C00000"/>
                </a:solidFill>
                <a:latin typeface="Arial" charset="0"/>
                <a:ea typeface="Arial" charset="0"/>
                <a:cs typeface="Arial" charset="0"/>
              </a:rPr>
              <a:t>R</a:t>
            </a:r>
            <a:r>
              <a:rPr lang="fr-FR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rPr>
              <a:t>ICA</a:t>
            </a:r>
            <a:endParaRPr lang="fr-FR" sz="2800" dirty="0">
              <a:solidFill>
                <a:schemeClr val="tx1">
                  <a:lumMod val="65000"/>
                  <a:lumOff val="3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Subtitle 4"/>
          <p:cNvSpPr>
            <a:spLocks noGrp="1"/>
          </p:cNvSpPr>
          <p:nvPr>
            <p:ph type="body" idx="1"/>
          </p:nvPr>
        </p:nvSpPr>
        <p:spPr>
          <a:xfrm>
            <a:off x="64266" y="4524667"/>
            <a:ext cx="8968902" cy="820009"/>
          </a:xfrm>
        </p:spPr>
        <p:txBody>
          <a:bodyPr>
            <a:noAutofit/>
          </a:bodyPr>
          <a:lstStyle/>
          <a:p>
            <a:pPr algn="ctr"/>
            <a:r>
              <a:rPr lang="en-GB" sz="2000" b="1" dirty="0"/>
              <a:t>Exploring the drivers of user costs as a barrier to accessing HIV Testing in rural Malawi</a:t>
            </a:r>
          </a:p>
          <a:p>
            <a:pPr algn="ctr"/>
            <a:r>
              <a:rPr lang="en-GB" sz="2000" b="1" dirty="0"/>
              <a:t>Linda Sande- MLW/LSHTM</a:t>
            </a:r>
            <a:endParaRPr lang="en-US" sz="2000" b="1" dirty="0"/>
          </a:p>
          <a:p>
            <a:pPr algn="ctr"/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IAEN - Amsterdam</a:t>
            </a:r>
            <a:b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</a:br>
            <a:r>
              <a:rPr 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charset="0"/>
                <a:ea typeface="Arial" charset="0"/>
                <a:cs typeface="Arial" charset="0"/>
              </a:rPr>
              <a:t>21-July-18</a:t>
            </a:r>
          </a:p>
        </p:txBody>
      </p:sp>
      <p:sp>
        <p:nvSpPr>
          <p:cNvPr id="17" name="Diamond 16"/>
          <p:cNvSpPr/>
          <p:nvPr/>
        </p:nvSpPr>
        <p:spPr>
          <a:xfrm>
            <a:off x="4835504" y="3162361"/>
            <a:ext cx="133152" cy="155346"/>
          </a:xfrm>
          <a:prstGeom prst="diamond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17" descr="291663LOGO-1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3727934" y="3291880"/>
            <a:ext cx="1518800" cy="122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duotone>
              <a:prstClr val="black"/>
              <a:srgbClr val="8DD4DA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75" r="9882"/>
          <a:stretch/>
        </p:blipFill>
        <p:spPr>
          <a:xfrm>
            <a:off x="4487334" y="399031"/>
            <a:ext cx="2277534" cy="2115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71" t="11514"/>
          <a:stretch/>
        </p:blipFill>
        <p:spPr>
          <a:xfrm>
            <a:off x="2142188" y="389466"/>
            <a:ext cx="2345146" cy="212526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/>
          <a:stretch/>
        </p:blipFill>
        <p:spPr>
          <a:xfrm>
            <a:off x="6686575" y="409730"/>
            <a:ext cx="2535718" cy="210500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6" y="97807"/>
            <a:ext cx="9152827" cy="35928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46566" y="2429933"/>
            <a:ext cx="9190566" cy="237067"/>
          </a:xfrm>
          <a:prstGeom prst="rect">
            <a:avLst/>
          </a:prstGeom>
          <a:solidFill>
            <a:srgbClr val="D11E3C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400" y="6186519"/>
            <a:ext cx="4013200" cy="6624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427EAD4-EAF2-42E6-8A3F-AEDF733F5C4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332" y="6240221"/>
            <a:ext cx="1217495" cy="6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3187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00" y="-179013"/>
            <a:ext cx="7886700" cy="1325563"/>
          </a:xfrm>
        </p:spPr>
        <p:txBody>
          <a:bodyPr>
            <a:normAutofit/>
          </a:bodyPr>
          <a:lstStyle/>
          <a:p>
            <a:r>
              <a:rPr lang="en-GB" sz="3600" dirty="0"/>
              <a:t>Results: Mean unit costs</a:t>
            </a:r>
            <a:endParaRPr lang="en-US" sz="3600" dirty="0"/>
          </a:p>
        </p:txBody>
      </p:sp>
      <p:pic>
        <p:nvPicPr>
          <p:cNvPr id="5" name="Picture 4" descr="291663LOGO-1.jpeg">
            <a:extLst>
              <a:ext uri="{FF2B5EF4-FFF2-40B4-BE49-F238E27FC236}">
                <a16:creationId xmlns:a16="http://schemas.microsoft.com/office/drawing/2014/main" id="{7FA75A57-635E-46D4-84D9-634787941872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-3" y="5922000"/>
            <a:ext cx="9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30B3B0-DE57-47B0-9F92-A4686D0D0A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05" y="6249252"/>
            <a:ext cx="1217495" cy="608748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6325073"/>
              </p:ext>
            </p:extLst>
          </p:nvPr>
        </p:nvGraphicFramePr>
        <p:xfrm>
          <a:off x="467997" y="909510"/>
          <a:ext cx="8208003" cy="52550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5304">
                  <a:extLst>
                    <a:ext uri="{9D8B030D-6E8A-4147-A177-3AD203B41FA5}">
                      <a16:colId xmlns:a16="http://schemas.microsoft.com/office/drawing/2014/main" val="161043794"/>
                    </a:ext>
                  </a:extLst>
                </a:gridCol>
                <a:gridCol w="1316066">
                  <a:extLst>
                    <a:ext uri="{9D8B030D-6E8A-4147-A177-3AD203B41FA5}">
                      <a16:colId xmlns:a16="http://schemas.microsoft.com/office/drawing/2014/main" val="533102940"/>
                    </a:ext>
                  </a:extLst>
                </a:gridCol>
                <a:gridCol w="1572900">
                  <a:extLst>
                    <a:ext uri="{9D8B030D-6E8A-4147-A177-3AD203B41FA5}">
                      <a16:colId xmlns:a16="http://schemas.microsoft.com/office/drawing/2014/main" val="1080606117"/>
                    </a:ext>
                  </a:extLst>
                </a:gridCol>
                <a:gridCol w="1987165">
                  <a:extLst>
                    <a:ext uri="{9D8B030D-6E8A-4147-A177-3AD203B41FA5}">
                      <a16:colId xmlns:a16="http://schemas.microsoft.com/office/drawing/2014/main" val="2512327502"/>
                    </a:ext>
                  </a:extLst>
                </a:gridCol>
                <a:gridCol w="1356568">
                  <a:extLst>
                    <a:ext uri="{9D8B030D-6E8A-4147-A177-3AD203B41FA5}">
                      <a16:colId xmlns:a16="http://schemas.microsoft.com/office/drawing/2014/main" val="1548939615"/>
                    </a:ext>
                  </a:extLst>
                </a:gridCol>
              </a:tblGrid>
              <a:tr h="1082923"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Cost Category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85382" marR="85382" marT="42691" marB="42691" anchor="ctr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>
                          <a:solidFill>
                            <a:schemeClr val="tx1"/>
                          </a:solidFill>
                        </a:rPr>
                        <a:t>Men (US$)</a:t>
                      </a:r>
                      <a:endParaRPr lang="en-US" sz="2500">
                        <a:solidFill>
                          <a:schemeClr val="tx1"/>
                        </a:solidFill>
                      </a:endParaRPr>
                    </a:p>
                  </a:txBody>
                  <a:tcPr marL="85382" marR="85382" marT="42691" marB="42691" anchor="ctr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>
                          <a:solidFill>
                            <a:schemeClr val="tx1"/>
                          </a:solidFill>
                        </a:rPr>
                        <a:t>Women (US$)</a:t>
                      </a:r>
                      <a:endParaRPr lang="en-US" sz="2500">
                        <a:solidFill>
                          <a:schemeClr val="tx1"/>
                        </a:solidFill>
                      </a:endParaRPr>
                    </a:p>
                  </a:txBody>
                  <a:tcPr marL="85382" marR="85382" marT="42691" marB="42691" anchor="ctr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>
                          <a:solidFill>
                            <a:schemeClr val="tx1"/>
                          </a:solidFill>
                        </a:rPr>
                        <a:t>Mean (Total Sample)</a:t>
                      </a:r>
                      <a:endParaRPr lang="en-US" sz="2500">
                        <a:solidFill>
                          <a:schemeClr val="tx1"/>
                        </a:solidFill>
                      </a:endParaRPr>
                    </a:p>
                  </a:txBody>
                  <a:tcPr marL="85382" marR="85382" marT="42691" marB="42691" anchor="ctr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% age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85382" marR="85382" marT="42691" marB="42691" anchor="ctr">
                    <a:solidFill>
                      <a:srgbClr val="FFD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1073431"/>
                  </a:ext>
                </a:extLst>
              </a:tr>
              <a:tr h="596019">
                <a:tc>
                  <a:txBody>
                    <a:bodyPr/>
                    <a:lstStyle/>
                    <a:p>
                      <a:r>
                        <a:rPr lang="en-GB" sz="2500" dirty="0"/>
                        <a:t>Transport</a:t>
                      </a:r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0.25</a:t>
                      </a:r>
                      <a:endParaRPr lang="en-US" sz="250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0.16</a:t>
                      </a:r>
                      <a:endParaRPr lang="en-US" sz="250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0.19</a:t>
                      </a:r>
                      <a:endParaRPr lang="en-US" sz="250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8%</a:t>
                      </a:r>
                      <a:endParaRPr lang="en-US" sz="250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504925"/>
                  </a:ext>
                </a:extLst>
              </a:tr>
              <a:tr h="596019">
                <a:tc>
                  <a:txBody>
                    <a:bodyPr/>
                    <a:lstStyle/>
                    <a:p>
                      <a:r>
                        <a:rPr lang="en-GB" sz="2500"/>
                        <a:t>Consultation</a:t>
                      </a:r>
                      <a:endParaRPr lang="en-US" sz="2500"/>
                    </a:p>
                  </a:txBody>
                  <a:tcPr marL="85382" marR="85382" marT="42691" marB="42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0.03</a:t>
                      </a:r>
                      <a:endParaRPr lang="en-US" sz="2500"/>
                    </a:p>
                  </a:txBody>
                  <a:tcPr marL="85382" marR="85382" marT="42691" marB="42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0.03</a:t>
                      </a:r>
                      <a:endParaRPr lang="en-US" sz="2500"/>
                    </a:p>
                  </a:txBody>
                  <a:tcPr marL="85382" marR="85382" marT="42691" marB="42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0.03</a:t>
                      </a:r>
                      <a:endParaRPr lang="en-US" sz="2500"/>
                    </a:p>
                  </a:txBody>
                  <a:tcPr marL="85382" marR="85382" marT="42691" marB="42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1%</a:t>
                      </a:r>
                      <a:endParaRPr lang="en-US" sz="2500"/>
                    </a:p>
                  </a:txBody>
                  <a:tcPr marL="85382" marR="85382" marT="42691" marB="426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21147131"/>
                  </a:ext>
                </a:extLst>
              </a:tr>
              <a:tr h="596019">
                <a:tc>
                  <a:txBody>
                    <a:bodyPr/>
                    <a:lstStyle/>
                    <a:p>
                      <a:r>
                        <a:rPr lang="en-GB" sz="2500" dirty="0"/>
                        <a:t>Food</a:t>
                      </a:r>
                      <a:endParaRPr lang="en-US" sz="2500" dirty="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0.18</a:t>
                      </a:r>
                      <a:endParaRPr lang="en-US" sz="250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0.13</a:t>
                      </a:r>
                      <a:endParaRPr lang="en-US" sz="250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0.14</a:t>
                      </a:r>
                      <a:endParaRPr lang="en-US" sz="250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6%</a:t>
                      </a:r>
                      <a:endParaRPr lang="en-US" sz="250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90640"/>
                  </a:ext>
                </a:extLst>
              </a:tr>
              <a:tr h="596019">
                <a:tc>
                  <a:txBody>
                    <a:bodyPr/>
                    <a:lstStyle/>
                    <a:p>
                      <a:r>
                        <a:rPr lang="en-GB" sz="2500"/>
                        <a:t>Other</a:t>
                      </a:r>
                      <a:endParaRPr lang="en-US" sz="2500"/>
                    </a:p>
                  </a:txBody>
                  <a:tcPr marL="85382" marR="85382" marT="42691" marB="42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0.05</a:t>
                      </a:r>
                      <a:endParaRPr lang="en-US" sz="2500"/>
                    </a:p>
                  </a:txBody>
                  <a:tcPr marL="85382" marR="85382" marT="42691" marB="42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/>
                        <a:t>0.02</a:t>
                      </a:r>
                      <a:endParaRPr lang="en-US" sz="2500" dirty="0"/>
                    </a:p>
                  </a:txBody>
                  <a:tcPr marL="85382" marR="85382" marT="42691" marB="42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0.03</a:t>
                      </a:r>
                      <a:endParaRPr lang="en-US" sz="2500"/>
                    </a:p>
                  </a:txBody>
                  <a:tcPr marL="85382" marR="85382" marT="42691" marB="42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1%</a:t>
                      </a:r>
                      <a:endParaRPr lang="en-US" sz="2500"/>
                    </a:p>
                  </a:txBody>
                  <a:tcPr marL="85382" marR="85382" marT="42691" marB="426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877455"/>
                  </a:ext>
                </a:extLst>
              </a:tr>
              <a:tr h="596019">
                <a:tc>
                  <a:txBody>
                    <a:bodyPr/>
                    <a:lstStyle/>
                    <a:p>
                      <a:r>
                        <a:rPr lang="en-GB" sz="2500"/>
                        <a:t>Child Care</a:t>
                      </a:r>
                      <a:endParaRPr lang="en-US" sz="250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0.06</a:t>
                      </a:r>
                      <a:endParaRPr lang="en-US" sz="250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0.01</a:t>
                      </a:r>
                      <a:endParaRPr lang="en-US" sz="250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0.03</a:t>
                      </a:r>
                      <a:endParaRPr lang="en-US" sz="250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/>
                        <a:t>1%</a:t>
                      </a:r>
                      <a:endParaRPr lang="en-US" sz="250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7668205"/>
                  </a:ext>
                </a:extLst>
              </a:tr>
              <a:tr h="596019">
                <a:tc>
                  <a:txBody>
                    <a:bodyPr/>
                    <a:lstStyle/>
                    <a:p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Lost Income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85382" marR="85382" marT="42691" marB="42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3.24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85382" marR="85382" marT="42691" marB="42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1.48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85382" marR="85382" marT="42691" marB="42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2.03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85382" marR="85382" marT="42691" marB="42691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dirty="0">
                          <a:solidFill>
                            <a:schemeClr val="tx1"/>
                          </a:solidFill>
                        </a:rPr>
                        <a:t>83%</a:t>
                      </a:r>
                      <a:endParaRPr lang="en-US" sz="2500" dirty="0">
                        <a:solidFill>
                          <a:schemeClr val="tx1"/>
                        </a:solidFill>
                      </a:endParaRPr>
                    </a:p>
                  </a:txBody>
                  <a:tcPr marL="85382" marR="85382" marT="42691" marB="42691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9419202"/>
                  </a:ext>
                </a:extLst>
              </a:tr>
              <a:tr h="596019">
                <a:tc>
                  <a:txBody>
                    <a:bodyPr/>
                    <a:lstStyle/>
                    <a:p>
                      <a:r>
                        <a:rPr lang="en-US" sz="2500" b="1" dirty="0"/>
                        <a:t>Total Cost</a:t>
                      </a:r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/>
                        <a:t>3.81</a:t>
                      </a:r>
                      <a:endParaRPr lang="en-US" sz="2500" b="1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/>
                        <a:t>1.83</a:t>
                      </a:r>
                      <a:endParaRPr lang="en-US" sz="2500" b="1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/>
                        <a:t>2.45</a:t>
                      </a:r>
                      <a:endParaRPr lang="en-US" sz="2500" b="1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/>
                        <a:t>100%</a:t>
                      </a:r>
                      <a:endParaRPr lang="en-US" sz="2500" b="1" dirty="0"/>
                    </a:p>
                  </a:txBody>
                  <a:tcPr marL="85382" marR="85382" marT="42691" marB="42691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6770035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C83AC75A-7615-43B4-ABF8-6028ABB5C37C}"/>
              </a:ext>
            </a:extLst>
          </p:cNvPr>
          <p:cNvSpPr/>
          <p:nvPr/>
        </p:nvSpPr>
        <p:spPr>
          <a:xfrm>
            <a:off x="1334150" y="6250094"/>
            <a:ext cx="67430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~71% live on less than </a:t>
            </a:r>
            <a:r>
              <a:rPr lang="en-US" sz="2800" dirty="0" err="1"/>
              <a:t>US$1.90</a:t>
            </a:r>
            <a:r>
              <a:rPr lang="en-US" sz="2800" dirty="0"/>
              <a:t> a day</a:t>
            </a:r>
            <a:endParaRPr lang="en-GB" sz="28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ABD6A19-AE86-4B78-BA02-DC0C5AD6AB13}"/>
              </a:ext>
            </a:extLst>
          </p:cNvPr>
          <p:cNvSpPr/>
          <p:nvPr/>
        </p:nvSpPr>
        <p:spPr>
          <a:xfrm>
            <a:off x="-101815" y="4846320"/>
            <a:ext cx="9062723" cy="1543680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3598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917332"/>
              </p:ext>
            </p:extLst>
          </p:nvPr>
        </p:nvGraphicFramePr>
        <p:xfrm>
          <a:off x="0" y="154974"/>
          <a:ext cx="9144000" cy="65480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75164">
                  <a:extLst>
                    <a:ext uri="{9D8B030D-6E8A-4147-A177-3AD203B41FA5}">
                      <a16:colId xmlns:a16="http://schemas.microsoft.com/office/drawing/2014/main" val="4012878333"/>
                    </a:ext>
                  </a:extLst>
                </a:gridCol>
                <a:gridCol w="2559869">
                  <a:extLst>
                    <a:ext uri="{9D8B030D-6E8A-4147-A177-3AD203B41FA5}">
                      <a16:colId xmlns:a16="http://schemas.microsoft.com/office/drawing/2014/main" val="2922619721"/>
                    </a:ext>
                  </a:extLst>
                </a:gridCol>
                <a:gridCol w="1804312">
                  <a:extLst>
                    <a:ext uri="{9D8B030D-6E8A-4147-A177-3AD203B41FA5}">
                      <a16:colId xmlns:a16="http://schemas.microsoft.com/office/drawing/2014/main" val="3465784099"/>
                    </a:ext>
                  </a:extLst>
                </a:gridCol>
                <a:gridCol w="2604655">
                  <a:extLst>
                    <a:ext uri="{9D8B030D-6E8A-4147-A177-3AD203B41FA5}">
                      <a16:colId xmlns:a16="http://schemas.microsoft.com/office/drawing/2014/main" val="2059662383"/>
                    </a:ext>
                  </a:extLst>
                </a:gridCol>
              </a:tblGrid>
              <a:tr h="438409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Determinants </a:t>
                      </a:r>
                      <a:r>
                        <a:rPr lang="en-US" sz="2000" dirty="0">
                          <a:effectLst/>
                        </a:rPr>
                        <a:t>(Reference Group)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rgbClr val="FFDE7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rgbClr val="FFDE7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Two-Part Model       (</a:t>
                      </a:r>
                      <a:r>
                        <a:rPr lang="en-US" sz="2000" dirty="0">
                          <a:effectLst/>
                        </a:rPr>
                        <a:t>n = 746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rgbClr val="FFD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083000"/>
                  </a:ext>
                </a:extLst>
              </a:tr>
              <a:tr h="768117">
                <a:tc gridSpan="2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rgbClr val="FFDE7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Logit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Log-transformed </a:t>
                      </a:r>
                      <a:r>
                        <a:rPr lang="en-US" sz="2000" b="1" dirty="0" err="1">
                          <a:effectLst/>
                        </a:rPr>
                        <a:t>OLS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rgbClr val="FFD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589480"/>
                  </a:ext>
                </a:extLst>
              </a:tr>
              <a:tr h="411636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Sex (Male)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0" dirty="0">
                          <a:effectLst/>
                        </a:rPr>
                        <a:t>Female</a:t>
                      </a:r>
                      <a:endParaRPr lang="en-US" sz="2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-0.221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-0.517***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extLst>
                  <a:ext uri="{0D108BD9-81ED-4DB2-BD59-A6C34878D82A}">
                    <a16:rowId xmlns:a16="http://schemas.microsoft.com/office/drawing/2014/main" val="2523233118"/>
                  </a:ext>
                </a:extLst>
              </a:tr>
              <a:tr h="41163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Wealth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(Lowest Quintile) 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</a:t>
                      </a:r>
                      <a:r>
                        <a:rPr lang="en-US" sz="2200" baseline="30000" dirty="0">
                          <a:effectLst/>
                        </a:rPr>
                        <a:t>nd</a:t>
                      </a:r>
                      <a:r>
                        <a:rPr lang="en-US" sz="2200" dirty="0">
                          <a:effectLst/>
                        </a:rPr>
                        <a:t> Quintile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-0.196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-0.0113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173321"/>
                  </a:ext>
                </a:extLst>
              </a:tr>
              <a:tr h="41163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3rd Quintile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-0.108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solidFill>
                            <a:srgbClr val="FF0000"/>
                          </a:solidFill>
                          <a:effectLst/>
                        </a:rPr>
                        <a:t>0.398***</a:t>
                      </a:r>
                      <a:endParaRPr lang="en-US" sz="2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660957"/>
                  </a:ext>
                </a:extLst>
              </a:tr>
              <a:tr h="41163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</a:t>
                      </a:r>
                      <a:r>
                        <a:rPr lang="en-US" sz="2200" baseline="30000" dirty="0">
                          <a:effectLst/>
                        </a:rPr>
                        <a:t>th</a:t>
                      </a:r>
                      <a:r>
                        <a:rPr lang="en-US" sz="2200" dirty="0">
                          <a:effectLst/>
                        </a:rPr>
                        <a:t> Quintile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-0.168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0.0644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43162"/>
                  </a:ext>
                </a:extLst>
              </a:tr>
              <a:tr h="41163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5th Quintile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0.342</a:t>
                      </a: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0.161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354676"/>
                  </a:ext>
                </a:extLst>
              </a:tr>
              <a:tr h="411636"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Age (16-19)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20-24 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0.468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0.610***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extLst>
                  <a:ext uri="{0D108BD9-81ED-4DB2-BD59-A6C34878D82A}">
                    <a16:rowId xmlns:a16="http://schemas.microsoft.com/office/drawing/2014/main" val="1414581608"/>
                  </a:ext>
                </a:extLst>
              </a:tr>
              <a:tr h="41163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25-39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0.777**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0.964***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extLst>
                  <a:ext uri="{0D108BD9-81ED-4DB2-BD59-A6C34878D82A}">
                    <a16:rowId xmlns:a16="http://schemas.microsoft.com/office/drawing/2014/main" val="2710294912"/>
                  </a:ext>
                </a:extLst>
              </a:tr>
              <a:tr h="41163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40-64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0.674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1.031***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extLst>
                  <a:ext uri="{0D108BD9-81ED-4DB2-BD59-A6C34878D82A}">
                    <a16:rowId xmlns:a16="http://schemas.microsoft.com/office/drawing/2014/main" val="763035131"/>
                  </a:ext>
                </a:extLst>
              </a:tr>
              <a:tr h="41163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65+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-0.323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0.736***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extLst>
                  <a:ext uri="{0D108BD9-81ED-4DB2-BD59-A6C34878D82A}">
                    <a16:rowId xmlns:a16="http://schemas.microsoft.com/office/drawing/2014/main" val="339041084"/>
                  </a:ext>
                </a:extLst>
              </a:tr>
              <a:tr h="411636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</a:rPr>
                        <a:t>Education (No Formal Edu.) </a:t>
                      </a:r>
                      <a:endParaRPr lang="en-US" sz="2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Primary Edu.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0.177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-0.0569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2114787"/>
                  </a:ext>
                </a:extLst>
              </a:tr>
              <a:tr h="41163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</a:rPr>
                        <a:t>Incompl</a:t>
                      </a:r>
                      <a:r>
                        <a:rPr lang="en-US" sz="2200" dirty="0">
                          <a:effectLst/>
                        </a:rPr>
                        <a:t>. Sec. Edu.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0.430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0.248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931007"/>
                  </a:ext>
                </a:extLst>
              </a:tr>
              <a:tr h="411636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Complete Sec. Edu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 0.951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0.628***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9723963"/>
                  </a:ext>
                </a:extLst>
              </a:tr>
              <a:tr h="40189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 p&lt;0.01, ** p&lt;0.05, * p&lt;0.1</a:t>
                      </a:r>
                      <a:endParaRPr lang="en-GB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70" marR="3927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/>
                </a:tc>
                <a:extLst>
                  <a:ext uri="{0D108BD9-81ED-4DB2-BD59-A6C34878D82A}">
                    <a16:rowId xmlns:a16="http://schemas.microsoft.com/office/drawing/2014/main" val="67455815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7C83F4F-C38E-44AA-97C7-7BCE57212A22}"/>
              </a:ext>
            </a:extLst>
          </p:cNvPr>
          <p:cNvSpPr txBox="1"/>
          <p:nvPr/>
        </p:nvSpPr>
        <p:spPr>
          <a:xfrm>
            <a:off x="6191759" y="3409707"/>
            <a:ext cx="1170791" cy="92333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117% higher odds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0065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46801530"/>
              </p:ext>
            </p:extLst>
          </p:nvPr>
        </p:nvGraphicFramePr>
        <p:xfrm>
          <a:off x="0" y="231051"/>
          <a:ext cx="9144000" cy="6105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58140">
                  <a:extLst>
                    <a:ext uri="{9D8B030D-6E8A-4147-A177-3AD203B41FA5}">
                      <a16:colId xmlns:a16="http://schemas.microsoft.com/office/drawing/2014/main" val="4012878333"/>
                    </a:ext>
                  </a:extLst>
                </a:gridCol>
                <a:gridCol w="1746883">
                  <a:extLst>
                    <a:ext uri="{9D8B030D-6E8A-4147-A177-3AD203B41FA5}">
                      <a16:colId xmlns:a16="http://schemas.microsoft.com/office/drawing/2014/main" val="2922619721"/>
                    </a:ext>
                  </a:extLst>
                </a:gridCol>
                <a:gridCol w="2321780">
                  <a:extLst>
                    <a:ext uri="{9D8B030D-6E8A-4147-A177-3AD203B41FA5}">
                      <a16:colId xmlns:a16="http://schemas.microsoft.com/office/drawing/2014/main" val="3465784099"/>
                    </a:ext>
                  </a:extLst>
                </a:gridCol>
                <a:gridCol w="2417197">
                  <a:extLst>
                    <a:ext uri="{9D8B030D-6E8A-4147-A177-3AD203B41FA5}">
                      <a16:colId xmlns:a16="http://schemas.microsoft.com/office/drawing/2014/main" val="2059662383"/>
                    </a:ext>
                  </a:extLst>
                </a:gridCol>
              </a:tblGrid>
              <a:tr h="426801">
                <a:tc rowSpan="2"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 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Determinants </a:t>
                      </a:r>
                      <a:r>
                        <a:rPr lang="en-US" sz="2000" dirty="0">
                          <a:effectLst/>
                        </a:rPr>
                        <a:t>(Reference Group)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rgbClr val="FFDE75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rgbClr val="FFDE7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Two-Part Model       (</a:t>
                      </a:r>
                      <a:r>
                        <a:rPr lang="en-US" sz="2000" dirty="0">
                          <a:effectLst/>
                        </a:rPr>
                        <a:t>n = 746</a:t>
                      </a:r>
                      <a:r>
                        <a:rPr lang="en-US" sz="2000" b="1" dirty="0">
                          <a:effectLst/>
                        </a:rPr>
                        <a:t>)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rgbClr val="FFDE7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3083000"/>
                  </a:ext>
                </a:extLst>
              </a:tr>
              <a:tr h="747778">
                <a:tc gridSpan="2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rgbClr val="FFDE75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</a:rPr>
                        <a:t>Logit</a:t>
                      </a:r>
                      <a:endParaRPr lang="en-US" sz="20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rgbClr val="FFDE7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</a:rPr>
                        <a:t>Log-transformed </a:t>
                      </a:r>
                      <a:r>
                        <a:rPr lang="en-US" sz="2000" b="1" dirty="0" err="1">
                          <a:effectLst/>
                        </a:rPr>
                        <a:t>OLS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rgbClr val="FFDE7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589480"/>
                  </a:ext>
                </a:extLst>
              </a:tr>
              <a:tr h="4780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 (Body)"/>
                        </a:rPr>
                        <a:t>#Children</a:t>
                      </a:r>
                      <a:endParaRPr lang="en-US" sz="2200" b="1" dirty="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# Children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0.060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-0.0164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extLst>
                  <a:ext uri="{0D108BD9-81ED-4DB2-BD59-A6C34878D82A}">
                    <a16:rowId xmlns:a16="http://schemas.microsoft.com/office/drawing/2014/main" val="2866007331"/>
                  </a:ext>
                </a:extLst>
              </a:tr>
              <a:tr h="752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 (Body)"/>
                        </a:rPr>
                        <a:t>Testing Location</a:t>
                      </a:r>
                      <a:endParaRPr lang="en-US" sz="2200" b="1" dirty="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Community Testing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-0.946***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-0.204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/>
                </a:tc>
                <a:extLst>
                  <a:ext uri="{0D108BD9-81ED-4DB2-BD59-A6C34878D82A}">
                    <a16:rowId xmlns:a16="http://schemas.microsoft.com/office/drawing/2014/main" val="2523233118"/>
                  </a:ext>
                </a:extLst>
              </a:tr>
              <a:tr h="7523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 (Body)"/>
                        </a:rPr>
                        <a:t>(Facility incl. </a:t>
                      </a:r>
                      <a:r>
                        <a:rPr lang="en-US" sz="2200" b="1" dirty="0" err="1">
                          <a:effectLst/>
                          <a:latin typeface="Arial (Body)"/>
                        </a:rPr>
                        <a:t>PITC</a:t>
                      </a:r>
                      <a:r>
                        <a:rPr lang="en-US" sz="2200" b="1" dirty="0">
                          <a:effectLst/>
                          <a:latin typeface="Arial (Body)"/>
                        </a:rPr>
                        <a:t>)</a:t>
                      </a:r>
                      <a:endParaRPr lang="en-US" sz="2200" b="1" dirty="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Other location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-0.820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0.0617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2173321"/>
                  </a:ext>
                </a:extLst>
              </a:tr>
              <a:tr h="4371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 (Body)"/>
                        </a:rPr>
                        <a:t>Time Taken</a:t>
                      </a:r>
                      <a:endParaRPr lang="en-US" sz="2200" b="1" dirty="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Hours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0.203***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0.0161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660957"/>
                  </a:ext>
                </a:extLst>
              </a:tr>
              <a:tr h="47151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 (Body)"/>
                        </a:rPr>
                        <a:t>Reason for visiting</a:t>
                      </a:r>
                      <a:endParaRPr lang="en-US" sz="2200" b="1" dirty="0">
                        <a:effectLst/>
                        <a:latin typeface="Arial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HIV Test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0.393*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</a:rPr>
                        <a:t>0.0374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48143162"/>
                  </a:ext>
                </a:extLst>
              </a:tr>
              <a:tr h="403275"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b="1" dirty="0">
                          <a:effectLst/>
                          <a:latin typeface="Arial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District (Blantyre)</a:t>
                      </a:r>
                    </a:p>
                  </a:txBody>
                  <a:tcPr marL="39270" marR="392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Machinga</a:t>
                      </a:r>
                    </a:p>
                  </a:txBody>
                  <a:tcPr marL="39270" marR="392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0.253</a:t>
                      </a:r>
                    </a:p>
                  </a:txBody>
                  <a:tcPr marL="39270" marR="392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0.0857</a:t>
                      </a:r>
                    </a:p>
                  </a:txBody>
                  <a:tcPr marL="39270" marR="392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3330462"/>
                  </a:ext>
                </a:extLst>
              </a:tr>
              <a:tr h="40327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Mwanza</a:t>
                      </a:r>
                    </a:p>
                  </a:txBody>
                  <a:tcPr marL="39270" marR="392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0.666*</a:t>
                      </a:r>
                    </a:p>
                  </a:txBody>
                  <a:tcPr marL="39270" marR="392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0.434***</a:t>
                      </a:r>
                    </a:p>
                  </a:txBody>
                  <a:tcPr marL="39270" marR="392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0138202"/>
                  </a:ext>
                </a:extLst>
              </a:tr>
              <a:tr h="403275"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 err="1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Neno</a:t>
                      </a:r>
                      <a:endParaRPr lang="en-US" sz="2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-0.190</a:t>
                      </a:r>
                    </a:p>
                  </a:txBody>
                  <a:tcPr marL="39270" marR="392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0.0594</a:t>
                      </a:r>
                    </a:p>
                  </a:txBody>
                  <a:tcPr marL="39270" marR="3927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6432914"/>
                  </a:ext>
                </a:extLst>
              </a:tr>
              <a:tr h="40327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Constant</a:t>
                      </a:r>
                    </a:p>
                  </a:txBody>
                  <a:tcPr marL="39270" marR="3927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-0.0902</a:t>
                      </a: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-0.118</a:t>
                      </a: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9093650"/>
                  </a:ext>
                </a:extLst>
              </a:tr>
              <a:tr h="426801">
                <a:tc gridSpan="4"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*** p&lt;0.01, ** p&lt;0.05, * p&lt;0.1</a:t>
                      </a:r>
                      <a:endParaRPr lang="en-GB" sz="2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9270" marR="3927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270" marR="39270" marT="0" marB="0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4354676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7C83F4F-C38E-44AA-97C7-7BCE57212A22}"/>
              </a:ext>
            </a:extLst>
          </p:cNvPr>
          <p:cNvSpPr txBox="1"/>
          <p:nvPr/>
        </p:nvSpPr>
        <p:spPr>
          <a:xfrm>
            <a:off x="5356108" y="3871354"/>
            <a:ext cx="211131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18% higher odds</a:t>
            </a:r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E0D5971-89B4-4AF4-9DFE-5122E9E68163}"/>
              </a:ext>
            </a:extLst>
          </p:cNvPr>
          <p:cNvSpPr txBox="1"/>
          <p:nvPr/>
        </p:nvSpPr>
        <p:spPr>
          <a:xfrm>
            <a:off x="5633656" y="3357318"/>
            <a:ext cx="2111311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23% higher odds</a:t>
            </a:r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B101FB-3D87-4904-B544-1CD45EEC7916}"/>
              </a:ext>
            </a:extLst>
          </p:cNvPr>
          <p:cNvSpPr txBox="1"/>
          <p:nvPr/>
        </p:nvSpPr>
        <p:spPr>
          <a:xfrm>
            <a:off x="5458968" y="4754723"/>
            <a:ext cx="2019825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95% higher odds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15A9A2-9BB8-4AA5-8848-CA9293B41A61}"/>
              </a:ext>
            </a:extLst>
          </p:cNvPr>
          <p:cNvSpPr txBox="1"/>
          <p:nvPr/>
        </p:nvSpPr>
        <p:spPr>
          <a:xfrm>
            <a:off x="5633656" y="2109482"/>
            <a:ext cx="2214068" cy="369332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61% lower odds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639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738" y="0"/>
            <a:ext cx="7886700" cy="903952"/>
          </a:xfrm>
        </p:spPr>
        <p:txBody>
          <a:bodyPr>
            <a:normAutofit/>
          </a:bodyPr>
          <a:lstStyle/>
          <a:p>
            <a:r>
              <a:rPr lang="en-GB" sz="4000" dirty="0"/>
              <a:t>Conclusion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738" y="1097280"/>
            <a:ext cx="8892524" cy="5614805"/>
          </a:xfrm>
        </p:spPr>
        <p:txBody>
          <a:bodyPr>
            <a:normAutofit lnSpcReduction="10000"/>
          </a:bodyPr>
          <a:lstStyle/>
          <a:p>
            <a:r>
              <a:rPr lang="en-GB" dirty="0"/>
              <a:t>Rural testers in Malawi incur significantly high costs</a:t>
            </a:r>
          </a:p>
          <a:p>
            <a:r>
              <a:rPr lang="en-GB" dirty="0"/>
              <a:t>Men incur costs twice as high as women</a:t>
            </a:r>
          </a:p>
          <a:p>
            <a:r>
              <a:rPr lang="en-US" dirty="0"/>
              <a:t>A large proportion of total costs associated with lost income was driven by long travel times and long waiting times at testing facilities (3.34 hours)</a:t>
            </a:r>
          </a:p>
          <a:p>
            <a:r>
              <a:rPr lang="en-GB" dirty="0"/>
              <a:t>Both individual and institutional factors drive user costs</a:t>
            </a:r>
          </a:p>
          <a:p>
            <a:r>
              <a:rPr lang="en-GB" dirty="0"/>
              <a:t>Strength:</a:t>
            </a:r>
          </a:p>
          <a:p>
            <a:pPr lvl="1"/>
            <a:r>
              <a:rPr lang="en-GB" dirty="0"/>
              <a:t>We explored user costs and their cost drivers to rural testers</a:t>
            </a:r>
          </a:p>
          <a:p>
            <a:r>
              <a:rPr lang="en-GB" dirty="0"/>
              <a:t>Limitations:</a:t>
            </a:r>
          </a:p>
          <a:p>
            <a:pPr lvl="1"/>
            <a:r>
              <a:rPr lang="en-GB" dirty="0"/>
              <a:t>Potential recall bias</a:t>
            </a:r>
          </a:p>
          <a:p>
            <a:pPr lvl="1"/>
            <a:r>
              <a:rPr lang="en-GB" dirty="0"/>
              <a:t>Potential exclusion of individuals with prohibitive costs such that they don’t test</a:t>
            </a:r>
            <a:endParaRPr lang="en-US" dirty="0"/>
          </a:p>
        </p:txBody>
      </p:sp>
      <p:pic>
        <p:nvPicPr>
          <p:cNvPr id="4" name="Picture 3" descr="291663LOGO-1.jpeg">
            <a:extLst>
              <a:ext uri="{FF2B5EF4-FFF2-40B4-BE49-F238E27FC236}">
                <a16:creationId xmlns:a16="http://schemas.microsoft.com/office/drawing/2014/main" id="{116DD357-0B87-4417-AEC2-0574FDD0E7F7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0" y="6030000"/>
            <a:ext cx="828000" cy="82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0A10BA-F437-4143-BB3D-B297021BBAC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05" y="6249252"/>
            <a:ext cx="1217495" cy="6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5158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E70753-AF88-4DA6-8D52-C22B71808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79880" y="1740581"/>
            <a:ext cx="4272401" cy="2542661"/>
          </a:xfrm>
        </p:spPr>
        <p:txBody>
          <a:bodyPr>
            <a:normAutofit/>
          </a:bodyPr>
          <a:lstStyle/>
          <a:p>
            <a:r>
              <a:rPr lang="en-GB" sz="2000" dirty="0"/>
              <a:t>Thank you for your attention.</a:t>
            </a:r>
            <a:br>
              <a:rPr lang="en-GB" dirty="0"/>
            </a:br>
            <a:br>
              <a:rPr lang="en-GB" dirty="0"/>
            </a:br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05D8CA-9C1B-4988-93E2-AF61469F0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8894" y="4548115"/>
            <a:ext cx="8745345" cy="1500187"/>
          </a:xfrm>
        </p:spPr>
        <p:txBody>
          <a:bodyPr>
            <a:noAutofit/>
          </a:bodyPr>
          <a:lstStyle/>
          <a:p>
            <a:r>
              <a:rPr lang="en-US" b="1" dirty="0"/>
              <a:t>Linda Sande</a:t>
            </a:r>
            <a:r>
              <a:rPr lang="en-US" dirty="0"/>
              <a:t>, Hendramoorthy Maheswaran, Collin Mangenah, Lawrence Mwenge, Pitchaya Indravudh, Phillip Mkandawire, Nurilign Ahmed, Marc d’Elbee, Cheryl Johnson, Karin Hatzold, Elizabeth L. Corbett, Melissa </a:t>
            </a:r>
            <a:r>
              <a:rPr lang="en-US" dirty="0" err="1"/>
              <a:t>Neuman</a:t>
            </a:r>
            <a:r>
              <a:rPr lang="en-US" dirty="0"/>
              <a:t> and Fern </a:t>
            </a:r>
            <a:r>
              <a:rPr lang="en-US" dirty="0" err="1"/>
              <a:t>Terris-Prestholt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-92704" y="2579375"/>
            <a:ext cx="42980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2000" dirty="0"/>
          </a:p>
          <a:p>
            <a:pPr algn="ctr"/>
            <a:r>
              <a:rPr lang="en-GB" sz="2000" dirty="0"/>
              <a:t>Linda Sande</a:t>
            </a:r>
          </a:p>
          <a:p>
            <a:pPr algn="ctr"/>
            <a:r>
              <a:rPr lang="en-GB" dirty="0"/>
              <a:t>Research Degree Student</a:t>
            </a:r>
          </a:p>
          <a:p>
            <a:pPr algn="ctr"/>
            <a:r>
              <a:rPr lang="en-GB" dirty="0"/>
              <a:t> LSHTM/MLW</a:t>
            </a:r>
          </a:p>
          <a:p>
            <a:pPr algn="ctr"/>
            <a:r>
              <a:rPr lang="en-GB" sz="2000" dirty="0">
                <a:hlinkClick r:id="rId2"/>
              </a:rPr>
              <a:t>linda.sande@lshtm.ac.uk</a:t>
            </a:r>
            <a:endParaRPr lang="en-GB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509" y="6097129"/>
            <a:ext cx="4361844" cy="720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475EAE1-6EE9-4526-86CE-86BA12B759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1968" y="404181"/>
            <a:ext cx="4876037" cy="36141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353" y="6048302"/>
            <a:ext cx="2057647" cy="792000"/>
          </a:xfrm>
          <a:prstGeom prst="rect">
            <a:avLst/>
          </a:prstGeom>
        </p:spPr>
      </p:pic>
      <p:pic>
        <p:nvPicPr>
          <p:cNvPr id="9" name="Picture 8" descr="291663LOGO-1.jpeg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0" y="5924281"/>
            <a:ext cx="1200121" cy="892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6C70840-F25F-4987-A2BE-0B450151130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152436"/>
            <a:ext cx="4248000" cy="2050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62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449868"/>
              </p:ext>
            </p:extLst>
          </p:nvPr>
        </p:nvGraphicFramePr>
        <p:xfrm>
          <a:off x="214008" y="2361417"/>
          <a:ext cx="8752565" cy="4214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560060" y="282102"/>
            <a:ext cx="7846454" cy="72825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700" kern="1200" baseline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GB" sz="3525" dirty="0"/>
              <a:t>Malawi progress towards 90-90-90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654384"/>
            <a:ext cx="1927478" cy="13574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UNAIDS, 2017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0" y="1342915"/>
            <a:ext cx="8966574" cy="87214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400" dirty="0"/>
              <a:t>HIV testing is an essential gateway to HIV prevention and treatment services by influencing people’s prevention or treatment decisions after knowledge of their status.</a:t>
            </a:r>
          </a:p>
        </p:txBody>
      </p:sp>
    </p:spTree>
    <p:extLst>
      <p:ext uri="{BB962C8B-B14F-4D97-AF65-F5344CB8AC3E}">
        <p14:creationId xmlns:p14="http://schemas.microsoft.com/office/powerpoint/2010/main" val="3875311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313680" y="1889665"/>
            <a:ext cx="3830321" cy="387773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HIV self-testing (HIVST) has the potential to move countries towards 90-90-90</a:t>
            </a:r>
          </a:p>
          <a:p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STAR is a multi-country trial aimed at catalysing the market of oral HIVST</a:t>
            </a:r>
          </a:p>
          <a:p>
            <a:pPr marL="214313" indent="-214313" algn="ctr">
              <a:buFontTx/>
              <a:buChar char="-"/>
            </a:pPr>
            <a:endParaRPr lang="en-GB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78A70C-9C98-48BE-8CD9-B20BCC709D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641" y="6116319"/>
            <a:ext cx="1483360" cy="741681"/>
          </a:xfrm>
          <a:prstGeom prst="rect">
            <a:avLst/>
          </a:prstGeom>
        </p:spPr>
      </p:pic>
      <p:pic>
        <p:nvPicPr>
          <p:cNvPr id="7" name="Picture 6" descr="291663LOGO-1.jpeg">
            <a:extLst>
              <a:ext uri="{FF2B5EF4-FFF2-40B4-BE49-F238E27FC236}">
                <a16:creationId xmlns:a16="http://schemas.microsoft.com/office/drawing/2014/main" id="{E5CBBF22-9317-402F-9FF5-5D81AC37A565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-3" y="5922000"/>
            <a:ext cx="936000" cy="9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07112F6-9304-4393-B7B6-CCB0876FDAF1}"/>
              </a:ext>
            </a:extLst>
          </p:cNvPr>
          <p:cNvSpPr txBox="1">
            <a:spLocks/>
          </p:cNvSpPr>
          <p:nvPr/>
        </p:nvSpPr>
        <p:spPr>
          <a:xfrm>
            <a:off x="-91440" y="371584"/>
            <a:ext cx="9235438" cy="728256"/>
          </a:xfrm>
          <a:prstGeom prst="rect">
            <a:avLst/>
          </a:prstGeom>
        </p:spPr>
        <p:txBody>
          <a:bodyPr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700" kern="1200" baseline="0">
                <a:solidFill>
                  <a:schemeClr val="tx1"/>
                </a:solidFill>
                <a:latin typeface="Arial Black"/>
                <a:ea typeface="+mj-ea"/>
                <a:cs typeface="Arial Black"/>
              </a:defRPr>
            </a:lvl1pPr>
          </a:lstStyle>
          <a:p>
            <a:r>
              <a:rPr lang="en-GB" sz="2800" dirty="0"/>
              <a:t>UNITAID/PSI HIV </a:t>
            </a:r>
            <a:r>
              <a:rPr lang="en-GB" sz="2800" dirty="0">
                <a:solidFill>
                  <a:srgbClr val="C00000"/>
                </a:solidFill>
              </a:rPr>
              <a:t>S</a:t>
            </a:r>
            <a:r>
              <a:rPr lang="en-GB" sz="2800" dirty="0"/>
              <a:t>elf-</a:t>
            </a:r>
            <a:r>
              <a:rPr lang="en-GB" sz="2800" dirty="0">
                <a:solidFill>
                  <a:srgbClr val="C00000"/>
                </a:solidFill>
              </a:rPr>
              <a:t>T</a:t>
            </a:r>
            <a:r>
              <a:rPr lang="en-GB" sz="2800" dirty="0"/>
              <a:t>esting </a:t>
            </a:r>
            <a:r>
              <a:rPr lang="en-GB" sz="2800" dirty="0" err="1">
                <a:solidFill>
                  <a:srgbClr val="C00000"/>
                </a:solidFill>
              </a:rPr>
              <a:t>A</a:t>
            </a:r>
            <a:r>
              <a:rPr lang="en-GB" sz="2800" dirty="0" err="1"/>
              <a:t>f</a:t>
            </a:r>
            <a:r>
              <a:rPr lang="en-GB" sz="2800" dirty="0" err="1">
                <a:solidFill>
                  <a:srgbClr val="C00000"/>
                </a:solidFill>
              </a:rPr>
              <a:t>R</a:t>
            </a:r>
            <a:r>
              <a:rPr lang="en-GB" sz="2800" dirty="0" err="1"/>
              <a:t>ica</a:t>
            </a:r>
            <a:r>
              <a:rPr lang="en-GB" sz="2800" dirty="0"/>
              <a:t> - STAR Project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C2F1ACB-67A5-46D5-83BD-A0457ED5DC5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669"/>
          <a:stretch/>
        </p:blipFill>
        <p:spPr>
          <a:xfrm>
            <a:off x="164698" y="1397593"/>
            <a:ext cx="5148982" cy="422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8923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291663LOGO-1.jpeg">
            <a:extLst>
              <a:ext uri="{FF2B5EF4-FFF2-40B4-BE49-F238E27FC236}">
                <a16:creationId xmlns:a16="http://schemas.microsoft.com/office/drawing/2014/main" id="{76890EDB-4BD3-4E30-9A5E-0F03CB1976B8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-3" y="5922000"/>
            <a:ext cx="936000" cy="9360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98ED85F-DCEE-4B50-802E-71A6E3E12B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241173" y="320040"/>
            <a:ext cx="8661654" cy="6217920"/>
          </a:xfrm>
          <a:prstGeom prst="rect">
            <a:avLst/>
          </a:prstGeom>
          <a:solidFill>
            <a:schemeClr val="tx1">
              <a:alpha val="14000"/>
            </a:schemeClr>
          </a:solidFill>
          <a:ln w="127000" cap="sq" cmpd="thinThick">
            <a:solidFill>
              <a:schemeClr val="tx1">
                <a:lumMod val="85000"/>
                <a:lumOff val="15000"/>
                <a:alpha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31825"/>
            <a:ext cx="7886700" cy="1325563"/>
          </a:xfrm>
        </p:spPr>
        <p:txBody>
          <a:bodyPr>
            <a:normAutofit/>
          </a:bodyPr>
          <a:lstStyle/>
          <a:p>
            <a:r>
              <a:rPr lang="en-GB" dirty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057400"/>
            <a:ext cx="7886700" cy="3871762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US" sz="3200" dirty="0"/>
              <a:t>We sought to examine: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Costs borne by users of HIV Testing Services (HTS) in rural Malawi;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Variation in costs by population subgroups 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Whether costs differ by testing mode.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38E5B7B-37A5-426A-A004-71BAB303DC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05" y="6249252"/>
            <a:ext cx="1217495" cy="6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924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4DFCB8-A97F-4E42-85B0-F1CE16D50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448" y="373699"/>
            <a:ext cx="7064635" cy="742220"/>
          </a:xfrm>
        </p:spPr>
        <p:txBody>
          <a:bodyPr>
            <a:normAutofit/>
          </a:bodyPr>
          <a:lstStyle/>
          <a:p>
            <a:r>
              <a:rPr lang="en-GB" sz="4400" dirty="0">
                <a:solidFill>
                  <a:schemeClr val="tx1"/>
                </a:solidFill>
                <a:latin typeface="Arial Black (Headings)"/>
              </a:rPr>
              <a:t>Perspective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F936B4A1-C872-4E47-A640-4BA95A98AF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4721781"/>
              </p:ext>
            </p:extLst>
          </p:nvPr>
        </p:nvGraphicFramePr>
        <p:xfrm>
          <a:off x="80097" y="2114208"/>
          <a:ext cx="5346071" cy="39602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9EBB3DE-FF5E-4B63-9E56-65F94EA09898}"/>
              </a:ext>
            </a:extLst>
          </p:cNvPr>
          <p:cNvCxnSpPr>
            <a:cxnSpLocks/>
          </p:cNvCxnSpPr>
          <p:nvPr/>
        </p:nvCxnSpPr>
        <p:spPr>
          <a:xfrm flipV="1">
            <a:off x="4889624" y="2489137"/>
            <a:ext cx="0" cy="244080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5A4B8D8-2065-4D37-8ABF-02AA244498D8}"/>
              </a:ext>
            </a:extLst>
          </p:cNvPr>
          <p:cNvSpPr txBox="1"/>
          <p:nvPr/>
        </p:nvSpPr>
        <p:spPr>
          <a:xfrm>
            <a:off x="5426168" y="1925064"/>
            <a:ext cx="3717832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sz="2000" dirty="0"/>
          </a:p>
          <a:p>
            <a:r>
              <a:rPr lang="en-GB" sz="2000" dirty="0"/>
              <a:t>Societal perspectives captures full costs (resource use) to society, including user costs.</a:t>
            </a:r>
          </a:p>
          <a:p>
            <a:r>
              <a:rPr lang="en-GB" sz="2000" dirty="0"/>
              <a:t>  </a:t>
            </a:r>
          </a:p>
          <a:p>
            <a:r>
              <a:rPr lang="en-GB" sz="2000" dirty="0"/>
              <a:t>Providers’ perspective is useful for budgeting, but need to understand user costs as barrier to access and opportunity cost. </a:t>
            </a:r>
          </a:p>
          <a:p>
            <a:pPr marL="257244" indent="-257244">
              <a:buFont typeface="Arial" panose="020B0604020202020204" pitchFamily="34" charset="0"/>
              <a:buChar char="•"/>
            </a:pPr>
            <a:r>
              <a:rPr lang="en-GB" sz="2000" dirty="0"/>
              <a:t>May have multiple providers: Government; NGO, etc..</a:t>
            </a:r>
          </a:p>
        </p:txBody>
      </p:sp>
      <p:pic>
        <p:nvPicPr>
          <p:cNvPr id="8" name="Picture 7" descr="291663LOGO-1.jpeg">
            <a:extLst>
              <a:ext uri="{FF2B5EF4-FFF2-40B4-BE49-F238E27FC236}">
                <a16:creationId xmlns:a16="http://schemas.microsoft.com/office/drawing/2014/main" id="{C32704FA-B1BA-4827-8043-0C8CC210A823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-3" y="5922000"/>
            <a:ext cx="9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FD10AB2-1E6A-4908-9470-057E53616F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05" y="6249252"/>
            <a:ext cx="1217495" cy="6087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EB3674-3155-4224-80D1-42BF981D02F3}"/>
              </a:ext>
            </a:extLst>
          </p:cNvPr>
          <p:cNvSpPr/>
          <p:nvPr/>
        </p:nvSpPr>
        <p:spPr>
          <a:xfrm>
            <a:off x="204079" y="1296481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2000" dirty="0"/>
              <a:t>Facility HTS costs used a provider’s perspective.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8D898BE-DE78-446A-971B-B83DD484A7FA}"/>
              </a:ext>
            </a:extLst>
          </p:cNvPr>
          <p:cNvSpPr/>
          <p:nvPr/>
        </p:nvSpPr>
        <p:spPr>
          <a:xfrm>
            <a:off x="892624" y="6226944"/>
            <a:ext cx="720879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 err="1"/>
              <a:t>Mangenah</a:t>
            </a:r>
            <a:r>
              <a:rPr lang="en-GB" sz="1600" dirty="0"/>
              <a:t> et al. (2018). Costs of Community-Based Distribution of </a:t>
            </a:r>
            <a:r>
              <a:rPr lang="en-GB" sz="1600" dirty="0" err="1"/>
              <a:t>HIVST</a:t>
            </a:r>
            <a:r>
              <a:rPr lang="en-GB" sz="1600" dirty="0"/>
              <a:t> </a:t>
            </a:r>
            <a:r>
              <a:rPr lang="en-GB" sz="1600" i="1" dirty="0"/>
              <a:t>Unpublished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D42F821-F401-4A5B-874A-7C0479751D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6474" y="139416"/>
            <a:ext cx="3983447" cy="1844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497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0029" y="161183"/>
            <a:ext cx="5408504" cy="1676603"/>
          </a:xfrm>
        </p:spPr>
        <p:txBody>
          <a:bodyPr>
            <a:noAutofit/>
          </a:bodyPr>
          <a:lstStyle/>
          <a:p>
            <a:br>
              <a:rPr lang="en-GB" sz="3600" dirty="0"/>
            </a:br>
            <a:r>
              <a:rPr lang="en-GB" sz="3600" dirty="0"/>
              <a:t>Baseline Costs Household Survey</a:t>
            </a:r>
            <a:br>
              <a:rPr lang="en-GB" sz="3600" dirty="0"/>
            </a:br>
            <a:endParaRPr lang="en-US" sz="3600" dirty="0"/>
          </a:p>
        </p:txBody>
      </p:sp>
      <p:pic>
        <p:nvPicPr>
          <p:cNvPr id="9" name="Picture 8" descr="A close up of a map&#10;&#10;Description generated with high confidence">
            <a:extLst>
              <a:ext uri="{FF2B5EF4-FFF2-40B4-BE49-F238E27FC236}">
                <a16:creationId xmlns:a16="http://schemas.microsoft.com/office/drawing/2014/main" id="{B852A85E-A5B1-41B9-87E5-D74BBE92A0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25" r="2468" b="1162"/>
          <a:stretch/>
        </p:blipFill>
        <p:spPr>
          <a:xfrm>
            <a:off x="-3" y="0"/>
            <a:ext cx="3390880" cy="6858000"/>
          </a:xfrm>
          <a:prstGeom prst="rect">
            <a:avLst/>
          </a:prstGeom>
          <a:effectLst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35477" y="1964267"/>
            <a:ext cx="5408504" cy="4206003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4 districts in Southern Malawi</a:t>
            </a:r>
          </a:p>
          <a:p>
            <a:endParaRPr lang="en-US" sz="3200" dirty="0"/>
          </a:p>
          <a:p>
            <a:r>
              <a:rPr lang="en-US" sz="3200" dirty="0"/>
              <a:t>Baseline survey: </a:t>
            </a:r>
          </a:p>
          <a:p>
            <a:pPr lvl="1"/>
            <a:r>
              <a:rPr lang="en-US" sz="2800" dirty="0"/>
              <a:t>May-August 2016  </a:t>
            </a:r>
          </a:p>
          <a:p>
            <a:pPr lvl="1"/>
            <a:endParaRPr lang="en-US" sz="2800" dirty="0"/>
          </a:p>
          <a:p>
            <a:r>
              <a:rPr lang="en-US" sz="3200" dirty="0"/>
              <a:t>Random sample of households.</a:t>
            </a:r>
          </a:p>
          <a:p>
            <a:endParaRPr lang="en-US" sz="3200" dirty="0"/>
          </a:p>
          <a:p>
            <a:r>
              <a:rPr lang="en-US" sz="3200" dirty="0"/>
              <a:t>All household members were </a:t>
            </a:r>
            <a:r>
              <a:rPr lang="en-US" sz="3200" u="sng" dirty="0"/>
              <a:t>&gt;</a:t>
            </a:r>
            <a:r>
              <a:rPr lang="en-US" sz="3200" dirty="0"/>
              <a:t>16 years &amp; tested in last 12 months</a:t>
            </a:r>
          </a:p>
          <a:p>
            <a:pPr lvl="1"/>
            <a:r>
              <a:rPr lang="en-US" sz="2800" dirty="0"/>
              <a:t>N=746</a:t>
            </a:r>
          </a:p>
        </p:txBody>
      </p:sp>
      <p:pic>
        <p:nvPicPr>
          <p:cNvPr id="4" name="Picture 3" descr="291663LOGO-1.jpeg">
            <a:extLst>
              <a:ext uri="{FF2B5EF4-FFF2-40B4-BE49-F238E27FC236}">
                <a16:creationId xmlns:a16="http://schemas.microsoft.com/office/drawing/2014/main" id="{27119D55-77E1-41FE-A613-88088A79103F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-3" y="5922000"/>
            <a:ext cx="936000" cy="93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4AA6304-ED72-4AAA-A60C-B5EF609A2D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05" y="6249252"/>
            <a:ext cx="1217495" cy="608748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72CF5E22-C713-4088-B1CC-140E0C9754EC}"/>
              </a:ext>
            </a:extLst>
          </p:cNvPr>
          <p:cNvSpPr txBox="1">
            <a:spLocks/>
          </p:cNvSpPr>
          <p:nvPr/>
        </p:nvSpPr>
        <p:spPr>
          <a:xfrm>
            <a:off x="3556995" y="6451599"/>
            <a:ext cx="4220628" cy="4060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en-GB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</a:br>
            <a:r>
              <a:rPr lang="en-GB" sz="14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emapsworld</a:t>
            </a:r>
            <a:r>
              <a:rPr lang="en-GB" sz="14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(2018)</a:t>
            </a:r>
            <a:endParaRPr lang="en-US" sz="14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552083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830" y="365127"/>
            <a:ext cx="8677072" cy="860558"/>
          </a:xfrm>
        </p:spPr>
        <p:txBody>
          <a:bodyPr>
            <a:noAutofit/>
          </a:bodyPr>
          <a:lstStyle/>
          <a:p>
            <a:r>
              <a:rPr lang="en-US" sz="3600" dirty="0"/>
              <a:t>Assessing costs and location of HIV testing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732" y="1591445"/>
            <a:ext cx="8852170" cy="5632314"/>
          </a:xfrm>
        </p:spPr>
        <p:txBody>
          <a:bodyPr>
            <a:noAutofit/>
          </a:bodyPr>
          <a:lstStyle/>
          <a:p>
            <a:r>
              <a:rPr lang="en-US" sz="3200" dirty="0"/>
              <a:t>Cost questions</a:t>
            </a:r>
          </a:p>
          <a:p>
            <a:pPr lvl="1"/>
            <a:r>
              <a:rPr lang="en-US" sz="2800" b="1" dirty="0"/>
              <a:t>Direct costs</a:t>
            </a:r>
            <a:r>
              <a:rPr lang="en-US" sz="2800" dirty="0"/>
              <a:t>: Transport, consultation, food, any other costs</a:t>
            </a:r>
          </a:p>
          <a:p>
            <a:pPr lvl="1"/>
            <a:r>
              <a:rPr lang="en-US" sz="2800" b="1" dirty="0"/>
              <a:t>Indirect costs</a:t>
            </a:r>
            <a:r>
              <a:rPr lang="en-US" sz="2800" dirty="0"/>
              <a:t>: child care, lost income</a:t>
            </a:r>
          </a:p>
          <a:p>
            <a:r>
              <a:rPr lang="en-US" sz="3200" dirty="0"/>
              <a:t>Other questions: </a:t>
            </a:r>
          </a:p>
          <a:p>
            <a:pPr lvl="1"/>
            <a:r>
              <a:rPr lang="en-US" sz="2800" dirty="0"/>
              <a:t>Testing location: facility- or community-based</a:t>
            </a:r>
          </a:p>
          <a:p>
            <a:pPr lvl="1"/>
            <a:r>
              <a:rPr lang="en-US" sz="2800" dirty="0"/>
              <a:t>If their most recent test was accessed separately from other health services or as part of antenatal care ANC or </a:t>
            </a:r>
            <a:r>
              <a:rPr lang="en-US" sz="2800" dirty="0" err="1"/>
              <a:t>PITC</a:t>
            </a:r>
            <a:endParaRPr lang="en-US" sz="2800" dirty="0"/>
          </a:p>
          <a:p>
            <a:pPr lvl="1"/>
            <a:r>
              <a:rPr lang="en-US" sz="2800" dirty="0"/>
              <a:t>Total time taken to access the test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A0EE74-26E5-496E-87BC-859883FC99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05" y="6249252"/>
            <a:ext cx="1217495" cy="608748"/>
          </a:xfrm>
          <a:prstGeom prst="rect">
            <a:avLst/>
          </a:prstGeom>
        </p:spPr>
      </p:pic>
      <p:pic>
        <p:nvPicPr>
          <p:cNvPr id="6" name="Picture 5" descr="291663LOGO-1.jpeg">
            <a:extLst>
              <a:ext uri="{FF2B5EF4-FFF2-40B4-BE49-F238E27FC236}">
                <a16:creationId xmlns:a16="http://schemas.microsoft.com/office/drawing/2014/main" id="{88040FAB-1374-46BB-8501-D2F4FC66FEF0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01"/>
          <a:stretch/>
        </p:blipFill>
        <p:spPr bwMode="auto">
          <a:xfrm>
            <a:off x="-3" y="5922000"/>
            <a:ext cx="936000" cy="93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7625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794934"/>
          </a:xfrm>
        </p:spPr>
        <p:txBody>
          <a:bodyPr>
            <a:normAutofit/>
          </a:bodyPr>
          <a:lstStyle/>
          <a:p>
            <a:r>
              <a:rPr lang="en-GB" sz="3600" dirty="0"/>
              <a:t>Regression</a:t>
            </a:r>
            <a:r>
              <a:rPr lang="en-GB" sz="4000" dirty="0"/>
              <a:t> Analysis</a:t>
            </a:r>
            <a:endParaRPr lang="en-US" sz="40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18790" y="1546141"/>
            <a:ext cx="8706420" cy="5697939"/>
          </a:xfrm>
        </p:spPr>
        <p:txBody>
          <a:bodyPr>
            <a:noAutofit/>
          </a:bodyPr>
          <a:lstStyle/>
          <a:p>
            <a:r>
              <a:rPr lang="en-GB" sz="3600" dirty="0"/>
              <a:t>  User costs estimation challenges:</a:t>
            </a:r>
          </a:p>
          <a:p>
            <a:pPr lvl="1"/>
            <a:r>
              <a:rPr lang="en-GB" sz="3200" dirty="0"/>
              <a:t>Spike at zero</a:t>
            </a:r>
          </a:p>
          <a:p>
            <a:pPr lvl="1"/>
            <a:r>
              <a:rPr lang="en-GB" sz="3200" dirty="0"/>
              <a:t>Strictly positive values</a:t>
            </a:r>
          </a:p>
          <a:p>
            <a:pPr lvl="1"/>
            <a:r>
              <a:rPr lang="en-GB" sz="3200" dirty="0"/>
              <a:t>Skewed</a:t>
            </a:r>
          </a:p>
          <a:p>
            <a:r>
              <a:rPr lang="en-GB" sz="3600" dirty="0"/>
              <a:t>Common estimation options are:  log-transformed </a:t>
            </a:r>
            <a:r>
              <a:rPr lang="en-GB" sz="3600" dirty="0" err="1"/>
              <a:t>OLS</a:t>
            </a:r>
            <a:r>
              <a:rPr lang="en-GB" sz="3600" dirty="0"/>
              <a:t>, Tobit, </a:t>
            </a:r>
            <a:r>
              <a:rPr lang="en-GB" sz="3600" dirty="0" err="1"/>
              <a:t>TPM</a:t>
            </a:r>
            <a:r>
              <a:rPr lang="en-GB" sz="3600" dirty="0"/>
              <a:t> &amp; </a:t>
            </a:r>
            <a:r>
              <a:rPr lang="en-GB" sz="3600" dirty="0" err="1"/>
              <a:t>GLM</a:t>
            </a:r>
            <a:endParaRPr lang="en-GB" sz="3600" dirty="0"/>
          </a:p>
          <a:p>
            <a:r>
              <a:rPr lang="en-GB" sz="3600" dirty="0" err="1"/>
              <a:t>TPM</a:t>
            </a:r>
            <a:r>
              <a:rPr lang="en-GB" sz="3600" dirty="0"/>
              <a:t> effectively handles excess zeroes and positive distribution</a:t>
            </a:r>
          </a:p>
          <a:p>
            <a:pPr marL="0" indent="0">
              <a:buNone/>
            </a:pPr>
            <a:endParaRPr lang="en-US" sz="4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6AD6144-A2B4-45EC-8A11-05DA7D1B8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05" y="6249252"/>
            <a:ext cx="1217495" cy="6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5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46" y="0"/>
            <a:ext cx="7886700" cy="794934"/>
          </a:xfrm>
        </p:spPr>
        <p:txBody>
          <a:bodyPr>
            <a:normAutofit/>
          </a:bodyPr>
          <a:lstStyle/>
          <a:p>
            <a:r>
              <a:rPr lang="en-GB" sz="4000" dirty="0" err="1"/>
              <a:t>TPM</a:t>
            </a:r>
            <a:r>
              <a:rPr lang="en-GB" sz="4000" dirty="0"/>
              <a:t> Regression </a:t>
            </a:r>
            <a:endParaRPr lang="en-US" sz="4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>
              <a:xfrm>
                <a:off x="127350" y="1079414"/>
                <a:ext cx="8706420" cy="5697939"/>
              </a:xfrm>
            </p:spPr>
            <p:txBody>
              <a:bodyPr>
                <a:noAutofit/>
              </a:bodyPr>
              <a:lstStyle/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GB" sz="360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GB" sz="3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</m:fName>
                      <m:e>
                        <m:sSubSup>
                          <m:sSubSupPr>
                            <m:ctrlPr>
                              <a:rPr lang="en-GB" sz="3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𝐿𝑜𝑔𝑖𝑡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            </m:t>
                            </m:r>
                          </m:e>
                          <m: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  <m:sup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𝑖𝑓</m:t>
                            </m:r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sSub>
                              <m:sSubPr>
                                <m:ctrlPr>
                                  <a:rPr lang="en-GB" sz="36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𝑇𝐶</m:t>
                                </m:r>
                              </m:e>
                              <m:sub>
                                <m:r>
                                  <a:rPr lang="en-GB" sz="36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sz="3600" i="1">
                                <a:latin typeface="Cambria Math" panose="02040503050406030204" pitchFamily="18" charset="0"/>
                              </a:rPr>
                              <m:t>&gt;0</m:t>
                            </m:r>
                          </m:sup>
                        </m:sSubSup>
                      </m:e>
                    </m:func>
                    <m:r>
                      <a:rPr lang="en-GB" sz="36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2400" i="1" dirty="0">
                  <a:latin typeface="Cambria Math" panose="02040503050406030204" pitchFamily="18" charset="0"/>
                </a:endParaRPr>
              </a:p>
              <a:p>
                <a:endParaRPr lang="en-GB" sz="16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3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𝐷𝑖𝑠𝑡𝑟𝑖𝑐𝑡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𝐺𝑒𝑛𝑑𝑒𝑟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𝑊𝑒𝑎𝑙𝑡h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hh</m:t>
                                  </m:r>
                                </m:sub>
                              </m:s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𝐴𝑔𝑒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𝐸𝑑𝑢𝑐𝑎𝑡𝑖𝑜𝑛</m:t>
                                  </m:r>
                                </m:e>
                                <m: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𝑇𝑒𝑠𝑡</m:t>
                                  </m:r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𝑙𝑜𝑐𝑎𝑡𝑖𝑜𝑛</m:t>
                                  </m:r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𝐻𝑜𝑢𝑟𝑠</m:t>
                                      </m:r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𝑡𝑎𝑘𝑒𝑛</m:t>
                                      </m:r>
                                    </m:e>
                                    <m:sub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  <m:t>#</m:t>
                                      </m:r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𝑐h𝑖𝑙𝑑𝑟𝑒𝑛</m:t>
                                      </m:r>
                                    </m:e>
                                    <m:sub>
                                      <m:r>
                                        <a:rPr lang="en-GB" sz="32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3200" i="1">
                                      <a:latin typeface="Cambria Math" panose="02040503050406030204" pitchFamily="18" charset="0"/>
                                    </a:rPr>
                                    <m:t>𝑃𝐼𝑇𝐶</m:t>
                                  </m:r>
                                </m:e>
                              </m:eqArr>
                            </m:e>
                          </m:eqArr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514350" indent="-514350">
                  <a:buFont typeface="+mj-lt"/>
                  <a:buAutoNum type="arabicPeriod" startAt="2"/>
                </a:pPr>
                <a:endParaRPr lang="en-GB" sz="3200" dirty="0"/>
              </a:p>
              <a:p>
                <a:pPr marL="514350" indent="-514350">
                  <a:buFont typeface="+mj-lt"/>
                  <a:buAutoNum type="arabicPeriod" startAt="2"/>
                </a:pPr>
                <a:r>
                  <a:rPr lang="en-GB" sz="3200" dirty="0"/>
                  <a:t>OLS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sz="32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sz="32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d>
                          <m:dPr>
                            <m:ctrlPr>
                              <a:rPr lang="en-GB" sz="32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320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𝑇𝑜𝑡𝑎𝑙</m:t>
                                </m:r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𝐶𝑜𝑠𝑡𝑠</m:t>
                                </m:r>
                              </m:e>
                              <m:sub>
                                <m:r>
                                  <a:rPr lang="en-GB" sz="32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GB" sz="32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GB" sz="3200" i="1" dirty="0">
                  <a:latin typeface="Cambria Math" panose="02040503050406030204" pitchFamily="18" charset="0"/>
                </a:endParaRPr>
              </a:p>
              <a:p>
                <a:endParaRPr lang="en-GB" sz="2000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begChr m:val="["/>
                          <m:endChr m:val="]"/>
                          <m:ctrlPr>
                            <a:rPr lang="en-GB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GB" sz="3200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GB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𝐷𝑖𝑠𝑡𝑟𝑖𝑐𝑡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𝐺𝑒𝑛𝑑𝑒𝑟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𝑊𝑒𝑎𝑙𝑡h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hh</m:t>
                                  </m:r>
                                </m:sub>
                              </m:s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𝐴𝑔𝑒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𝐸𝑑𝑢𝑐𝑎𝑡𝑖𝑜𝑛</m:t>
                                  </m:r>
                                </m:e>
                                <m:sub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</m:e>
                            <m:e>
                              <m:eqArr>
                                <m:eqArr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𝑇𝑒𝑠𝑡</m:t>
                                  </m:r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𝑙𝑜𝑐𝑎𝑡𝑖𝑜𝑛</m:t>
                                  </m:r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  <m:t>𝐻𝑜𝑢𝑟𝑠</m:t>
                                      </m:r>
                                      <m: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  <m:t> </m:t>
                                      </m:r>
                                      <m: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  <m:t>𝑡𝑎𝑘𝑒𝑛</m:t>
                                      </m:r>
                                    </m:e>
                                    <m:sub>
                                      <m: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</m:e>
                                <m:e>
                                  <m:sSub>
                                    <m:sSubPr>
                                      <m:ctrlP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  <m:t># </m:t>
                                      </m:r>
                                      <m: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  <m:t>𝑐h𝑖𝑙𝑑𝑟𝑒𝑛</m:t>
                                      </m:r>
                                    </m:e>
                                    <m:sub>
                                      <m:r>
                                        <a:rPr lang="en-GB" sz="32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  <m:t>𝑃𝐼𝑇𝐶</m:t>
                                  </m:r>
                                </m:e>
                              </m:eqArr>
                            </m:e>
                          </m:eqArr>
                        </m:e>
                      </m:d>
                    </m:oMath>
                  </m:oMathPara>
                </a14:m>
                <a:endParaRPr lang="en-US" sz="3200" dirty="0"/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7350" y="1079414"/>
                <a:ext cx="8706420" cy="5697939"/>
              </a:xfrm>
              <a:blipFill>
                <a:blip r:embed="rId2"/>
                <a:stretch>
                  <a:fillRect l="-1611" r="-224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ight Brace 2">
            <a:extLst>
              <a:ext uri="{FF2B5EF4-FFF2-40B4-BE49-F238E27FC236}">
                <a16:creationId xmlns:a16="http://schemas.microsoft.com/office/drawing/2014/main" id="{5C684649-8CFC-43E5-809E-83A37E40B521}"/>
              </a:ext>
            </a:extLst>
          </p:cNvPr>
          <p:cNvSpPr/>
          <p:nvPr/>
        </p:nvSpPr>
        <p:spPr>
          <a:xfrm>
            <a:off x="2040467" y="970741"/>
            <a:ext cx="660400" cy="1050799"/>
          </a:xfrm>
          <a:prstGeom prst="rightBrac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BFEB843-A726-4567-AFBF-B6D1C8D3D6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6505" y="6249252"/>
            <a:ext cx="1217495" cy="60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20661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855</Words>
  <Application>Microsoft Office PowerPoint</Application>
  <PresentationFormat>On-screen Show (4:3)</PresentationFormat>
  <Paragraphs>216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7" baseType="lpstr">
      <vt:lpstr>Arial</vt:lpstr>
      <vt:lpstr>Arial (Body)</vt:lpstr>
      <vt:lpstr>Arial Black</vt:lpstr>
      <vt:lpstr>Arial Black (Headings)</vt:lpstr>
      <vt:lpstr>Arial Unicode MS</vt:lpstr>
      <vt:lpstr>Calibri</vt:lpstr>
      <vt:lpstr>Cambria Math</vt:lpstr>
      <vt:lpstr>Constantia</vt:lpstr>
      <vt:lpstr>Corbel</vt:lpstr>
      <vt:lpstr>open sans</vt:lpstr>
      <vt:lpstr>Times</vt:lpstr>
      <vt:lpstr>Times New Roman</vt:lpstr>
      <vt:lpstr>1_Office Theme</vt:lpstr>
      <vt:lpstr>UNITAID   PSI HIV SELF-TESTING AFRICA</vt:lpstr>
      <vt:lpstr>PowerPoint Presentation</vt:lpstr>
      <vt:lpstr>PowerPoint Presentation</vt:lpstr>
      <vt:lpstr>Objectives</vt:lpstr>
      <vt:lpstr>Perspective</vt:lpstr>
      <vt:lpstr> Baseline Costs Household Survey </vt:lpstr>
      <vt:lpstr>Assessing costs and location of HIV testing</vt:lpstr>
      <vt:lpstr>Regression Analysis</vt:lpstr>
      <vt:lpstr>TPM Regression </vt:lpstr>
      <vt:lpstr>Results: Mean unit costs</vt:lpstr>
      <vt:lpstr>PowerPoint Presentation</vt:lpstr>
      <vt:lpstr>PowerPoint Presentation</vt:lpstr>
      <vt:lpstr>Conclusion</vt:lpstr>
      <vt:lpstr>Thank you for your attention.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Fern Terris-Prestholt</cp:lastModifiedBy>
  <cp:revision>146</cp:revision>
  <dcterms:created xsi:type="dcterms:W3CDTF">2016-02-22T20:27:22Z</dcterms:created>
  <dcterms:modified xsi:type="dcterms:W3CDTF">2018-07-21T12:42:23Z</dcterms:modified>
</cp:coreProperties>
</file>