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87" r:id="rId2"/>
    <p:sldMasterId id="2147483807" r:id="rId3"/>
    <p:sldMasterId id="2147483819" r:id="rId4"/>
    <p:sldMasterId id="2147483826" r:id="rId5"/>
    <p:sldMasterId id="2147483838" r:id="rId6"/>
  </p:sldMasterIdLst>
  <p:notesMasterIdLst>
    <p:notesMasterId r:id="rId23"/>
  </p:notesMasterIdLst>
  <p:handoutMasterIdLst>
    <p:handoutMasterId r:id="rId24"/>
  </p:handoutMasterIdLst>
  <p:sldIdLst>
    <p:sldId id="256" r:id="rId7"/>
    <p:sldId id="263" r:id="rId8"/>
    <p:sldId id="296" r:id="rId9"/>
    <p:sldId id="295" r:id="rId10"/>
    <p:sldId id="298" r:id="rId11"/>
    <p:sldId id="299" r:id="rId12"/>
    <p:sldId id="297" r:id="rId13"/>
    <p:sldId id="300" r:id="rId14"/>
    <p:sldId id="303" r:id="rId15"/>
    <p:sldId id="268" r:id="rId16"/>
    <p:sldId id="270" r:id="rId17"/>
    <p:sldId id="294" r:id="rId18"/>
    <p:sldId id="302" r:id="rId19"/>
    <p:sldId id="292" r:id="rId20"/>
    <p:sldId id="291" r:id="rId21"/>
    <p:sldId id="262"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stin Andres" initials="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D4D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487" autoAdjust="0"/>
  </p:normalViewPr>
  <p:slideViewPr>
    <p:cSldViewPr>
      <p:cViewPr>
        <p:scale>
          <a:sx n="62" d="100"/>
          <a:sy n="62" d="100"/>
        </p:scale>
        <p:origin x="-2394" y="-876"/>
      </p:cViewPr>
      <p:guideLst>
        <p:guide orient="horz" pos="2160"/>
        <p:guide pos="2880"/>
      </p:guideLst>
    </p:cSldViewPr>
  </p:slideViewPr>
  <p:outlineViewPr>
    <p:cViewPr>
      <p:scale>
        <a:sx n="33" d="100"/>
        <a:sy n="33" d="100"/>
      </p:scale>
      <p:origin x="18" y="12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663" tIns="46038" rIns="93663" bIns="46038"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40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663" tIns="46038" rIns="93663" bIns="46038"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41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663" tIns="46038" rIns="93663" bIns="46038"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41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663" tIns="46038" rIns="93663" bIns="46038" numCol="1" anchor="b" anchorCtr="0" compatLnSpc="1">
            <a:prstTxWarp prst="textNoShape">
              <a:avLst/>
            </a:prstTxWarp>
          </a:bodyPr>
          <a:lstStyle>
            <a:lvl1pPr algn="r" defTabSz="931863">
              <a:defRPr sz="1200">
                <a:latin typeface="Arial" pitchFamily="34" charset="0"/>
              </a:defRPr>
            </a:lvl1pPr>
          </a:lstStyle>
          <a:p>
            <a:pPr>
              <a:defRPr/>
            </a:pPr>
            <a:fld id="{2F77F787-49F8-4E0F-81F7-6E6BA48C75F8}" type="slidenum">
              <a:rPr lang="en-US"/>
              <a:pPr>
                <a:defRPr/>
              </a:pPr>
              <a:t>‹#›</a:t>
            </a:fld>
            <a:endParaRPr lang="en-US"/>
          </a:p>
        </p:txBody>
      </p:sp>
    </p:spTree>
    <p:extLst>
      <p:ext uri="{BB962C8B-B14F-4D97-AF65-F5344CB8AC3E}">
        <p14:creationId xmlns:p14="http://schemas.microsoft.com/office/powerpoint/2010/main" val="3365925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663" tIns="46038" rIns="93663" bIns="46038"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663" tIns="46038" rIns="93663" bIns="46038"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2688" y="698500"/>
            <a:ext cx="4645025"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663" tIns="46038" rIns="93663"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663" tIns="46038" rIns="93663" bIns="46038"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663" tIns="46038" rIns="93663" bIns="46038" numCol="1" anchor="b" anchorCtr="0" compatLnSpc="1">
            <a:prstTxWarp prst="textNoShape">
              <a:avLst/>
            </a:prstTxWarp>
          </a:bodyPr>
          <a:lstStyle>
            <a:lvl1pPr algn="r" defTabSz="931863">
              <a:defRPr sz="1200">
                <a:latin typeface="Arial" pitchFamily="34" charset="0"/>
              </a:defRPr>
            </a:lvl1pPr>
          </a:lstStyle>
          <a:p>
            <a:pPr>
              <a:defRPr/>
            </a:pPr>
            <a:fld id="{3FFFB856-9E70-431C-B4E8-054961FC878B}" type="slidenum">
              <a:rPr lang="en-US"/>
              <a:pPr>
                <a:defRPr/>
              </a:pPr>
              <a:t>‹#›</a:t>
            </a:fld>
            <a:endParaRPr lang="en-US"/>
          </a:p>
        </p:txBody>
      </p:sp>
    </p:spTree>
    <p:extLst>
      <p:ext uri="{BB962C8B-B14F-4D97-AF65-F5344CB8AC3E}">
        <p14:creationId xmlns:p14="http://schemas.microsoft.com/office/powerpoint/2010/main" val="2660388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950F3146-B5A5-46B8-8773-7BBB996017E0}" type="slidenum">
              <a:rPr lang="en-US" smtClean="0"/>
              <a:pPr eaLnBrk="1" hangingPunct="1"/>
              <a:t>1</a:t>
            </a:fld>
            <a:endParaRPr lang="en-US" smtClean="0"/>
          </a:p>
        </p:txBody>
      </p:sp>
      <p:sp>
        <p:nvSpPr>
          <p:cNvPr id="13315" name="Rectangle 2"/>
          <p:cNvSpPr>
            <a:spLocks noGrp="1" noRot="1" noChangeAspect="1" noChangeArrowheads="1" noTextEdit="1"/>
          </p:cNvSpPr>
          <p:nvPr>
            <p:ph type="sldImg"/>
          </p:nvPr>
        </p:nvSpPr>
        <p:spPr>
          <a:ln cap="flat"/>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IRL</a:t>
            </a:r>
            <a:endParaRPr lang="en-US" b="1" dirty="0"/>
          </a:p>
        </p:txBody>
      </p:sp>
      <p:sp>
        <p:nvSpPr>
          <p:cNvPr id="4" name="Slide Number Placeholder 3"/>
          <p:cNvSpPr>
            <a:spLocks noGrp="1"/>
          </p:cNvSpPr>
          <p:nvPr>
            <p:ph type="sldNum" sz="quarter" idx="10"/>
          </p:nvPr>
        </p:nvSpPr>
        <p:spPr/>
        <p:txBody>
          <a:bodyPr/>
          <a:lstStyle/>
          <a:p>
            <a:pPr>
              <a:defRPr/>
            </a:pPr>
            <a:fld id="{AE270694-F48D-4E50-9335-F98351D8C62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Migrant mine workers with TB cannot be resent and therefore will hide their diseases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B04AAD-C71F-4727-BA54-83917A6097BF}"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B8539F-2EBA-48A5-B6C9-F83820E72DE5}" type="slidenum">
              <a:rPr lang="en-US" altLang="en-US" smtClean="0">
                <a:latin typeface="Arial" charset="0"/>
              </a:rPr>
              <a:pPr eaLnBrk="1" hangingPunct="1">
                <a:spcBef>
                  <a:spcPct val="0"/>
                </a:spcBef>
              </a:pPr>
              <a:t>5</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5AD0E-A699-4687-809D-0C80DD765B00}"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lvl="1">
              <a:buFontTx/>
              <a:buNone/>
            </a:pPr>
            <a:r>
              <a:rPr lang="en-US" b="1" dirty="0" smtClean="0">
                <a:latin typeface="Arial" charset="0"/>
              </a:rPr>
              <a:t>IRL</a:t>
            </a:r>
          </a:p>
          <a:p>
            <a:pPr lvl="1">
              <a:buFontTx/>
              <a:buChar char="•"/>
            </a:pPr>
            <a:r>
              <a:rPr lang="en-US" dirty="0" smtClean="0">
                <a:latin typeface="Arial" charset="0"/>
              </a:rPr>
              <a:t>Maximum of 25% actually accessing the private sector</a:t>
            </a:r>
          </a:p>
          <a:p>
            <a:pPr lvl="1">
              <a:buFontTx/>
              <a:buChar char="•"/>
            </a:pPr>
            <a:r>
              <a:rPr lang="en-US" dirty="0" smtClean="0">
                <a:latin typeface="Arial" charset="0"/>
              </a:rPr>
              <a:t>(ONLY IF ASKED: Private sector employees most likely include NGO’s / faith based workers)</a:t>
            </a:r>
          </a:p>
          <a:p>
            <a:endParaRPr lang="en-US" dirty="0" smtClean="0">
              <a:latin typeface="Arial" charset="0"/>
            </a:endParaRPr>
          </a:p>
        </p:txBody>
      </p:sp>
      <p:sp>
        <p:nvSpPr>
          <p:cNvPr id="32772" name="Slide Number Placeholder 3"/>
          <p:cNvSpPr>
            <a:spLocks noGrp="1"/>
          </p:cNvSpPr>
          <p:nvPr>
            <p:ph type="sldNum" sz="quarter" idx="5"/>
          </p:nvPr>
        </p:nvSpPr>
        <p:spPr>
          <a:noFill/>
        </p:spPr>
        <p:txBody>
          <a:bodyPr/>
          <a:lstStyle/>
          <a:p>
            <a:fld id="{82CB01AE-D4F6-4CA9-875B-1FC953109311}"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b="1" dirty="0" smtClean="0">
                <a:latin typeface="Arial" charset="0"/>
              </a:rPr>
              <a:t>IRL</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A2046EF2-CEF6-4DE1-8AAD-9FD11DB690C2}"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how a country program</a:t>
            </a:r>
            <a:r>
              <a:rPr lang="en-US" baseline="0" dirty="0" smtClean="0"/>
              <a:t> is supporting sustainability of MC initiative</a:t>
            </a:r>
            <a:endParaRPr lang="en-US" dirty="0" smtClean="0"/>
          </a:p>
          <a:p>
            <a:endParaRPr lang="en-US" dirty="0" smtClean="0"/>
          </a:p>
          <a:p>
            <a:r>
              <a:rPr lang="en-US" dirty="0" smtClean="0"/>
              <a:t>-SHOPS</a:t>
            </a:r>
            <a:r>
              <a:rPr lang="en-US" baseline="0" dirty="0" smtClean="0"/>
              <a:t> sits on the Male Circumcision Technical Working Group which is led by the MoHSS- private sector representative</a:t>
            </a:r>
          </a:p>
          <a:p>
            <a:r>
              <a:rPr lang="en-US" baseline="0" dirty="0" smtClean="0"/>
              <a:t>-MC TWG shared strategy with stakeholders- country led</a:t>
            </a:r>
          </a:p>
          <a:p>
            <a:r>
              <a:rPr lang="en-US" baseline="0" dirty="0" smtClean="0"/>
              <a:t>-SHOPS developed tariff: Deloitte South Africa provided actuarial analysis to establish the rate. Jhpiego, SHOPS partner, provided the clinical assumptions to make sure that the inputs were in accordance to WHO guidelines.</a:t>
            </a:r>
          </a:p>
          <a:p>
            <a:r>
              <a:rPr lang="en-US" baseline="0" dirty="0" smtClean="0"/>
              <a:t>-We have not received any signals that any medical aids are planning to exclude the benefit in 2012 (although they have right to do so since Namibia does not have prescribed minimum mandatory benefits)</a:t>
            </a:r>
          </a:p>
          <a:p>
            <a:r>
              <a:rPr lang="en-US" baseline="0" dirty="0" smtClean="0"/>
              <a:t>-Next steps: work with MoHSS to train private providers to deliver high quality VMMC according to national guidelines</a:t>
            </a:r>
            <a:endParaRPr lang="en-US" dirty="0"/>
          </a:p>
        </p:txBody>
      </p:sp>
      <p:sp>
        <p:nvSpPr>
          <p:cNvPr id="4" name="Slide Number Placeholder 3"/>
          <p:cNvSpPr>
            <a:spLocks noGrp="1"/>
          </p:cNvSpPr>
          <p:nvPr>
            <p:ph type="sldNum" sz="quarter" idx="10"/>
          </p:nvPr>
        </p:nvSpPr>
        <p:spPr/>
        <p:txBody>
          <a:bodyPr/>
          <a:lstStyle/>
          <a:p>
            <a:pPr>
              <a:defRPr/>
            </a:pPr>
            <a:fld id="{3FFFB856-9E70-431C-B4E8-054961FC878B}" type="slidenum">
              <a:rPr lang="en-US" smtClean="0"/>
              <a:pPr>
                <a:defRPr/>
              </a:pPr>
              <a:t>12</a:t>
            </a:fld>
            <a:endParaRPr lang="en-US" dirty="0"/>
          </a:p>
        </p:txBody>
      </p:sp>
    </p:spTree>
    <p:extLst>
      <p:ext uri="{BB962C8B-B14F-4D97-AF65-F5344CB8AC3E}">
        <p14:creationId xmlns:p14="http://schemas.microsoft.com/office/powerpoint/2010/main" val="87721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99EEB13-6CC5-4293-BEF3-940B73A3FA38}" type="slidenum">
              <a:rPr lang="en-US" smtClean="0"/>
              <a:pPr eaLnBrk="1" hangingPunct="1"/>
              <a:t>16</a:t>
            </a:fld>
            <a:endParaRPr lang="en-US" smtClean="0"/>
          </a:p>
        </p:txBody>
      </p:sp>
      <p:sp>
        <p:nvSpPr>
          <p:cNvPr id="18435" name="Rectangle 2"/>
          <p:cNvSpPr>
            <a:spLocks noGrp="1" noRot="1" noChangeAspect="1" noChangeArrowheads="1" noTextEdit="1"/>
          </p:cNvSpPr>
          <p:nvPr>
            <p:ph type="sldImg"/>
          </p:nvPr>
        </p:nvSpPr>
        <p:spPr>
          <a:ln cap="flat"/>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wmf"/><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wmf"/><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wmf"/><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wmf"/><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8012" y="1905000"/>
            <a:ext cx="7924800" cy="1066800"/>
          </a:xfrm>
        </p:spPr>
        <p:txBody>
          <a:bodyPr/>
          <a:lstStyle>
            <a:lvl1pPr algn="l">
              <a:defRPr sz="3400">
                <a:solidFill>
                  <a:schemeClr val="tx2"/>
                </a:solidFill>
              </a:defRPr>
            </a:lvl1pPr>
          </a:lstStyle>
          <a:p>
            <a:pPr lvl="0"/>
            <a:r>
              <a:rPr lang="en-US" noProof="0" smtClean="0"/>
              <a:t>Click to edit Master title style</a:t>
            </a:r>
            <a:endParaRPr lang="en-US" noProof="0" dirty="0" smtClean="0"/>
          </a:p>
        </p:txBody>
      </p:sp>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058"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609600" y="3352800"/>
            <a:ext cx="4800600" cy="1752600"/>
          </a:xfrm>
        </p:spPr>
        <p:txBody>
          <a:bodyPr/>
          <a:lstStyle>
            <a:lvl1pPr marL="0" indent="0">
              <a:buFont typeface="Wingdings" pitchFamily="2" charset="2"/>
              <a:buNone/>
              <a:defRPr sz="2000"/>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85201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C321D15-7F7F-41D0-A651-AB30B583E90D}" type="slidenum">
              <a:rPr lang="en-US"/>
              <a:pPr>
                <a:defRPr/>
              </a:pPr>
              <a:t>‹#›</a:t>
            </a:fld>
            <a:endParaRPr lang="en-US"/>
          </a:p>
        </p:txBody>
      </p:sp>
      <p:pic>
        <p:nvPicPr>
          <p:cNvPr id="5" name="Picture 7"/>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74864" y="6082188"/>
            <a:ext cx="1130936" cy="70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5953442"/>
            <a:ext cx="762000" cy="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1600" y="6019800"/>
            <a:ext cx="1809576" cy="522182"/>
          </a:xfrm>
          <a:prstGeom prst="rect">
            <a:avLst/>
          </a:prstGeom>
        </p:spPr>
      </p:pic>
      <p:pic>
        <p:nvPicPr>
          <p:cNvPr id="9" name="Picture 2" descr="C:\Users\kcurran\AppData\Local\Microsoft\Windows\Temporary Internet Files\Content.Outlook\OHXGWNV6\PEPFAR-Logo-Foreign-Audiences1-120x120.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57912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371600" y="5953442"/>
            <a:ext cx="2286000" cy="705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 y="6096000"/>
            <a:ext cx="1828800" cy="544685"/>
          </a:xfrm>
          <a:prstGeom prst="rect">
            <a:avLst/>
          </a:prstGeom>
        </p:spPr>
      </p:pic>
      <p:pic>
        <p:nvPicPr>
          <p:cNvPr id="1026" name="Picture 2" descr="d:\Users\kcurran\Desktop\Jhpiego_logo (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657600" y="6096000"/>
            <a:ext cx="1306512" cy="55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8C0AEF9-A256-4DC1-BB9C-088DFBFF8D75}" type="slidenum">
              <a:rPr lang="en-US"/>
              <a:pPr>
                <a:defRPr/>
              </a:pPr>
              <a:t>‹#›</a:t>
            </a:fld>
            <a:endParaRPr lang="en-US"/>
          </a:p>
        </p:txBody>
      </p:sp>
    </p:spTree>
    <p:extLst>
      <p:ext uri="{BB962C8B-B14F-4D97-AF65-F5344CB8AC3E}">
        <p14:creationId xmlns:p14="http://schemas.microsoft.com/office/powerpoint/2010/main" val="241443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3C76374-1213-48F9-85A4-58F6F3CCD055}" type="slidenum">
              <a:rPr lang="en-US"/>
              <a:pPr>
                <a:defRPr/>
              </a:pPr>
              <a:t>‹#›</a:t>
            </a:fld>
            <a:endParaRPr lang="en-US"/>
          </a:p>
        </p:txBody>
      </p:sp>
      <p:sp>
        <p:nvSpPr>
          <p:cNvPr id="12" name="Rectangle 11"/>
          <p:cNvSpPr/>
          <p:nvPr userDrawn="1"/>
        </p:nvSpPr>
        <p:spPr>
          <a:xfrm>
            <a:off x="1524000" y="5943600"/>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74864" y="6082188"/>
            <a:ext cx="1130936" cy="70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5953442"/>
            <a:ext cx="762000" cy="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1600" y="6019800"/>
            <a:ext cx="1809576" cy="522182"/>
          </a:xfrm>
          <a:prstGeom prst="rect">
            <a:avLst/>
          </a:prstGeom>
        </p:spPr>
      </p:pic>
      <p:pic>
        <p:nvPicPr>
          <p:cNvPr id="16" name="Picture 2" descr="C:\Users\kcurran\AppData\Local\Microsoft\Windows\Temporary Internet Files\Content.Outlook\OHXGWNV6\PEPFAR-Logo-Foreign-Audiences1-120x120.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5791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 y="6096000"/>
            <a:ext cx="1828800" cy="544685"/>
          </a:xfrm>
          <a:prstGeom prst="rect">
            <a:avLst/>
          </a:prstGeom>
        </p:spPr>
      </p:pic>
      <p:pic>
        <p:nvPicPr>
          <p:cNvPr id="18" name="Picture 2" descr="d:\Users\kcurran\Desktop\Jhpiego_logo (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657600" y="6096000"/>
            <a:ext cx="1306512" cy="55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9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5F374333-9DE4-45A8-8CD4-5698CDB0A520}" type="slidenum">
              <a:rPr lang="en-US"/>
              <a:pPr>
                <a:defRPr/>
              </a:pPr>
              <a:t>‹#›</a:t>
            </a:fld>
            <a:endParaRPr lang="en-US"/>
          </a:p>
        </p:txBody>
      </p:sp>
      <p:sp>
        <p:nvSpPr>
          <p:cNvPr id="8" name="Rectangle 7"/>
          <p:cNvSpPr/>
          <p:nvPr userDrawn="1"/>
        </p:nvSpPr>
        <p:spPr>
          <a:xfrm>
            <a:off x="1447800" y="6019800"/>
            <a:ext cx="1676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74864" y="6082188"/>
            <a:ext cx="1130936" cy="70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5953442"/>
            <a:ext cx="762000" cy="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1600" y="6019800"/>
            <a:ext cx="1809576" cy="522182"/>
          </a:xfrm>
          <a:prstGeom prst="rect">
            <a:avLst/>
          </a:prstGeom>
        </p:spPr>
      </p:pic>
      <p:pic>
        <p:nvPicPr>
          <p:cNvPr id="12" name="Picture 2" descr="C:\Users\kcurran\AppData\Local\Microsoft\Windows\Temporary Internet Files\Content.Outlook\OHXGWNV6\PEPFAR-Logo-Foreign-Audiences1-120x120.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5791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 y="6096000"/>
            <a:ext cx="1828800" cy="544685"/>
          </a:xfrm>
          <a:prstGeom prst="rect">
            <a:avLst/>
          </a:prstGeom>
        </p:spPr>
      </p:pic>
      <p:pic>
        <p:nvPicPr>
          <p:cNvPr id="14" name="Picture 2" descr="d:\Users\kcurran\Desktop\Jhpiego_logo (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657600" y="6096000"/>
            <a:ext cx="1306512" cy="55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11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F6A3EFA4-02D0-4358-9E58-AD9C0BD6FC1E}" type="slidenum">
              <a:rPr lang="en-US"/>
              <a:pPr>
                <a:defRPr/>
              </a:pPr>
              <a:t>‹#›</a:t>
            </a:fld>
            <a:endParaRPr lang="en-US"/>
          </a:p>
        </p:txBody>
      </p:sp>
    </p:spTree>
    <p:extLst>
      <p:ext uri="{BB962C8B-B14F-4D97-AF65-F5344CB8AC3E}">
        <p14:creationId xmlns:p14="http://schemas.microsoft.com/office/powerpoint/2010/main" val="296875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1BC28B7-7DA0-4684-AAFF-05531757B389}" type="slidenum">
              <a:rPr lang="en-US"/>
              <a:pPr>
                <a:defRPr/>
              </a:pPr>
              <a:t>‹#›</a:t>
            </a:fld>
            <a:endParaRPr lang="en-US"/>
          </a:p>
        </p:txBody>
      </p:sp>
    </p:spTree>
    <p:extLst>
      <p:ext uri="{BB962C8B-B14F-4D97-AF65-F5344CB8AC3E}">
        <p14:creationId xmlns:p14="http://schemas.microsoft.com/office/powerpoint/2010/main" val="1882158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7E6C2AC-D6EE-4E1D-9C83-598FBED93506}" type="slidenum">
              <a:rPr lang="en-US"/>
              <a:pPr>
                <a:defRPr/>
              </a:pPr>
              <a:t>‹#›</a:t>
            </a:fld>
            <a:endParaRPr lang="en-US"/>
          </a:p>
        </p:txBody>
      </p:sp>
    </p:spTree>
    <p:extLst>
      <p:ext uri="{BB962C8B-B14F-4D97-AF65-F5344CB8AC3E}">
        <p14:creationId xmlns:p14="http://schemas.microsoft.com/office/powerpoint/2010/main" val="1384478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79DD9C4-FFBC-4EE5-B34F-29DD10880A8D}" type="slidenum">
              <a:rPr lang="en-US"/>
              <a:pPr>
                <a:defRPr/>
              </a:pPr>
              <a:t>‹#›</a:t>
            </a:fld>
            <a:endParaRPr lang="en-US"/>
          </a:p>
        </p:txBody>
      </p:sp>
    </p:spTree>
    <p:extLst>
      <p:ext uri="{BB962C8B-B14F-4D97-AF65-F5344CB8AC3E}">
        <p14:creationId xmlns:p14="http://schemas.microsoft.com/office/powerpoint/2010/main" val="752882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AFBABB9-EFCA-4EF4-91C6-09F42657B081}" type="slidenum">
              <a:rPr lang="en-US"/>
              <a:pPr>
                <a:defRPr/>
              </a:pPr>
              <a:t>‹#›</a:t>
            </a:fld>
            <a:endParaRPr lang="en-US"/>
          </a:p>
        </p:txBody>
      </p:sp>
    </p:spTree>
    <p:extLst>
      <p:ext uri="{BB962C8B-B14F-4D97-AF65-F5344CB8AC3E}">
        <p14:creationId xmlns:p14="http://schemas.microsoft.com/office/powerpoint/2010/main" val="201754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FF2F831-27F1-4E5A-B9BF-FF8E174B2253}" type="slidenum">
              <a:rPr lang="en-US"/>
              <a:pPr>
                <a:defRPr/>
              </a:pPr>
              <a:t>‹#›</a:t>
            </a:fld>
            <a:endParaRPr lang="en-US"/>
          </a:p>
        </p:txBody>
      </p:sp>
    </p:spTree>
    <p:extLst>
      <p:ext uri="{BB962C8B-B14F-4D97-AF65-F5344CB8AC3E}">
        <p14:creationId xmlns:p14="http://schemas.microsoft.com/office/powerpoint/2010/main" val="329630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F6B029C8-AF91-42CF-B783-E8EF0C284B7B}" type="slidenum">
              <a:rPr lang="en-US" smtClean="0"/>
              <a:pPr>
                <a:defRPr/>
              </a:pPr>
              <a:t>‹#›</a:t>
            </a:fld>
            <a:endParaRPr lang="en-US"/>
          </a:p>
        </p:txBody>
      </p:sp>
    </p:spTree>
    <p:extLst>
      <p:ext uri="{BB962C8B-B14F-4D97-AF65-F5344CB8AC3E}">
        <p14:creationId xmlns:p14="http://schemas.microsoft.com/office/powerpoint/2010/main" val="2278526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6FA7179-A020-4C9E-A201-F493A7A1B892}" type="slidenum">
              <a:rPr lang="en-US"/>
              <a:pPr>
                <a:defRPr/>
              </a:pPr>
              <a:t>‹#›</a:t>
            </a:fld>
            <a:endParaRPr lang="en-US"/>
          </a:p>
        </p:txBody>
      </p:sp>
    </p:spTree>
    <p:extLst>
      <p:ext uri="{BB962C8B-B14F-4D97-AF65-F5344CB8AC3E}">
        <p14:creationId xmlns:p14="http://schemas.microsoft.com/office/powerpoint/2010/main" val="263312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DBB8D84-10DD-473A-963B-2BFFCDFE3A64}" type="slidenum">
              <a:rPr lang="en-US"/>
              <a:pPr>
                <a:defRPr/>
              </a:pPr>
              <a:t>‹#›</a:t>
            </a:fld>
            <a:endParaRPr lang="en-US"/>
          </a:p>
        </p:txBody>
      </p:sp>
    </p:spTree>
    <p:extLst>
      <p:ext uri="{BB962C8B-B14F-4D97-AF65-F5344CB8AC3E}">
        <p14:creationId xmlns:p14="http://schemas.microsoft.com/office/powerpoint/2010/main" val="866214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9669AD4-3080-462E-ACAC-01CCC646127E}" type="slidenum">
              <a:rPr lang="en-US"/>
              <a:pPr>
                <a:defRPr/>
              </a:pPr>
              <a:t>‹#›</a:t>
            </a:fld>
            <a:endParaRPr lang="en-US"/>
          </a:p>
        </p:txBody>
      </p:sp>
    </p:spTree>
    <p:extLst>
      <p:ext uri="{BB962C8B-B14F-4D97-AF65-F5344CB8AC3E}">
        <p14:creationId xmlns:p14="http://schemas.microsoft.com/office/powerpoint/2010/main" val="2488795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AC28A8B-D3D6-439A-97A3-3CD3F7E0E51A}" type="slidenum">
              <a:rPr lang="en-US"/>
              <a:pPr>
                <a:defRPr/>
              </a:pPr>
              <a:t>‹#›</a:t>
            </a:fld>
            <a:endParaRPr lang="en-US"/>
          </a:p>
        </p:txBody>
      </p:sp>
    </p:spTree>
    <p:extLst>
      <p:ext uri="{BB962C8B-B14F-4D97-AF65-F5344CB8AC3E}">
        <p14:creationId xmlns:p14="http://schemas.microsoft.com/office/powerpoint/2010/main" val="2977419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E82D702-C788-4F9F-BF02-BA1ABA7D332A}" type="slidenum">
              <a:rPr lang="en-US"/>
              <a:pPr>
                <a:defRPr/>
              </a:pPr>
              <a:t>‹#›</a:t>
            </a:fld>
            <a:endParaRPr lang="en-US"/>
          </a:p>
        </p:txBody>
      </p:sp>
    </p:spTree>
    <p:extLst>
      <p:ext uri="{BB962C8B-B14F-4D97-AF65-F5344CB8AC3E}">
        <p14:creationId xmlns:p14="http://schemas.microsoft.com/office/powerpoint/2010/main" val="2399789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3CA69071-3458-4C19-8263-719BF237DCF5}" type="slidenum">
              <a:rPr lang="en-US"/>
              <a:pPr>
                <a:defRPr/>
              </a:pPr>
              <a:t>‹#›</a:t>
            </a:fld>
            <a:endParaRPr lang="en-US"/>
          </a:p>
        </p:txBody>
      </p:sp>
    </p:spTree>
    <p:extLst>
      <p:ext uri="{BB962C8B-B14F-4D97-AF65-F5344CB8AC3E}">
        <p14:creationId xmlns:p14="http://schemas.microsoft.com/office/powerpoint/2010/main" val="1237838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3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3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C67F038-9E0F-46A3-AB16-11800419224A}" type="slidenum">
              <a:rPr lang="en-US"/>
              <a:pPr>
                <a:defRPr/>
              </a:pPr>
              <a:t>‹#›</a:t>
            </a:fld>
            <a:endParaRPr lang="en-US"/>
          </a:p>
        </p:txBody>
      </p:sp>
    </p:spTree>
    <p:extLst>
      <p:ext uri="{BB962C8B-B14F-4D97-AF65-F5344CB8AC3E}">
        <p14:creationId xmlns:p14="http://schemas.microsoft.com/office/powerpoint/2010/main" val="2529352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AE418111-4F18-44B9-82EC-83CD70A889F0}" type="slidenum">
              <a:rPr lang="en-US"/>
              <a:pPr>
                <a:defRPr/>
              </a:pPr>
              <a:t>‹#›</a:t>
            </a:fld>
            <a:endParaRPr lang="en-US"/>
          </a:p>
        </p:txBody>
      </p:sp>
    </p:spTree>
    <p:extLst>
      <p:ext uri="{BB962C8B-B14F-4D97-AF65-F5344CB8AC3E}">
        <p14:creationId xmlns:p14="http://schemas.microsoft.com/office/powerpoint/2010/main" val="179281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858000" y="6381750"/>
            <a:ext cx="2133600" cy="476250"/>
          </a:xfrm>
          <a:prstGeom prst="rect">
            <a:avLst/>
          </a:prstGeom>
        </p:spPr>
        <p:txBody>
          <a:bodyPr/>
          <a:lstStyle>
            <a:lvl1pPr>
              <a:defRPr/>
            </a:lvl1pPr>
          </a:lstStyle>
          <a:p>
            <a:pPr>
              <a:defRPr/>
            </a:pPr>
            <a:fld id="{C769CCF9-2BA8-43DC-94EF-CBDC68BF32D4}" type="slidenum">
              <a:rPr lang="en-US"/>
              <a:pPr>
                <a:defRPr/>
              </a:pPr>
              <a:t>‹#›</a:t>
            </a:fld>
            <a:endParaRPr lang="en-US" dirty="0"/>
          </a:p>
        </p:txBody>
      </p:sp>
      <p:sp>
        <p:nvSpPr>
          <p:cNvPr id="7" name="Rectangle 6"/>
          <p:cNvSpPr/>
          <p:nvPr userDrawn="1"/>
        </p:nvSpPr>
        <p:spPr>
          <a:xfrm>
            <a:off x="1371600" y="5867400"/>
            <a:ext cx="2057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74864" y="6082188"/>
            <a:ext cx="1130936" cy="70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5953442"/>
            <a:ext cx="762000" cy="76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1600" y="6019800"/>
            <a:ext cx="1809576" cy="522182"/>
          </a:xfrm>
          <a:prstGeom prst="rect">
            <a:avLst/>
          </a:prstGeom>
        </p:spPr>
      </p:pic>
      <p:pic>
        <p:nvPicPr>
          <p:cNvPr id="11" name="Picture 2" descr="C:\Users\kcurran\AppData\Local\Microsoft\Windows\Temporary Internet Files\Content.Outlook\OHXGWNV6\PEPFAR-Logo-Foreign-Audiences1-120x120.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5791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 y="6096000"/>
            <a:ext cx="1828800" cy="544685"/>
          </a:xfrm>
          <a:prstGeom prst="rect">
            <a:avLst/>
          </a:prstGeom>
        </p:spPr>
      </p:pic>
      <p:pic>
        <p:nvPicPr>
          <p:cNvPr id="13" name="Picture 2" descr="d:\Users\kcurran\Desktop\Jhpiego_logo (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657600" y="6096000"/>
            <a:ext cx="1306512" cy="55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9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01F0891-8000-474D-AEC4-E43850A3C0E0}" type="slidenum">
              <a:rPr lang="en-US"/>
              <a:pPr>
                <a:defRPr/>
              </a:pPr>
              <a:t>‹#›</a:t>
            </a:fld>
            <a:endParaRPr lang="en-US"/>
          </a:p>
        </p:txBody>
      </p:sp>
    </p:spTree>
    <p:extLst>
      <p:ext uri="{BB962C8B-B14F-4D97-AF65-F5344CB8AC3E}">
        <p14:creationId xmlns:p14="http://schemas.microsoft.com/office/powerpoint/2010/main" val="55005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A757B5F-CD4E-47B0-8130-8E1C18B35B0C}" type="slidenum">
              <a:rPr lang="en-US" smtClean="0"/>
              <a:pPr>
                <a:defRPr/>
              </a:pPr>
              <a:t>‹#›</a:t>
            </a:fld>
            <a:endParaRPr lang="en-US"/>
          </a:p>
        </p:txBody>
      </p:sp>
    </p:spTree>
    <p:extLst>
      <p:ext uri="{BB962C8B-B14F-4D97-AF65-F5344CB8AC3E}">
        <p14:creationId xmlns:p14="http://schemas.microsoft.com/office/powerpoint/2010/main" val="586619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4141365-540E-4D04-BE4F-D006A557A9F3}" type="slidenum">
              <a:rPr lang="en-US"/>
              <a:pPr>
                <a:defRPr/>
              </a:pPr>
              <a:t>‹#›</a:t>
            </a:fld>
            <a:endParaRPr lang="en-US"/>
          </a:p>
        </p:txBody>
      </p:sp>
    </p:spTree>
    <p:extLst>
      <p:ext uri="{BB962C8B-B14F-4D97-AF65-F5344CB8AC3E}">
        <p14:creationId xmlns:p14="http://schemas.microsoft.com/office/powerpoint/2010/main" val="1068984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5C6B8B4-CF0D-4211-93ED-A8E716D5D1CE}" type="slidenum">
              <a:rPr lang="en-US"/>
              <a:pPr>
                <a:defRPr/>
              </a:pPr>
              <a:t>‹#›</a:t>
            </a:fld>
            <a:endParaRPr lang="en-US"/>
          </a:p>
        </p:txBody>
      </p:sp>
    </p:spTree>
    <p:extLst>
      <p:ext uri="{BB962C8B-B14F-4D97-AF65-F5344CB8AC3E}">
        <p14:creationId xmlns:p14="http://schemas.microsoft.com/office/powerpoint/2010/main" val="2866119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B746E72-F915-4208-BF0E-8CB40D095580}" type="slidenum">
              <a:rPr lang="en-US"/>
              <a:pPr>
                <a:defRPr/>
              </a:pPr>
              <a:t>‹#›</a:t>
            </a:fld>
            <a:endParaRPr lang="en-US"/>
          </a:p>
        </p:txBody>
      </p:sp>
    </p:spTree>
    <p:extLst>
      <p:ext uri="{BB962C8B-B14F-4D97-AF65-F5344CB8AC3E}">
        <p14:creationId xmlns:p14="http://schemas.microsoft.com/office/powerpoint/2010/main" val="109532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FD6BD2DB-DCC7-40F1-9401-0C267DE951DB}" type="slidenum">
              <a:rPr lang="en-US"/>
              <a:pPr>
                <a:defRPr/>
              </a:pPr>
              <a:t>‹#›</a:t>
            </a:fld>
            <a:endParaRPr lang="en-US"/>
          </a:p>
        </p:txBody>
      </p:sp>
    </p:spTree>
    <p:extLst>
      <p:ext uri="{BB962C8B-B14F-4D97-AF65-F5344CB8AC3E}">
        <p14:creationId xmlns:p14="http://schemas.microsoft.com/office/powerpoint/2010/main" val="3371509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E322F6D4-10CC-406E-BC24-9BC7F604FA5F}" type="slidenum">
              <a:rPr lang="en-US"/>
              <a:pPr>
                <a:defRPr/>
              </a:pPr>
              <a:t>‹#›</a:t>
            </a:fld>
            <a:endParaRPr lang="en-US"/>
          </a:p>
        </p:txBody>
      </p:sp>
    </p:spTree>
    <p:extLst>
      <p:ext uri="{BB962C8B-B14F-4D97-AF65-F5344CB8AC3E}">
        <p14:creationId xmlns:p14="http://schemas.microsoft.com/office/powerpoint/2010/main" val="596155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6FEE084-3EF3-4DAA-A761-9CD9D75D02B5}" type="slidenum">
              <a:rPr lang="en-US"/>
              <a:pPr>
                <a:defRPr/>
              </a:pPr>
              <a:t>‹#›</a:t>
            </a:fld>
            <a:endParaRPr lang="en-US"/>
          </a:p>
        </p:txBody>
      </p:sp>
    </p:spTree>
    <p:extLst>
      <p:ext uri="{BB962C8B-B14F-4D97-AF65-F5344CB8AC3E}">
        <p14:creationId xmlns:p14="http://schemas.microsoft.com/office/powerpoint/2010/main" val="4064316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1F54B72-8641-4EB1-9B93-2B56B909FBAD}" type="slidenum">
              <a:rPr lang="en-US"/>
              <a:pPr>
                <a:defRPr/>
              </a:pPr>
              <a:t>‹#›</a:t>
            </a:fld>
            <a:endParaRPr lang="en-US"/>
          </a:p>
        </p:txBody>
      </p:sp>
    </p:spTree>
    <p:extLst>
      <p:ext uri="{BB962C8B-B14F-4D97-AF65-F5344CB8AC3E}">
        <p14:creationId xmlns:p14="http://schemas.microsoft.com/office/powerpoint/2010/main" val="3321547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C235A0C-AB98-4D90-967D-C845A2682110}" type="slidenum">
              <a:rPr lang="en-US"/>
              <a:pPr>
                <a:defRPr/>
              </a:pPr>
              <a:t>‹#›</a:t>
            </a:fld>
            <a:endParaRPr lang="en-US"/>
          </a:p>
        </p:txBody>
      </p:sp>
    </p:spTree>
    <p:extLst>
      <p:ext uri="{BB962C8B-B14F-4D97-AF65-F5344CB8AC3E}">
        <p14:creationId xmlns:p14="http://schemas.microsoft.com/office/powerpoint/2010/main" val="1818651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8CCDF1F-427D-4983-AC31-E7DE3A064B91}" type="slidenum">
              <a:rPr lang="en-US"/>
              <a:pPr>
                <a:defRPr/>
              </a:pPr>
              <a:t>‹#›</a:t>
            </a:fld>
            <a:endParaRPr lang="en-US"/>
          </a:p>
        </p:txBody>
      </p:sp>
    </p:spTree>
    <p:extLst>
      <p:ext uri="{BB962C8B-B14F-4D97-AF65-F5344CB8AC3E}">
        <p14:creationId xmlns:p14="http://schemas.microsoft.com/office/powerpoint/2010/main" val="4126661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FCCF79B-C3D9-4EA6-B30C-06939DDB9425}" type="slidenum">
              <a:rPr lang="en-US"/>
              <a:pPr>
                <a:defRPr/>
              </a:pPr>
              <a:t>‹#›</a:t>
            </a:fld>
            <a:endParaRPr lang="en-US"/>
          </a:p>
        </p:txBody>
      </p:sp>
    </p:spTree>
    <p:extLst>
      <p:ext uri="{BB962C8B-B14F-4D97-AF65-F5344CB8AC3E}">
        <p14:creationId xmlns:p14="http://schemas.microsoft.com/office/powerpoint/2010/main" val="18530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7A7B7E0-9D98-49B7-8267-2DDCBF6F7C4A}" type="slidenum">
              <a:rPr lang="en-US" smtClean="0"/>
              <a:pPr>
                <a:defRPr/>
              </a:pPr>
              <a:t>‹#›</a:t>
            </a:fld>
            <a:endParaRPr lang="en-US"/>
          </a:p>
        </p:txBody>
      </p:sp>
    </p:spTree>
    <p:extLst>
      <p:ext uri="{BB962C8B-B14F-4D97-AF65-F5344CB8AC3E}">
        <p14:creationId xmlns:p14="http://schemas.microsoft.com/office/powerpoint/2010/main" val="4155264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8012" y="1905000"/>
            <a:ext cx="7924800" cy="990600"/>
          </a:xfrm>
        </p:spPr>
        <p:txBody>
          <a:bodyPr/>
          <a:lstStyle>
            <a:lvl1pPr algn="l">
              <a:defRPr sz="3400"/>
            </a:lvl1pPr>
          </a:lstStyle>
          <a:p>
            <a:pPr lvl="0"/>
            <a:r>
              <a:rPr lang="en-US" noProof="0" smtClean="0"/>
              <a:t>Click to edit Master title style</a:t>
            </a:r>
            <a:endParaRPr lang="en-US" noProof="0" dirty="0" smtClean="0"/>
          </a:p>
        </p:txBody>
      </p:sp>
      <p:sp>
        <p:nvSpPr>
          <p:cNvPr id="4099" name="Rectangle 3"/>
          <p:cNvSpPr>
            <a:spLocks noGrp="1" noChangeArrowheads="1"/>
          </p:cNvSpPr>
          <p:nvPr>
            <p:ph type="subTitle" idx="1"/>
          </p:nvPr>
        </p:nvSpPr>
        <p:spPr>
          <a:xfrm>
            <a:off x="609600" y="3352800"/>
            <a:ext cx="4800600" cy="1752600"/>
          </a:xfrm>
        </p:spPr>
        <p:txBody>
          <a:bodyPr/>
          <a:lstStyle>
            <a:lvl1pPr marL="0" indent="0">
              <a:buFont typeface="Wingdings" pitchFamily="2" charset="2"/>
              <a:buNone/>
              <a:defRPr sz="2000"/>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295690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EBA1877-D88E-44C1-99A2-87F5A52F2BDD}" type="slidenum">
              <a:rPr lang="en-US"/>
              <a:pPr>
                <a:defRPr/>
              </a:pPr>
              <a:t>‹#›</a:t>
            </a:fld>
            <a:endParaRPr lang="en-US"/>
          </a:p>
        </p:txBody>
      </p:sp>
    </p:spTree>
    <p:extLst>
      <p:ext uri="{BB962C8B-B14F-4D97-AF65-F5344CB8AC3E}">
        <p14:creationId xmlns:p14="http://schemas.microsoft.com/office/powerpoint/2010/main" val="3584646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778A3E3-4568-4947-A491-0D0F0323E891}" type="slidenum">
              <a:rPr lang="en-US"/>
              <a:pPr>
                <a:defRPr/>
              </a:pPr>
              <a:t>‹#›</a:t>
            </a:fld>
            <a:endParaRPr lang="en-US"/>
          </a:p>
        </p:txBody>
      </p:sp>
    </p:spTree>
    <p:extLst>
      <p:ext uri="{BB962C8B-B14F-4D97-AF65-F5344CB8AC3E}">
        <p14:creationId xmlns:p14="http://schemas.microsoft.com/office/powerpoint/2010/main" val="2189553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B55D4E-9FB4-4B98-8943-92907E5BEC0B}" type="slidenum">
              <a:rPr lang="en-US"/>
              <a:pPr>
                <a:defRPr/>
              </a:pPr>
              <a:t>‹#›</a:t>
            </a:fld>
            <a:endParaRPr lang="en-US"/>
          </a:p>
        </p:txBody>
      </p:sp>
    </p:spTree>
    <p:extLst>
      <p:ext uri="{BB962C8B-B14F-4D97-AF65-F5344CB8AC3E}">
        <p14:creationId xmlns:p14="http://schemas.microsoft.com/office/powerpoint/2010/main" val="453487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5588"/>
            <a:ext cx="9144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bwMode="auto">
          <a:xfrm>
            <a:off x="6858000" y="63801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r" defTabSz="914400" rtl="0" eaLnBrk="1" latinLnBrk="0" hangingPunct="1">
              <a:defRPr sz="1400" b="1" kern="1200">
                <a:solidFill>
                  <a:schemeClr val="tx1"/>
                </a:solidFill>
                <a:latin typeface="+mj-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95D88A-5A34-470D-8D3A-20524F821842}" type="slidenum">
              <a:rPr lang="en-US" smtClean="0"/>
              <a:pPr>
                <a:defRPr/>
              </a:pPr>
              <a:t>‹#›</a:t>
            </a:fld>
            <a:endParaRPr lang="en-US"/>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48400"/>
            <a:ext cx="2060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676400"/>
            <a:ext cx="8229600" cy="914400"/>
          </a:xfrm>
        </p:spPr>
        <p:txBody>
          <a:body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BA9FEC05-BD7E-430D-8B7E-74FDE161A083}" type="slidenum">
              <a:rPr lang="en-US"/>
              <a:pPr>
                <a:defRPr/>
              </a:pPr>
              <a:t>‹#›</a:t>
            </a:fld>
            <a:endParaRPr lang="en-US"/>
          </a:p>
        </p:txBody>
      </p:sp>
    </p:spTree>
    <p:extLst>
      <p:ext uri="{BB962C8B-B14F-4D97-AF65-F5344CB8AC3E}">
        <p14:creationId xmlns:p14="http://schemas.microsoft.com/office/powerpoint/2010/main" val="2166898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2060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a:lstStyle>
            <a:lvl1pPr>
              <a:defRPr/>
            </a:lvl1pPr>
          </a:lstStyle>
          <a:p>
            <a:pPr>
              <a:defRPr/>
            </a:pPr>
            <a:fld id="{8526902A-F0DF-47F8-9F1D-810D1662DF3F}" type="slidenum">
              <a:rPr lang="en-US"/>
              <a:pPr>
                <a:defRPr/>
              </a:pPr>
              <a:t>‹#›</a:t>
            </a:fld>
            <a:endParaRPr lang="en-US"/>
          </a:p>
        </p:txBody>
      </p:sp>
    </p:spTree>
    <p:extLst>
      <p:ext uri="{BB962C8B-B14F-4D97-AF65-F5344CB8AC3E}">
        <p14:creationId xmlns:p14="http://schemas.microsoft.com/office/powerpoint/2010/main" val="2022323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descr="Jhpiego_External_Ma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Jhpiego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381000"/>
            <a:ext cx="2157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1773238"/>
            <a:ext cx="7924800" cy="1165225"/>
          </a:xfrm>
        </p:spPr>
        <p:txBody>
          <a:bodyPr/>
          <a:lstStyle>
            <a:lvl1pPr algn="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609600" y="3352800"/>
            <a:ext cx="4800600" cy="1752600"/>
          </a:xfrm>
        </p:spPr>
        <p:txBody>
          <a:bodyPr/>
          <a:lstStyle>
            <a:lvl1pPr marL="0" indent="0">
              <a:buFont typeface="Wingdings" pitchFamily="2" charset="2"/>
              <a:buNone/>
              <a:defRPr sz="2000"/>
            </a:lvl1pPr>
          </a:lstStyle>
          <a:p>
            <a:pPr lvl="0"/>
            <a:r>
              <a:rPr lang="en-US" noProof="0" smtClean="0"/>
              <a:t>Click to edit Master subtitle style</a:t>
            </a:r>
          </a:p>
        </p:txBody>
      </p:sp>
    </p:spTree>
    <p:extLst>
      <p:ext uri="{BB962C8B-B14F-4D97-AF65-F5344CB8AC3E}">
        <p14:creationId xmlns:p14="http://schemas.microsoft.com/office/powerpoint/2010/main" val="2448638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0E3000-E307-459A-BBD4-AC20B550F957}" type="slidenum">
              <a:rPr lang="en-US"/>
              <a:pPr>
                <a:defRPr/>
              </a:pPr>
              <a:t>‹#›</a:t>
            </a:fld>
            <a:endParaRPr lang="en-US"/>
          </a:p>
        </p:txBody>
      </p:sp>
    </p:spTree>
    <p:extLst>
      <p:ext uri="{BB962C8B-B14F-4D97-AF65-F5344CB8AC3E}">
        <p14:creationId xmlns:p14="http://schemas.microsoft.com/office/powerpoint/2010/main" val="3981257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8F5F852-E1F4-4135-A985-612E76759BB0}" type="slidenum">
              <a:rPr lang="en-US"/>
              <a:pPr>
                <a:defRPr/>
              </a:pPr>
              <a:t>‹#›</a:t>
            </a:fld>
            <a:endParaRPr lang="en-US"/>
          </a:p>
        </p:txBody>
      </p:sp>
    </p:spTree>
    <p:extLst>
      <p:ext uri="{BB962C8B-B14F-4D97-AF65-F5344CB8AC3E}">
        <p14:creationId xmlns:p14="http://schemas.microsoft.com/office/powerpoint/2010/main" val="202381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13F7E69-EBB7-428C-8137-A59AF6A65951}" type="slidenum">
              <a:rPr lang="en-US"/>
              <a:pPr>
                <a:defRPr/>
              </a:pPr>
              <a:t>‹#›</a:t>
            </a:fld>
            <a:endParaRPr lang="en-US"/>
          </a:p>
        </p:txBody>
      </p:sp>
    </p:spTree>
    <p:extLst>
      <p:ext uri="{BB962C8B-B14F-4D97-AF65-F5344CB8AC3E}">
        <p14:creationId xmlns:p14="http://schemas.microsoft.com/office/powerpoint/2010/main" val="263146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5588"/>
            <a:ext cx="9144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bwMode="auto">
          <a:xfrm>
            <a:off x="6858000" y="63801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r" defTabSz="914400" rtl="0" eaLnBrk="1" latinLnBrk="0" hangingPunct="1">
              <a:defRPr sz="1400" b="1" kern="1200">
                <a:solidFill>
                  <a:schemeClr val="tx1"/>
                </a:solidFill>
                <a:latin typeface="+mj-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89F292-48CE-47E4-A2DE-7E24CB079EA0}" type="slidenum">
              <a:rPr lang="en-US" smtClean="0"/>
              <a:pPr>
                <a:defRPr/>
              </a:pPr>
              <a:t>‹#›</a:t>
            </a:fld>
            <a:endParaRPr lang="en-US" dirty="0"/>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48400"/>
            <a:ext cx="2060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676400"/>
            <a:ext cx="8229600" cy="914400"/>
          </a:xfrm>
        </p:spPr>
        <p:txBody>
          <a:body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9C6C1A4C-B60F-4C77-A034-7FF16B1DEE2C}" type="slidenum">
              <a:rPr lang="en-US" smtClean="0"/>
              <a:pPr>
                <a:defRPr/>
              </a:pPr>
              <a:t>‹#›</a:t>
            </a:fld>
            <a:endParaRPr lang="en-US"/>
          </a:p>
        </p:txBody>
      </p:sp>
    </p:spTree>
    <p:extLst>
      <p:ext uri="{BB962C8B-B14F-4D97-AF65-F5344CB8AC3E}">
        <p14:creationId xmlns:p14="http://schemas.microsoft.com/office/powerpoint/2010/main" val="893082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0F5160A-F5F0-457D-AF65-C17671459A73}" type="slidenum">
              <a:rPr lang="en-US"/>
              <a:pPr>
                <a:defRPr/>
              </a:pPr>
              <a:t>‹#›</a:t>
            </a:fld>
            <a:endParaRPr lang="en-US"/>
          </a:p>
        </p:txBody>
      </p:sp>
    </p:spTree>
    <p:extLst>
      <p:ext uri="{BB962C8B-B14F-4D97-AF65-F5344CB8AC3E}">
        <p14:creationId xmlns:p14="http://schemas.microsoft.com/office/powerpoint/2010/main" val="11574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ADABEDD-A66F-490E-A7E5-43AC6F54A80C}" type="slidenum">
              <a:rPr lang="en-US"/>
              <a:pPr>
                <a:defRPr/>
              </a:pPr>
              <a:t>‹#›</a:t>
            </a:fld>
            <a:endParaRPr lang="en-US"/>
          </a:p>
        </p:txBody>
      </p:sp>
    </p:spTree>
    <p:extLst>
      <p:ext uri="{BB962C8B-B14F-4D97-AF65-F5344CB8AC3E}">
        <p14:creationId xmlns:p14="http://schemas.microsoft.com/office/powerpoint/2010/main" val="153156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575F53-8E8A-433E-B820-2593CE09FE36}" type="slidenum">
              <a:rPr lang="en-US"/>
              <a:pPr>
                <a:defRPr/>
              </a:pPr>
              <a:t>‹#›</a:t>
            </a:fld>
            <a:endParaRPr lang="en-US"/>
          </a:p>
        </p:txBody>
      </p:sp>
    </p:spTree>
    <p:extLst>
      <p:ext uri="{BB962C8B-B14F-4D97-AF65-F5344CB8AC3E}">
        <p14:creationId xmlns:p14="http://schemas.microsoft.com/office/powerpoint/2010/main" val="810590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0EA05D-2AC6-4E7A-811B-44E02D2793FD}" type="slidenum">
              <a:rPr lang="en-US"/>
              <a:pPr>
                <a:defRPr/>
              </a:pPr>
              <a:t>‹#›</a:t>
            </a:fld>
            <a:endParaRPr lang="en-US"/>
          </a:p>
        </p:txBody>
      </p:sp>
    </p:spTree>
    <p:extLst>
      <p:ext uri="{BB962C8B-B14F-4D97-AF65-F5344CB8AC3E}">
        <p14:creationId xmlns:p14="http://schemas.microsoft.com/office/powerpoint/2010/main" val="4234021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72B403B-B9B2-44EF-BA6A-CAC94058F55F}" type="slidenum">
              <a:rPr lang="en-US"/>
              <a:pPr>
                <a:defRPr/>
              </a:pPr>
              <a:t>‹#›</a:t>
            </a:fld>
            <a:endParaRPr lang="en-US"/>
          </a:p>
        </p:txBody>
      </p:sp>
    </p:spTree>
    <p:extLst>
      <p:ext uri="{BB962C8B-B14F-4D97-AF65-F5344CB8AC3E}">
        <p14:creationId xmlns:p14="http://schemas.microsoft.com/office/powerpoint/2010/main" val="1336063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2A776C8-1860-4518-80FF-DBDEEA586D4D}" type="slidenum">
              <a:rPr lang="en-US"/>
              <a:pPr>
                <a:defRPr/>
              </a:pPr>
              <a:t>‹#›</a:t>
            </a:fld>
            <a:endParaRPr lang="en-US"/>
          </a:p>
        </p:txBody>
      </p:sp>
    </p:spTree>
    <p:extLst>
      <p:ext uri="{BB962C8B-B14F-4D97-AF65-F5344CB8AC3E}">
        <p14:creationId xmlns:p14="http://schemas.microsoft.com/office/powerpoint/2010/main" val="1083940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EC97C8D-251C-431E-BE76-ED8A69221D4B}" type="slidenum">
              <a:rPr lang="en-US"/>
              <a:pPr>
                <a:defRPr/>
              </a:pPr>
              <a:t>‹#›</a:t>
            </a:fld>
            <a:endParaRPr lang="en-US"/>
          </a:p>
        </p:txBody>
      </p:sp>
    </p:spTree>
    <p:extLst>
      <p:ext uri="{BB962C8B-B14F-4D97-AF65-F5344CB8AC3E}">
        <p14:creationId xmlns:p14="http://schemas.microsoft.com/office/powerpoint/2010/main" val="1441148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CABFE3B-BAC2-4236-A38B-9A7AE1D72C62}" type="slidenum">
              <a:rPr lang="en-US"/>
              <a:pPr>
                <a:defRPr/>
              </a:pPr>
              <a:t>‹#›</a:t>
            </a:fld>
            <a:endParaRPr lang="en-US"/>
          </a:p>
        </p:txBody>
      </p:sp>
    </p:spTree>
    <p:extLst>
      <p:ext uri="{BB962C8B-B14F-4D97-AF65-F5344CB8AC3E}">
        <p14:creationId xmlns:p14="http://schemas.microsoft.com/office/powerpoint/2010/main" val="1141581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52F2453-153A-455A-BD89-5245D036E01E}" type="slidenum">
              <a:rPr lang="en-US"/>
              <a:pPr>
                <a:defRPr/>
              </a:pPr>
              <a:t>‹#›</a:t>
            </a:fld>
            <a:endParaRPr lang="en-US"/>
          </a:p>
        </p:txBody>
      </p:sp>
    </p:spTree>
    <p:extLst>
      <p:ext uri="{BB962C8B-B14F-4D97-AF65-F5344CB8AC3E}">
        <p14:creationId xmlns:p14="http://schemas.microsoft.com/office/powerpoint/2010/main" val="42410677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50A012C-DFB8-423E-8FBC-865A6A077579}" type="slidenum">
              <a:rPr lang="en-US"/>
              <a:pPr>
                <a:defRPr/>
              </a:pPr>
              <a:t>‹#›</a:t>
            </a:fld>
            <a:endParaRPr lang="en-US"/>
          </a:p>
        </p:txBody>
      </p:sp>
    </p:spTree>
    <p:extLst>
      <p:ext uri="{BB962C8B-B14F-4D97-AF65-F5344CB8AC3E}">
        <p14:creationId xmlns:p14="http://schemas.microsoft.com/office/powerpoint/2010/main" val="44532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2060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1"/>
          <p:cNvSpPr>
            <a:spLocks noGrp="1"/>
          </p:cNvSpPr>
          <p:nvPr>
            <p:ph type="sldNum" sz="quarter" idx="10"/>
          </p:nvPr>
        </p:nvSpPr>
        <p:spPr/>
        <p:txBody>
          <a:bodyPr/>
          <a:lstStyle>
            <a:lvl1pPr>
              <a:defRPr/>
            </a:lvl1pPr>
          </a:lstStyle>
          <a:p>
            <a:pPr>
              <a:defRPr/>
            </a:pPr>
            <a:fld id="{A3063D07-9414-4524-B5D7-70C8F22C7A09}" type="slidenum">
              <a:rPr lang="en-US" smtClean="0"/>
              <a:pPr>
                <a:defRPr/>
              </a:pPr>
              <a:t>‹#›</a:t>
            </a:fld>
            <a:endParaRPr lang="en-US"/>
          </a:p>
        </p:txBody>
      </p:sp>
    </p:spTree>
    <p:extLst>
      <p:ext uri="{BB962C8B-B14F-4D97-AF65-F5344CB8AC3E}">
        <p14:creationId xmlns:p14="http://schemas.microsoft.com/office/powerpoint/2010/main" val="1625195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5AE9AD5-AB87-499A-A147-4B6D18DAFA9A}" type="slidenum">
              <a:rPr lang="en-US"/>
              <a:pPr>
                <a:defRPr/>
              </a:pPr>
              <a:t>‹#›</a:t>
            </a:fld>
            <a:endParaRPr lang="en-US"/>
          </a:p>
        </p:txBody>
      </p:sp>
    </p:spTree>
    <p:extLst>
      <p:ext uri="{BB962C8B-B14F-4D97-AF65-F5344CB8AC3E}">
        <p14:creationId xmlns:p14="http://schemas.microsoft.com/office/powerpoint/2010/main" val="39976151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D2C6FA5-28C3-4529-8970-ABA0EC9D1222}" type="slidenum">
              <a:rPr lang="en-US"/>
              <a:pPr>
                <a:defRPr/>
              </a:pPr>
              <a:t>‹#›</a:t>
            </a:fld>
            <a:endParaRPr lang="en-US"/>
          </a:p>
        </p:txBody>
      </p:sp>
    </p:spTree>
    <p:extLst>
      <p:ext uri="{BB962C8B-B14F-4D97-AF65-F5344CB8AC3E}">
        <p14:creationId xmlns:p14="http://schemas.microsoft.com/office/powerpoint/2010/main" val="2092142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C9778F4-577C-49C8-9AC8-F6ED25226352}" type="slidenum">
              <a:rPr lang="en-US"/>
              <a:pPr>
                <a:defRPr/>
              </a:pPr>
              <a:t>‹#›</a:t>
            </a:fld>
            <a:endParaRPr lang="en-US"/>
          </a:p>
        </p:txBody>
      </p:sp>
    </p:spTree>
    <p:extLst>
      <p:ext uri="{BB962C8B-B14F-4D97-AF65-F5344CB8AC3E}">
        <p14:creationId xmlns:p14="http://schemas.microsoft.com/office/powerpoint/2010/main" val="3113667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B6F504-B7DA-45F5-8C85-A4E3050871B7}" type="slidenum">
              <a:rPr lang="en-US"/>
              <a:pPr>
                <a:defRPr/>
              </a:pPr>
              <a:t>‹#›</a:t>
            </a:fld>
            <a:endParaRPr lang="en-US"/>
          </a:p>
        </p:txBody>
      </p:sp>
    </p:spTree>
    <p:extLst>
      <p:ext uri="{BB962C8B-B14F-4D97-AF65-F5344CB8AC3E}">
        <p14:creationId xmlns:p14="http://schemas.microsoft.com/office/powerpoint/2010/main" val="2132590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0D1747B-8190-4E5B-A7CD-3453BA02F395}" type="slidenum">
              <a:rPr lang="en-US"/>
              <a:pPr>
                <a:defRPr/>
              </a:pPr>
              <a:t>‹#›</a:t>
            </a:fld>
            <a:endParaRPr lang="en-US"/>
          </a:p>
        </p:txBody>
      </p:sp>
    </p:spTree>
    <p:extLst>
      <p:ext uri="{BB962C8B-B14F-4D97-AF65-F5344CB8AC3E}">
        <p14:creationId xmlns:p14="http://schemas.microsoft.com/office/powerpoint/2010/main" val="194358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C86A31D-AF9A-43C1-B304-144F7D689D5E}" type="slidenum">
              <a:rPr lang="en-US"/>
              <a:pPr>
                <a:defRPr/>
              </a:pPr>
              <a:t>‹#›</a:t>
            </a:fld>
            <a:endParaRPr lang="en-US"/>
          </a:p>
        </p:txBody>
      </p:sp>
    </p:spTree>
    <p:extLst>
      <p:ext uri="{BB962C8B-B14F-4D97-AF65-F5344CB8AC3E}">
        <p14:creationId xmlns:p14="http://schemas.microsoft.com/office/powerpoint/2010/main" val="26051033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BBAC15F-5A09-4241-8995-1D2E02CF557F}" type="slidenum">
              <a:rPr lang="en-US"/>
              <a:pPr>
                <a:defRPr/>
              </a:pPr>
              <a:t>‹#›</a:t>
            </a:fld>
            <a:endParaRPr lang="en-US"/>
          </a:p>
        </p:txBody>
      </p:sp>
    </p:spTree>
    <p:extLst>
      <p:ext uri="{BB962C8B-B14F-4D97-AF65-F5344CB8AC3E}">
        <p14:creationId xmlns:p14="http://schemas.microsoft.com/office/powerpoint/2010/main" val="3519552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41F4756-715F-427C-A680-18FE84D8C60A}" type="slidenum">
              <a:rPr lang="en-US"/>
              <a:pPr>
                <a:defRPr/>
              </a:pPr>
              <a:t>‹#›</a:t>
            </a:fld>
            <a:endParaRPr lang="en-US"/>
          </a:p>
        </p:txBody>
      </p:sp>
    </p:spTree>
    <p:extLst>
      <p:ext uri="{BB962C8B-B14F-4D97-AF65-F5344CB8AC3E}">
        <p14:creationId xmlns:p14="http://schemas.microsoft.com/office/powerpoint/2010/main" val="5467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1F64274-28A9-4E6F-A837-2C026F5D64BD}" type="datetimeFigureOut">
              <a:rPr lang="en-US"/>
              <a:pPr>
                <a:defRPr/>
              </a:pPr>
              <a:t>11/17/2014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381750"/>
            <a:ext cx="2133600" cy="476250"/>
          </a:xfrm>
          <a:prstGeom prst="rect">
            <a:avLst/>
          </a:prstGeom>
        </p:spPr>
        <p:txBody>
          <a:bodyPr/>
          <a:lstStyle>
            <a:lvl1pPr>
              <a:defRPr/>
            </a:lvl1pPr>
          </a:lstStyle>
          <a:p>
            <a:pPr>
              <a:defRPr/>
            </a:pPr>
            <a:fld id="{C769CCF9-2BA8-43DC-94EF-CBDC68BF32D4}" type="slidenum">
              <a:rPr lang="en-US"/>
              <a:pPr>
                <a:defRPr/>
              </a:pPr>
              <a:t>‹#›</a:t>
            </a:fld>
            <a:endParaRPr lang="en-US" dirty="0"/>
          </a:p>
        </p:txBody>
      </p:sp>
    </p:spTree>
    <p:extLst>
      <p:ext uri="{BB962C8B-B14F-4D97-AF65-F5344CB8AC3E}">
        <p14:creationId xmlns:p14="http://schemas.microsoft.com/office/powerpoint/2010/main" val="70759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76200"/>
            <a:ext cx="8229600" cy="990600"/>
          </a:xfrm>
        </p:spPr>
        <p:txBody>
          <a:bodyPr/>
          <a:lstStyle/>
          <a:p>
            <a:r>
              <a:rPr lang="en-US" smtClean="0"/>
              <a:t>Click to edit Master title style</a:t>
            </a:r>
            <a:endParaRPr lang="en-US"/>
          </a:p>
        </p:txBody>
      </p:sp>
      <p:sp>
        <p:nvSpPr>
          <p:cNvPr id="8" name="Rectangle 9"/>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F7A7B7E0-9D98-49B7-8267-2DDCBF6F7C4A}" type="slidenum">
              <a:rPr lang="en-US"/>
              <a:pPr>
                <a:defRPr/>
              </a:pPr>
              <a:t>‹#›</a:t>
            </a:fld>
            <a:endParaRPr lang="en-US"/>
          </a:p>
        </p:txBody>
      </p:sp>
    </p:spTree>
    <p:extLst>
      <p:ext uri="{BB962C8B-B14F-4D97-AF65-F5344CB8AC3E}">
        <p14:creationId xmlns:p14="http://schemas.microsoft.com/office/powerpoint/2010/main" val="224809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Jhpiego_External_Ma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hpiego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953282"/>
            <a:ext cx="1579109"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09600" y="1773238"/>
            <a:ext cx="7924800" cy="1165225"/>
          </a:xfrm>
        </p:spPr>
        <p:txBody>
          <a:bodyPr/>
          <a:lstStyle>
            <a:lvl1pPr algn="l">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609600" y="3352800"/>
            <a:ext cx="4800600" cy="1752600"/>
          </a:xfrm>
        </p:spPr>
        <p:txBody>
          <a:bodyPr/>
          <a:lstStyle>
            <a:lvl1pPr marL="0" indent="0">
              <a:buFont typeface="Wingdings" pitchFamily="2" charset="2"/>
              <a:buNone/>
              <a:defRPr sz="2000"/>
            </a:lvl1pPr>
          </a:lstStyle>
          <a:p>
            <a:r>
              <a:rPr lang="en-US" smtClean="0"/>
              <a:t>Click to edit Master subtitle style</a:t>
            </a:r>
            <a:endParaRPr lang="en-US"/>
          </a:p>
        </p:txBody>
      </p:sp>
      <p:pic>
        <p:nvPicPr>
          <p:cNvPr id="6" name="Picture 2" descr="C:\Users\kcurran\AppData\Local\Microsoft\Windows\Temporary Internet Files\Content.Outlook\OHXGWNV6\PEPFAR-Logo-Foreign-Audiences1-120x12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4683" y="495227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56852" y="5181600"/>
            <a:ext cx="1828800" cy="544685"/>
          </a:xfrm>
          <a:prstGeom prst="rect">
            <a:avLst/>
          </a:prstGeom>
        </p:spPr>
      </p:pic>
      <p:pic>
        <p:nvPicPr>
          <p:cNvPr id="8" name="Picture 7"/>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67200" y="6064796"/>
            <a:ext cx="1298575" cy="70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879480"/>
            <a:ext cx="8794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12423" y="5974078"/>
            <a:ext cx="1809576" cy="522182"/>
          </a:xfrm>
          <a:prstGeom prst="rect">
            <a:avLst/>
          </a:prstGeom>
        </p:spPr>
      </p:pic>
    </p:spTree>
    <p:extLst>
      <p:ext uri="{BB962C8B-B14F-4D97-AF65-F5344CB8AC3E}">
        <p14:creationId xmlns:p14="http://schemas.microsoft.com/office/powerpoint/2010/main" val="42659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6.jpe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53988"/>
            <a:ext cx="9144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457200" y="3048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8580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Arial" pitchFamily="34" charset="0"/>
                <a:cs typeface="Arial" pitchFamily="34" charset="0"/>
              </a:defRPr>
            </a:lvl1pPr>
          </a:lstStyle>
          <a:p>
            <a:pPr>
              <a:defRPr/>
            </a:pPr>
            <a:fld id="{24367231-6DA3-4312-B4AD-1B26AA5ADCF7}" type="slidenum">
              <a:rPr lang="en-US" smtClean="0"/>
              <a:pPr>
                <a:defRPr/>
              </a:pPr>
              <a:t>‹#›</a:t>
            </a:fld>
            <a:endParaRPr lang="en-US"/>
          </a:p>
        </p:txBody>
      </p:sp>
      <p:pic>
        <p:nvPicPr>
          <p:cNvPr id="6150"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6248400"/>
            <a:ext cx="2060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41" r:id="rId8"/>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400">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tx2"/>
          </a:solidFill>
          <a:latin typeface="Helvetica" pitchFamily="34" charset="0"/>
        </a:defRPr>
      </a:lvl6pPr>
      <a:lvl7pPr marL="914400" algn="ctr" rtl="0" eaLnBrk="1" fontAlgn="base" hangingPunct="1">
        <a:spcBef>
          <a:spcPct val="0"/>
        </a:spcBef>
        <a:spcAft>
          <a:spcPct val="0"/>
        </a:spcAft>
        <a:defRPr sz="3200">
          <a:solidFill>
            <a:schemeClr val="tx2"/>
          </a:solidFill>
          <a:latin typeface="Helvetica" pitchFamily="34" charset="0"/>
        </a:defRPr>
      </a:lvl7pPr>
      <a:lvl8pPr marL="1371600" algn="ctr" rtl="0" eaLnBrk="1" fontAlgn="base" hangingPunct="1">
        <a:spcBef>
          <a:spcPct val="0"/>
        </a:spcBef>
        <a:spcAft>
          <a:spcPct val="0"/>
        </a:spcAft>
        <a:defRPr sz="3200">
          <a:solidFill>
            <a:schemeClr val="tx2"/>
          </a:solidFill>
          <a:latin typeface="Helvetica" pitchFamily="34" charset="0"/>
        </a:defRPr>
      </a:lvl8pPr>
      <a:lvl9pPr marL="1828800" algn="ctr" rtl="0" eaLnBrk="1" fontAlgn="base" hangingPunct="1">
        <a:spcBef>
          <a:spcPct val="0"/>
        </a:spcBef>
        <a:spcAft>
          <a:spcPct val="0"/>
        </a:spcAft>
        <a:defRPr sz="32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SzPct val="85000"/>
        <a:buFont typeface="Wingdings" pitchFamily="2" charset="2"/>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lr>
          <a:schemeClr val="tx2"/>
        </a:buClr>
        <a:buFont typeface="Wingdings" pitchFamily="2" charset="2"/>
        <a:buChar char="§"/>
        <a:defRPr>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lr>
          <a:schemeClr val="tx2"/>
        </a:buClr>
        <a:buSzPct val="90000"/>
        <a:buFont typeface="Wingdings" pitchFamily="2" charset="2"/>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718C3F"/>
        </a:buClr>
        <a:buSzPct val="90000"/>
        <a:buChar char="•"/>
        <a:defRPr>
          <a:solidFill>
            <a:schemeClr val="tx1"/>
          </a:solidFill>
          <a:latin typeface="+mn-lt"/>
        </a:defRPr>
      </a:lvl6pPr>
      <a:lvl7pPr marL="2971800" indent="-228600" algn="l" rtl="0" eaLnBrk="1" fontAlgn="base" hangingPunct="1">
        <a:spcBef>
          <a:spcPct val="20000"/>
        </a:spcBef>
        <a:spcAft>
          <a:spcPct val="0"/>
        </a:spcAft>
        <a:buClr>
          <a:srgbClr val="718C3F"/>
        </a:buClr>
        <a:buSzPct val="90000"/>
        <a:buChar char="•"/>
        <a:defRPr>
          <a:solidFill>
            <a:schemeClr val="tx1"/>
          </a:solidFill>
          <a:latin typeface="+mn-lt"/>
        </a:defRPr>
      </a:lvl7pPr>
      <a:lvl8pPr marL="3429000" indent="-228600" algn="l" rtl="0" eaLnBrk="1" fontAlgn="base" hangingPunct="1">
        <a:spcBef>
          <a:spcPct val="20000"/>
        </a:spcBef>
        <a:spcAft>
          <a:spcPct val="0"/>
        </a:spcAft>
        <a:buClr>
          <a:srgbClr val="718C3F"/>
        </a:buClr>
        <a:buSzPct val="90000"/>
        <a:buChar char="•"/>
        <a:defRPr>
          <a:solidFill>
            <a:schemeClr val="tx1"/>
          </a:solidFill>
          <a:latin typeface="+mn-lt"/>
        </a:defRPr>
      </a:lvl8pPr>
      <a:lvl9pPr marL="3886200" indent="-228600" algn="l" rtl="0" eaLnBrk="1" fontAlgn="base" hangingPunct="1">
        <a:spcBef>
          <a:spcPct val="20000"/>
        </a:spcBef>
        <a:spcAft>
          <a:spcPct val="0"/>
        </a:spcAft>
        <a:buClr>
          <a:srgbClr val="718C3F"/>
        </a:buClr>
        <a:buSzPct val="9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hpiego_External_slid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75" y="304800"/>
            <a:ext cx="91408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cs typeface="Arial" charset="0"/>
              </a:defRPr>
            </a:lvl1pPr>
          </a:lstStyle>
          <a:p>
            <a:pPr>
              <a:defRPr/>
            </a:pPr>
            <a:fld id="{25FF8A39-7077-4E34-83A7-6C840C1A8E3A}" type="slidenum">
              <a:rPr lang="en-US"/>
              <a:pPr>
                <a:defRPr/>
              </a:pPr>
              <a:t>‹#›</a:t>
            </a:fld>
            <a:endParaRPr lang="en-US"/>
          </a:p>
        </p:txBody>
      </p:sp>
      <p:pic>
        <p:nvPicPr>
          <p:cNvPr id="1030" name="Picture 6" descr="Jhpiego_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6046788"/>
            <a:ext cx="13985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50" r:id="rId20"/>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Helvetica" pitchFamily="34" charset="0"/>
        </a:defRPr>
      </a:lvl2pPr>
      <a:lvl3pPr algn="ctr" rtl="0" eaLnBrk="1" fontAlgn="base" hangingPunct="1">
        <a:spcBef>
          <a:spcPct val="0"/>
        </a:spcBef>
        <a:spcAft>
          <a:spcPct val="0"/>
        </a:spcAft>
        <a:defRPr sz="3200">
          <a:solidFill>
            <a:schemeClr val="tx1"/>
          </a:solidFill>
          <a:latin typeface="Helvetica" pitchFamily="34" charset="0"/>
        </a:defRPr>
      </a:lvl3pPr>
      <a:lvl4pPr algn="ctr" rtl="0" eaLnBrk="1" fontAlgn="base" hangingPunct="1">
        <a:spcBef>
          <a:spcPct val="0"/>
        </a:spcBef>
        <a:spcAft>
          <a:spcPct val="0"/>
        </a:spcAft>
        <a:defRPr sz="3200">
          <a:solidFill>
            <a:schemeClr val="tx1"/>
          </a:solidFill>
          <a:latin typeface="Helvetica" pitchFamily="34" charset="0"/>
        </a:defRPr>
      </a:lvl4pPr>
      <a:lvl5pPr algn="ctr" rtl="0" eaLnBrk="1" fontAlgn="base" hangingPunct="1">
        <a:spcBef>
          <a:spcPct val="0"/>
        </a:spcBef>
        <a:spcAft>
          <a:spcPct val="0"/>
        </a:spcAft>
        <a:defRPr sz="3200">
          <a:solidFill>
            <a:schemeClr val="tx1"/>
          </a:solidFill>
          <a:latin typeface="Helvetica" pitchFamily="34" charset="0"/>
        </a:defRPr>
      </a:lvl5pPr>
      <a:lvl6pPr marL="457200" algn="ctr" rtl="0" eaLnBrk="1" fontAlgn="base" hangingPunct="1">
        <a:spcBef>
          <a:spcPct val="0"/>
        </a:spcBef>
        <a:spcAft>
          <a:spcPct val="0"/>
        </a:spcAft>
        <a:defRPr sz="3200">
          <a:solidFill>
            <a:schemeClr val="tx1"/>
          </a:solidFill>
          <a:latin typeface="Helvetica" pitchFamily="34" charset="0"/>
        </a:defRPr>
      </a:lvl6pPr>
      <a:lvl7pPr marL="914400" algn="ctr" rtl="0" eaLnBrk="1" fontAlgn="base" hangingPunct="1">
        <a:spcBef>
          <a:spcPct val="0"/>
        </a:spcBef>
        <a:spcAft>
          <a:spcPct val="0"/>
        </a:spcAft>
        <a:defRPr sz="3200">
          <a:solidFill>
            <a:schemeClr val="tx1"/>
          </a:solidFill>
          <a:latin typeface="Helvetica" pitchFamily="34" charset="0"/>
        </a:defRPr>
      </a:lvl7pPr>
      <a:lvl8pPr marL="1371600" algn="ctr" rtl="0" eaLnBrk="1" fontAlgn="base" hangingPunct="1">
        <a:spcBef>
          <a:spcPct val="0"/>
        </a:spcBef>
        <a:spcAft>
          <a:spcPct val="0"/>
        </a:spcAft>
        <a:defRPr sz="3200">
          <a:solidFill>
            <a:schemeClr val="tx1"/>
          </a:solidFill>
          <a:latin typeface="Helvetica" pitchFamily="34" charset="0"/>
        </a:defRPr>
      </a:lvl8pPr>
      <a:lvl9pPr marL="1828800" algn="ctr" rtl="0" eaLnBrk="1" fontAlgn="base" hangingPunct="1">
        <a:spcBef>
          <a:spcPct val="0"/>
        </a:spcBef>
        <a:spcAft>
          <a:spcPct val="0"/>
        </a:spcAft>
        <a:defRPr sz="3200">
          <a:solidFill>
            <a:schemeClr val="tx1"/>
          </a:solidFill>
          <a:latin typeface="Helvetica" pitchFamily="34" charset="0"/>
        </a:defRPr>
      </a:lvl9pPr>
    </p:titleStyle>
    <p:bodyStyle>
      <a:lvl1pPr marL="342900" indent="-342900" algn="l" rtl="0" eaLnBrk="1" fontAlgn="base" hangingPunct="1">
        <a:spcBef>
          <a:spcPct val="20000"/>
        </a:spcBef>
        <a:spcAft>
          <a:spcPct val="0"/>
        </a:spcAft>
        <a:buClr>
          <a:srgbClr val="718C3F"/>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18C3F"/>
        </a:buClr>
        <a:buSzPct val="85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rgbClr val="718C3F"/>
        </a:buClr>
        <a:buFont typeface="Arial" pitchFamily="34" charset="0"/>
        <a:buChar char="–"/>
        <a:defRPr sz="2000">
          <a:solidFill>
            <a:schemeClr val="tx1"/>
          </a:solidFill>
          <a:latin typeface="+mn-lt"/>
        </a:defRPr>
      </a:lvl3pPr>
      <a:lvl4pPr marL="1600200" indent="-228600" algn="l" rtl="0" eaLnBrk="1" fontAlgn="base" hangingPunct="1">
        <a:spcBef>
          <a:spcPct val="20000"/>
        </a:spcBef>
        <a:spcAft>
          <a:spcPct val="0"/>
        </a:spcAft>
        <a:buClr>
          <a:srgbClr val="718C3F"/>
        </a:buClr>
        <a:buChar char="•"/>
        <a:defRPr>
          <a:solidFill>
            <a:schemeClr val="tx1"/>
          </a:solidFill>
          <a:latin typeface="+mn-lt"/>
        </a:defRPr>
      </a:lvl4pPr>
      <a:lvl5pPr marL="2057400" indent="-228600" algn="l" rtl="0" eaLnBrk="1" fontAlgn="base" hangingPunct="1">
        <a:spcBef>
          <a:spcPct val="20000"/>
        </a:spcBef>
        <a:spcAft>
          <a:spcPct val="0"/>
        </a:spcAft>
        <a:buClr>
          <a:srgbClr val="718C3F"/>
        </a:buClr>
        <a:buSzPct val="90000"/>
        <a:buChar char="•"/>
        <a:defRPr>
          <a:solidFill>
            <a:schemeClr val="tx1"/>
          </a:solidFill>
          <a:latin typeface="+mn-lt"/>
        </a:defRPr>
      </a:lvl5pPr>
      <a:lvl6pPr marL="2514600" indent="-228600" algn="l" rtl="0" eaLnBrk="1" fontAlgn="base" hangingPunct="1">
        <a:spcBef>
          <a:spcPct val="20000"/>
        </a:spcBef>
        <a:spcAft>
          <a:spcPct val="0"/>
        </a:spcAft>
        <a:buClr>
          <a:srgbClr val="718C3F"/>
        </a:buClr>
        <a:buSzPct val="90000"/>
        <a:buChar char="•"/>
        <a:defRPr>
          <a:solidFill>
            <a:schemeClr val="tx1"/>
          </a:solidFill>
          <a:latin typeface="+mn-lt"/>
        </a:defRPr>
      </a:lvl6pPr>
      <a:lvl7pPr marL="2971800" indent="-228600" algn="l" rtl="0" eaLnBrk="1" fontAlgn="base" hangingPunct="1">
        <a:spcBef>
          <a:spcPct val="20000"/>
        </a:spcBef>
        <a:spcAft>
          <a:spcPct val="0"/>
        </a:spcAft>
        <a:buClr>
          <a:srgbClr val="718C3F"/>
        </a:buClr>
        <a:buSzPct val="90000"/>
        <a:buChar char="•"/>
        <a:defRPr>
          <a:solidFill>
            <a:schemeClr val="tx1"/>
          </a:solidFill>
          <a:latin typeface="+mn-lt"/>
        </a:defRPr>
      </a:lvl7pPr>
      <a:lvl8pPr marL="3429000" indent="-228600" algn="l" rtl="0" eaLnBrk="1" fontAlgn="base" hangingPunct="1">
        <a:spcBef>
          <a:spcPct val="20000"/>
        </a:spcBef>
        <a:spcAft>
          <a:spcPct val="0"/>
        </a:spcAft>
        <a:buClr>
          <a:srgbClr val="718C3F"/>
        </a:buClr>
        <a:buSzPct val="90000"/>
        <a:buChar char="•"/>
        <a:defRPr>
          <a:solidFill>
            <a:schemeClr val="tx1"/>
          </a:solidFill>
          <a:latin typeface="+mn-lt"/>
        </a:defRPr>
      </a:lvl8pPr>
      <a:lvl9pPr marL="3886200" indent="-228600" algn="l" rtl="0" eaLnBrk="1" fontAlgn="base" hangingPunct="1">
        <a:spcBef>
          <a:spcPct val="20000"/>
        </a:spcBef>
        <a:spcAft>
          <a:spcPct val="0"/>
        </a:spcAft>
        <a:buClr>
          <a:srgbClr val="718C3F"/>
        </a:buClr>
        <a:buSzPct val="9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Jhpiego_External_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625600"/>
            <a:ext cx="91408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1698625"/>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Rectangle 4"/>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cs typeface="Arial" charset="0"/>
              </a:defRPr>
            </a:lvl1pPr>
          </a:lstStyle>
          <a:p>
            <a:pPr>
              <a:defRPr/>
            </a:pPr>
            <a:fld id="{EBA9FA58-3492-44FC-9F66-2A2EF75CCD9F}" type="slidenum">
              <a:rPr lang="en-US"/>
              <a:pPr>
                <a:defRPr/>
              </a:pPr>
              <a:t>‹#›</a:t>
            </a:fld>
            <a:endParaRPr lang="en-US"/>
          </a:p>
        </p:txBody>
      </p:sp>
      <p:pic>
        <p:nvPicPr>
          <p:cNvPr id="2053" name="Picture 5" descr="Jhpiego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6046788"/>
            <a:ext cx="13985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Helvetica" pitchFamily="34" charset="0"/>
        </a:defRPr>
      </a:lvl2pPr>
      <a:lvl3pPr algn="ctr" rtl="0" eaLnBrk="1" fontAlgn="base" hangingPunct="1">
        <a:spcBef>
          <a:spcPct val="0"/>
        </a:spcBef>
        <a:spcAft>
          <a:spcPct val="0"/>
        </a:spcAft>
        <a:defRPr sz="3200">
          <a:solidFill>
            <a:schemeClr val="tx1"/>
          </a:solidFill>
          <a:latin typeface="Helvetica" pitchFamily="34" charset="0"/>
        </a:defRPr>
      </a:lvl3pPr>
      <a:lvl4pPr algn="ctr" rtl="0" eaLnBrk="1" fontAlgn="base" hangingPunct="1">
        <a:spcBef>
          <a:spcPct val="0"/>
        </a:spcBef>
        <a:spcAft>
          <a:spcPct val="0"/>
        </a:spcAft>
        <a:defRPr sz="3200">
          <a:solidFill>
            <a:schemeClr val="tx1"/>
          </a:solidFill>
          <a:latin typeface="Helvetica" pitchFamily="34" charset="0"/>
        </a:defRPr>
      </a:lvl4pPr>
      <a:lvl5pPr algn="ctr" rtl="0" eaLnBrk="1" fontAlgn="base" hangingPunct="1">
        <a:spcBef>
          <a:spcPct val="0"/>
        </a:spcBef>
        <a:spcAft>
          <a:spcPct val="0"/>
        </a:spcAft>
        <a:defRPr sz="3200">
          <a:solidFill>
            <a:schemeClr val="tx1"/>
          </a:solidFill>
          <a:latin typeface="Helvetica" pitchFamily="34" charset="0"/>
        </a:defRPr>
      </a:lvl5pPr>
      <a:lvl6pPr marL="457200" algn="ctr" rtl="0" eaLnBrk="1" fontAlgn="base" hangingPunct="1">
        <a:spcBef>
          <a:spcPct val="0"/>
        </a:spcBef>
        <a:spcAft>
          <a:spcPct val="0"/>
        </a:spcAft>
        <a:defRPr sz="3200">
          <a:solidFill>
            <a:schemeClr val="tx1"/>
          </a:solidFill>
          <a:latin typeface="Helvetica" pitchFamily="34" charset="0"/>
        </a:defRPr>
      </a:lvl6pPr>
      <a:lvl7pPr marL="914400" algn="ctr" rtl="0" eaLnBrk="1" fontAlgn="base" hangingPunct="1">
        <a:spcBef>
          <a:spcPct val="0"/>
        </a:spcBef>
        <a:spcAft>
          <a:spcPct val="0"/>
        </a:spcAft>
        <a:defRPr sz="3200">
          <a:solidFill>
            <a:schemeClr val="tx1"/>
          </a:solidFill>
          <a:latin typeface="Helvetica" pitchFamily="34" charset="0"/>
        </a:defRPr>
      </a:lvl7pPr>
      <a:lvl8pPr marL="1371600" algn="ctr" rtl="0" eaLnBrk="1" fontAlgn="base" hangingPunct="1">
        <a:spcBef>
          <a:spcPct val="0"/>
        </a:spcBef>
        <a:spcAft>
          <a:spcPct val="0"/>
        </a:spcAft>
        <a:defRPr sz="3200">
          <a:solidFill>
            <a:schemeClr val="tx1"/>
          </a:solidFill>
          <a:latin typeface="Helvetica" pitchFamily="34" charset="0"/>
        </a:defRPr>
      </a:lvl8pPr>
      <a:lvl9pPr marL="1828800" algn="ctr" rtl="0" eaLnBrk="1" fontAlgn="base" hangingPunct="1">
        <a:spcBef>
          <a:spcPct val="0"/>
        </a:spcBef>
        <a:spcAft>
          <a:spcPct val="0"/>
        </a:spcAft>
        <a:defRPr sz="3200">
          <a:solidFill>
            <a:schemeClr val="tx1"/>
          </a:solidFill>
          <a:latin typeface="Helvetic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3988"/>
            <a:ext cx="9144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3048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8580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Arial" pitchFamily="34" charset="0"/>
                <a:cs typeface="Arial" pitchFamily="34" charset="0"/>
              </a:defRPr>
            </a:lvl1pPr>
          </a:lstStyle>
          <a:p>
            <a:pPr>
              <a:defRPr/>
            </a:pPr>
            <a:fld id="{9273D9AF-07A6-4688-B103-5F2B03DC340D}" type="slidenum">
              <a:rPr lang="en-US"/>
              <a:pPr>
                <a:defRPr/>
              </a:pPr>
              <a:t>‹#›</a:t>
            </a:fld>
            <a:endParaRPr lang="en-US"/>
          </a:p>
        </p:txBody>
      </p:sp>
      <p:pic>
        <p:nvPicPr>
          <p:cNvPr id="3078"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6248400"/>
            <a:ext cx="2060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iming>
    <p:tnLst>
      <p:par>
        <p:cTn id="1" dur="indefinite" restart="never" nodeType="tmRoot"/>
      </p:par>
    </p:tnLst>
  </p:timing>
  <p:txStyles>
    <p:titleStyle>
      <a:lvl1pPr algn="ctr" rtl="0" eaLnBrk="1" fontAlgn="base" hangingPunct="1">
        <a:spcBef>
          <a:spcPct val="0"/>
        </a:spcBef>
        <a:spcAft>
          <a:spcPct val="0"/>
        </a:spcAft>
        <a:defRPr sz="34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3400">
          <a:solidFill>
            <a:schemeClr val="bg1"/>
          </a:solidFill>
          <a:latin typeface="Arial" charset="0"/>
          <a:cs typeface="Arial" charset="0"/>
        </a:defRPr>
      </a:lvl2pPr>
      <a:lvl3pPr algn="ctr" rtl="0" eaLnBrk="1" fontAlgn="base" hangingPunct="1">
        <a:spcBef>
          <a:spcPct val="0"/>
        </a:spcBef>
        <a:spcAft>
          <a:spcPct val="0"/>
        </a:spcAft>
        <a:defRPr sz="3400">
          <a:solidFill>
            <a:schemeClr val="bg1"/>
          </a:solidFill>
          <a:latin typeface="Arial" charset="0"/>
          <a:cs typeface="Arial" charset="0"/>
        </a:defRPr>
      </a:lvl3pPr>
      <a:lvl4pPr algn="ctr" rtl="0" eaLnBrk="1" fontAlgn="base" hangingPunct="1">
        <a:spcBef>
          <a:spcPct val="0"/>
        </a:spcBef>
        <a:spcAft>
          <a:spcPct val="0"/>
        </a:spcAft>
        <a:defRPr sz="3400">
          <a:solidFill>
            <a:schemeClr val="bg1"/>
          </a:solidFill>
          <a:latin typeface="Arial" charset="0"/>
          <a:cs typeface="Arial" charset="0"/>
        </a:defRPr>
      </a:lvl4pPr>
      <a:lvl5pPr algn="ctr" rtl="0" eaLnBrk="1" fontAlgn="base" hangingPunct="1">
        <a:spcBef>
          <a:spcPct val="0"/>
        </a:spcBef>
        <a:spcAft>
          <a:spcPct val="0"/>
        </a:spcAft>
        <a:defRPr sz="3400">
          <a:solidFill>
            <a:schemeClr val="bg1"/>
          </a:solidFill>
          <a:latin typeface="Arial" charset="0"/>
          <a:cs typeface="Arial" charset="0"/>
        </a:defRPr>
      </a:lvl5pPr>
      <a:lvl6pPr marL="457200" algn="ctr" rtl="0" eaLnBrk="1" fontAlgn="base" hangingPunct="1">
        <a:spcBef>
          <a:spcPct val="0"/>
        </a:spcBef>
        <a:spcAft>
          <a:spcPct val="0"/>
        </a:spcAft>
        <a:defRPr sz="3200">
          <a:solidFill>
            <a:schemeClr val="tx2"/>
          </a:solidFill>
          <a:latin typeface="Helvetica" pitchFamily="34" charset="0"/>
        </a:defRPr>
      </a:lvl6pPr>
      <a:lvl7pPr marL="914400" algn="ctr" rtl="0" eaLnBrk="1" fontAlgn="base" hangingPunct="1">
        <a:spcBef>
          <a:spcPct val="0"/>
        </a:spcBef>
        <a:spcAft>
          <a:spcPct val="0"/>
        </a:spcAft>
        <a:defRPr sz="3200">
          <a:solidFill>
            <a:schemeClr val="tx2"/>
          </a:solidFill>
          <a:latin typeface="Helvetica" pitchFamily="34" charset="0"/>
        </a:defRPr>
      </a:lvl7pPr>
      <a:lvl8pPr marL="1371600" algn="ctr" rtl="0" eaLnBrk="1" fontAlgn="base" hangingPunct="1">
        <a:spcBef>
          <a:spcPct val="0"/>
        </a:spcBef>
        <a:spcAft>
          <a:spcPct val="0"/>
        </a:spcAft>
        <a:defRPr sz="3200">
          <a:solidFill>
            <a:schemeClr val="tx2"/>
          </a:solidFill>
          <a:latin typeface="Helvetica" pitchFamily="34" charset="0"/>
        </a:defRPr>
      </a:lvl8pPr>
      <a:lvl9pPr marL="1828800" algn="ctr" rtl="0" eaLnBrk="1" fontAlgn="base" hangingPunct="1">
        <a:spcBef>
          <a:spcPct val="0"/>
        </a:spcBef>
        <a:spcAft>
          <a:spcPct val="0"/>
        </a:spcAft>
        <a:defRPr sz="32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2"/>
        </a:buClr>
        <a:buSzPct val="85000"/>
        <a:buFont typeface="Wingdings" pitchFamily="2" charset="2"/>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chemeClr val="tx2"/>
        </a:buClr>
        <a:buFont typeface="Wingdings" pitchFamily="2" charset="2"/>
        <a:buChar char="§"/>
        <a:defRPr sz="20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lr>
          <a:schemeClr val="tx2"/>
        </a:buClr>
        <a:buFont typeface="Wingdings" pitchFamily="2" charset="2"/>
        <a:buChar char="§"/>
        <a:defRPr>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lr>
          <a:schemeClr val="tx2"/>
        </a:buClr>
        <a:buSzPct val="90000"/>
        <a:buFont typeface="Wingdings" pitchFamily="2" charset="2"/>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718C3F"/>
        </a:buClr>
        <a:buSzPct val="90000"/>
        <a:buChar char="•"/>
        <a:defRPr>
          <a:solidFill>
            <a:schemeClr val="tx1"/>
          </a:solidFill>
          <a:latin typeface="+mn-lt"/>
        </a:defRPr>
      </a:lvl6pPr>
      <a:lvl7pPr marL="2971800" indent="-228600" algn="l" rtl="0" eaLnBrk="1" fontAlgn="base" hangingPunct="1">
        <a:spcBef>
          <a:spcPct val="20000"/>
        </a:spcBef>
        <a:spcAft>
          <a:spcPct val="0"/>
        </a:spcAft>
        <a:buClr>
          <a:srgbClr val="718C3F"/>
        </a:buClr>
        <a:buSzPct val="90000"/>
        <a:buChar char="•"/>
        <a:defRPr>
          <a:solidFill>
            <a:schemeClr val="tx1"/>
          </a:solidFill>
          <a:latin typeface="+mn-lt"/>
        </a:defRPr>
      </a:lvl7pPr>
      <a:lvl8pPr marL="3429000" indent="-228600" algn="l" rtl="0" eaLnBrk="1" fontAlgn="base" hangingPunct="1">
        <a:spcBef>
          <a:spcPct val="20000"/>
        </a:spcBef>
        <a:spcAft>
          <a:spcPct val="0"/>
        </a:spcAft>
        <a:buClr>
          <a:srgbClr val="718C3F"/>
        </a:buClr>
        <a:buSzPct val="90000"/>
        <a:buChar char="•"/>
        <a:defRPr>
          <a:solidFill>
            <a:schemeClr val="tx1"/>
          </a:solidFill>
          <a:latin typeface="+mn-lt"/>
        </a:defRPr>
      </a:lvl8pPr>
      <a:lvl9pPr marL="3886200" indent="-228600" algn="l" rtl="0" eaLnBrk="1" fontAlgn="base" hangingPunct="1">
        <a:spcBef>
          <a:spcPct val="20000"/>
        </a:spcBef>
        <a:spcAft>
          <a:spcPct val="0"/>
        </a:spcAft>
        <a:buClr>
          <a:srgbClr val="718C3F"/>
        </a:buClr>
        <a:buSzPct val="9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8" descr="Jhpiego_External_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304800"/>
            <a:ext cx="91408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381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8580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cs typeface="Arial" charset="0"/>
              </a:defRPr>
            </a:lvl1pPr>
          </a:lstStyle>
          <a:p>
            <a:pPr>
              <a:defRPr/>
            </a:pPr>
            <a:fld id="{5CC03E2D-BFDC-4F93-86CC-1FF502AE4164}" type="slidenum">
              <a:rPr lang="en-US"/>
              <a:pPr>
                <a:defRPr/>
              </a:pPr>
              <a:t>‹#›</a:t>
            </a:fld>
            <a:endParaRPr lang="en-US"/>
          </a:p>
        </p:txBody>
      </p:sp>
      <p:pic>
        <p:nvPicPr>
          <p:cNvPr id="4102" name="Picture 14" descr="Jhpiego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538" y="5943600"/>
            <a:ext cx="1617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Helvetica" pitchFamily="34" charset="0"/>
        </a:defRPr>
      </a:lvl2pPr>
      <a:lvl3pPr algn="ctr" rtl="0" eaLnBrk="1" fontAlgn="base" hangingPunct="1">
        <a:spcBef>
          <a:spcPct val="0"/>
        </a:spcBef>
        <a:spcAft>
          <a:spcPct val="0"/>
        </a:spcAft>
        <a:defRPr sz="3200">
          <a:solidFill>
            <a:schemeClr val="tx2"/>
          </a:solidFill>
          <a:latin typeface="Helvetica" pitchFamily="34" charset="0"/>
        </a:defRPr>
      </a:lvl3pPr>
      <a:lvl4pPr algn="ctr" rtl="0" eaLnBrk="1" fontAlgn="base" hangingPunct="1">
        <a:spcBef>
          <a:spcPct val="0"/>
        </a:spcBef>
        <a:spcAft>
          <a:spcPct val="0"/>
        </a:spcAft>
        <a:defRPr sz="3200">
          <a:solidFill>
            <a:schemeClr val="tx2"/>
          </a:solidFill>
          <a:latin typeface="Helvetica" pitchFamily="34" charset="0"/>
        </a:defRPr>
      </a:lvl4pPr>
      <a:lvl5pPr algn="ctr" rtl="0" eaLnBrk="1" fontAlgn="base" hangingPunct="1">
        <a:spcBef>
          <a:spcPct val="0"/>
        </a:spcBef>
        <a:spcAft>
          <a:spcPct val="0"/>
        </a:spcAft>
        <a:defRPr sz="3200">
          <a:solidFill>
            <a:schemeClr val="tx2"/>
          </a:solidFill>
          <a:latin typeface="Helvetica" pitchFamily="34" charset="0"/>
        </a:defRPr>
      </a:lvl5pPr>
      <a:lvl6pPr marL="457200" algn="ctr" rtl="0" eaLnBrk="1" fontAlgn="base" hangingPunct="1">
        <a:spcBef>
          <a:spcPct val="0"/>
        </a:spcBef>
        <a:spcAft>
          <a:spcPct val="0"/>
        </a:spcAft>
        <a:defRPr sz="3200">
          <a:solidFill>
            <a:schemeClr val="tx2"/>
          </a:solidFill>
          <a:latin typeface="Helvetica" pitchFamily="34" charset="0"/>
        </a:defRPr>
      </a:lvl6pPr>
      <a:lvl7pPr marL="914400" algn="ctr" rtl="0" eaLnBrk="1" fontAlgn="base" hangingPunct="1">
        <a:spcBef>
          <a:spcPct val="0"/>
        </a:spcBef>
        <a:spcAft>
          <a:spcPct val="0"/>
        </a:spcAft>
        <a:defRPr sz="3200">
          <a:solidFill>
            <a:schemeClr val="tx2"/>
          </a:solidFill>
          <a:latin typeface="Helvetica" pitchFamily="34" charset="0"/>
        </a:defRPr>
      </a:lvl7pPr>
      <a:lvl8pPr marL="1371600" algn="ctr" rtl="0" eaLnBrk="1" fontAlgn="base" hangingPunct="1">
        <a:spcBef>
          <a:spcPct val="0"/>
        </a:spcBef>
        <a:spcAft>
          <a:spcPct val="0"/>
        </a:spcAft>
        <a:defRPr sz="3200">
          <a:solidFill>
            <a:schemeClr val="tx2"/>
          </a:solidFill>
          <a:latin typeface="Helvetica" pitchFamily="34" charset="0"/>
        </a:defRPr>
      </a:lvl8pPr>
      <a:lvl9pPr marL="1828800" algn="ctr" rtl="0" eaLnBrk="1" fontAlgn="base" hangingPunct="1">
        <a:spcBef>
          <a:spcPct val="0"/>
        </a:spcBef>
        <a:spcAft>
          <a:spcPct val="0"/>
        </a:spcAft>
        <a:defRPr sz="32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718C3F"/>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18C3F"/>
        </a:buClr>
        <a:buSzPct val="85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rgbClr val="718C3F"/>
        </a:buClr>
        <a:buFont typeface="Arial" pitchFamily="34" charset="0"/>
        <a:buChar char="–"/>
        <a:defRPr sz="2000">
          <a:solidFill>
            <a:schemeClr val="tx1"/>
          </a:solidFill>
          <a:latin typeface="+mn-lt"/>
        </a:defRPr>
      </a:lvl3pPr>
      <a:lvl4pPr marL="1600200" indent="-228600" algn="l" rtl="0" eaLnBrk="1" fontAlgn="base" hangingPunct="1">
        <a:spcBef>
          <a:spcPct val="20000"/>
        </a:spcBef>
        <a:spcAft>
          <a:spcPct val="0"/>
        </a:spcAft>
        <a:buClr>
          <a:srgbClr val="718C3F"/>
        </a:buClr>
        <a:buChar char="•"/>
        <a:defRPr>
          <a:solidFill>
            <a:schemeClr val="tx1"/>
          </a:solidFill>
          <a:latin typeface="+mn-lt"/>
        </a:defRPr>
      </a:lvl4pPr>
      <a:lvl5pPr marL="2057400" indent="-228600" algn="l" rtl="0" eaLnBrk="1" fontAlgn="base" hangingPunct="1">
        <a:spcBef>
          <a:spcPct val="20000"/>
        </a:spcBef>
        <a:spcAft>
          <a:spcPct val="0"/>
        </a:spcAft>
        <a:buClr>
          <a:srgbClr val="718C3F"/>
        </a:buClr>
        <a:buSzPct val="90000"/>
        <a:buChar char="•"/>
        <a:defRPr>
          <a:solidFill>
            <a:schemeClr val="tx1"/>
          </a:solidFill>
          <a:latin typeface="+mn-lt"/>
        </a:defRPr>
      </a:lvl5pPr>
      <a:lvl6pPr marL="2514600" indent="-228600" algn="l" rtl="0" eaLnBrk="1" fontAlgn="base" hangingPunct="1">
        <a:spcBef>
          <a:spcPct val="20000"/>
        </a:spcBef>
        <a:spcAft>
          <a:spcPct val="0"/>
        </a:spcAft>
        <a:buClr>
          <a:srgbClr val="718C3F"/>
        </a:buClr>
        <a:buSzPct val="90000"/>
        <a:buChar char="•"/>
        <a:defRPr>
          <a:solidFill>
            <a:schemeClr val="tx1"/>
          </a:solidFill>
          <a:latin typeface="+mn-lt"/>
        </a:defRPr>
      </a:lvl6pPr>
      <a:lvl7pPr marL="2971800" indent="-228600" algn="l" rtl="0" eaLnBrk="1" fontAlgn="base" hangingPunct="1">
        <a:spcBef>
          <a:spcPct val="20000"/>
        </a:spcBef>
        <a:spcAft>
          <a:spcPct val="0"/>
        </a:spcAft>
        <a:buClr>
          <a:srgbClr val="718C3F"/>
        </a:buClr>
        <a:buSzPct val="90000"/>
        <a:buChar char="•"/>
        <a:defRPr>
          <a:solidFill>
            <a:schemeClr val="tx1"/>
          </a:solidFill>
          <a:latin typeface="+mn-lt"/>
        </a:defRPr>
      </a:lvl7pPr>
      <a:lvl8pPr marL="3429000" indent="-228600" algn="l" rtl="0" eaLnBrk="1" fontAlgn="base" hangingPunct="1">
        <a:spcBef>
          <a:spcPct val="20000"/>
        </a:spcBef>
        <a:spcAft>
          <a:spcPct val="0"/>
        </a:spcAft>
        <a:buClr>
          <a:srgbClr val="718C3F"/>
        </a:buClr>
        <a:buSzPct val="90000"/>
        <a:buChar char="•"/>
        <a:defRPr>
          <a:solidFill>
            <a:schemeClr val="tx1"/>
          </a:solidFill>
          <a:latin typeface="+mn-lt"/>
        </a:defRPr>
      </a:lvl8pPr>
      <a:lvl9pPr marL="3886200" indent="-228600" algn="l" rtl="0" eaLnBrk="1" fontAlgn="base" hangingPunct="1">
        <a:spcBef>
          <a:spcPct val="20000"/>
        </a:spcBef>
        <a:spcAft>
          <a:spcPct val="0"/>
        </a:spcAft>
        <a:buClr>
          <a:srgbClr val="718C3F"/>
        </a:buClr>
        <a:buSzPct val="9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9" descr="Jhpiego_External_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625600"/>
            <a:ext cx="91408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171608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8" name="Rectangle 6"/>
          <p:cNvSpPr>
            <a:spLocks noGrp="1" noChangeArrowheads="1"/>
          </p:cNvSpPr>
          <p:nvPr>
            <p:ph type="sldNum" sz="quarter" idx="4"/>
          </p:nvPr>
        </p:nvSpPr>
        <p:spPr bwMode="auto">
          <a:xfrm>
            <a:off x="6858000" y="63801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j-lt"/>
                <a:cs typeface="Arial" charset="0"/>
              </a:defRPr>
            </a:lvl1pPr>
          </a:lstStyle>
          <a:p>
            <a:pPr>
              <a:defRPr/>
            </a:pPr>
            <a:fld id="{07B2C98B-898D-4BDA-BF75-1185A696402F}" type="slidenum">
              <a:rPr lang="en-US"/>
              <a:pPr>
                <a:defRPr/>
              </a:pPr>
              <a:t>‹#›</a:t>
            </a:fld>
            <a:endParaRPr lang="en-US"/>
          </a:p>
        </p:txBody>
      </p:sp>
      <p:pic>
        <p:nvPicPr>
          <p:cNvPr id="5125" name="Picture 8" descr="Jhpiego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3538" y="5943600"/>
            <a:ext cx="1617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ftr="0" dt="0"/>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Helvetica" pitchFamily="34" charset="0"/>
        </a:defRPr>
      </a:lvl2pPr>
      <a:lvl3pPr algn="ctr" rtl="0" eaLnBrk="1" fontAlgn="base" hangingPunct="1">
        <a:spcBef>
          <a:spcPct val="0"/>
        </a:spcBef>
        <a:spcAft>
          <a:spcPct val="0"/>
        </a:spcAft>
        <a:defRPr sz="3200">
          <a:solidFill>
            <a:schemeClr val="tx2"/>
          </a:solidFill>
          <a:latin typeface="Helvetica" pitchFamily="34" charset="0"/>
        </a:defRPr>
      </a:lvl3pPr>
      <a:lvl4pPr algn="ctr" rtl="0" eaLnBrk="1" fontAlgn="base" hangingPunct="1">
        <a:spcBef>
          <a:spcPct val="0"/>
        </a:spcBef>
        <a:spcAft>
          <a:spcPct val="0"/>
        </a:spcAft>
        <a:defRPr sz="3200">
          <a:solidFill>
            <a:schemeClr val="tx2"/>
          </a:solidFill>
          <a:latin typeface="Helvetica" pitchFamily="34" charset="0"/>
        </a:defRPr>
      </a:lvl4pPr>
      <a:lvl5pPr algn="ctr" rtl="0" eaLnBrk="1" fontAlgn="base" hangingPunct="1">
        <a:spcBef>
          <a:spcPct val="0"/>
        </a:spcBef>
        <a:spcAft>
          <a:spcPct val="0"/>
        </a:spcAft>
        <a:defRPr sz="3200">
          <a:solidFill>
            <a:schemeClr val="tx2"/>
          </a:solidFill>
          <a:latin typeface="Helvetica" pitchFamily="34" charset="0"/>
        </a:defRPr>
      </a:lvl5pPr>
      <a:lvl6pPr marL="457200" algn="ctr" rtl="0" eaLnBrk="1" fontAlgn="base" hangingPunct="1">
        <a:spcBef>
          <a:spcPct val="0"/>
        </a:spcBef>
        <a:spcAft>
          <a:spcPct val="0"/>
        </a:spcAft>
        <a:defRPr sz="3200">
          <a:solidFill>
            <a:schemeClr val="tx2"/>
          </a:solidFill>
          <a:latin typeface="Helvetica" pitchFamily="34" charset="0"/>
        </a:defRPr>
      </a:lvl6pPr>
      <a:lvl7pPr marL="914400" algn="ctr" rtl="0" eaLnBrk="1" fontAlgn="base" hangingPunct="1">
        <a:spcBef>
          <a:spcPct val="0"/>
        </a:spcBef>
        <a:spcAft>
          <a:spcPct val="0"/>
        </a:spcAft>
        <a:defRPr sz="3200">
          <a:solidFill>
            <a:schemeClr val="tx2"/>
          </a:solidFill>
          <a:latin typeface="Helvetica" pitchFamily="34" charset="0"/>
        </a:defRPr>
      </a:lvl7pPr>
      <a:lvl8pPr marL="1371600" algn="ctr" rtl="0" eaLnBrk="1" fontAlgn="base" hangingPunct="1">
        <a:spcBef>
          <a:spcPct val="0"/>
        </a:spcBef>
        <a:spcAft>
          <a:spcPct val="0"/>
        </a:spcAft>
        <a:defRPr sz="3200">
          <a:solidFill>
            <a:schemeClr val="tx2"/>
          </a:solidFill>
          <a:latin typeface="Helvetica" pitchFamily="34" charset="0"/>
        </a:defRPr>
      </a:lvl8pPr>
      <a:lvl9pPr marL="1828800" algn="ctr" rtl="0" eaLnBrk="1" fontAlgn="base" hangingPunct="1">
        <a:spcBef>
          <a:spcPct val="0"/>
        </a:spcBef>
        <a:spcAft>
          <a:spcPct val="0"/>
        </a:spcAft>
        <a:defRPr sz="32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mchip.net/"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www.shopsproject.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2800" b="1" dirty="0"/>
              <a:t>Accessing Male Circumcision with </a:t>
            </a:r>
            <a:r>
              <a:rPr lang="en-US" sz="2800" b="1" dirty="0" smtClean="0"/>
              <a:t/>
            </a:r>
            <a:br>
              <a:rPr lang="en-US" sz="2800" b="1" dirty="0" smtClean="0"/>
            </a:br>
            <a:r>
              <a:rPr lang="en-US" sz="2800" b="1" dirty="0" smtClean="0"/>
              <a:t>No </a:t>
            </a:r>
            <a:r>
              <a:rPr lang="en-US" sz="2800" b="1" dirty="0"/>
              <a:t>or Less Cost in Namibia and Lesotho</a:t>
            </a:r>
            <a:endParaRPr lang="en-US" sz="2800" dirty="0" smtClean="0">
              <a:solidFill>
                <a:schemeClr val="bg1"/>
              </a:solidFill>
            </a:endParaRPr>
          </a:p>
        </p:txBody>
      </p:sp>
      <p:sp>
        <p:nvSpPr>
          <p:cNvPr id="3075" name="Rectangle 3"/>
          <p:cNvSpPr>
            <a:spLocks noGrp="1" noChangeArrowheads="1"/>
          </p:cNvSpPr>
          <p:nvPr>
            <p:ph type="subTitle" idx="1"/>
          </p:nvPr>
        </p:nvSpPr>
        <p:spPr>
          <a:xfrm>
            <a:off x="914400" y="3200400"/>
            <a:ext cx="6858000" cy="1219200"/>
          </a:xfrm>
          <a:noFill/>
        </p:spPr>
        <p:txBody>
          <a:bodyPr/>
          <a:lstStyle/>
          <a:p>
            <a:pPr eaLnBrk="1" hangingPunct="1">
              <a:lnSpc>
                <a:spcPct val="90000"/>
              </a:lnSpc>
              <a:buFontTx/>
              <a:buNone/>
            </a:pPr>
            <a:r>
              <a:rPr lang="en-US" b="1" dirty="0" smtClean="0">
                <a:latin typeface="Arial Narrow" pitchFamily="34" charset="0"/>
              </a:rPr>
              <a:t>Tigistu Adamu Ashengo MD, MPH</a:t>
            </a:r>
          </a:p>
          <a:p>
            <a:pPr eaLnBrk="1" hangingPunct="1">
              <a:lnSpc>
                <a:spcPct val="90000"/>
              </a:lnSpc>
              <a:buFontTx/>
              <a:buNone/>
            </a:pPr>
            <a:r>
              <a:rPr lang="en-US" b="1" dirty="0" smtClean="0">
                <a:latin typeface="Arial Narrow" pitchFamily="34" charset="0"/>
              </a:rPr>
              <a:t>Associate Medical Director</a:t>
            </a:r>
          </a:p>
          <a:p>
            <a:pPr eaLnBrk="1" hangingPunct="1">
              <a:lnSpc>
                <a:spcPct val="90000"/>
              </a:lnSpc>
              <a:buFontTx/>
              <a:buNone/>
            </a:pPr>
            <a:r>
              <a:rPr lang="en-US" b="1" dirty="0" smtClean="0">
                <a:latin typeface="Arial Narrow" pitchFamily="34" charset="0"/>
              </a:rPr>
              <a:t>Jhpiego</a:t>
            </a:r>
          </a:p>
        </p:txBody>
      </p:sp>
      <p:sp>
        <p:nvSpPr>
          <p:cNvPr id="4" name="Rectangle 3"/>
          <p:cNvSpPr/>
          <p:nvPr/>
        </p:nvSpPr>
        <p:spPr>
          <a:xfrm>
            <a:off x="533400" y="304800"/>
            <a:ext cx="5029200" cy="1261884"/>
          </a:xfrm>
          <a:prstGeom prst="rect">
            <a:avLst/>
          </a:prstGeom>
          <a:noFill/>
          <a:ln>
            <a:solidFill>
              <a:schemeClr val="accent6"/>
            </a:solidFill>
          </a:ln>
        </p:spPr>
        <p:txBody>
          <a:bodyPr wrap="square" lIns="91440" tIns="45720" rIns="91440" bIns="45720">
            <a:spAutoFit/>
          </a:bodyPr>
          <a:lstStyle/>
          <a:p>
            <a:pPr marL="0" marR="0">
              <a:spcBef>
                <a:spcPts val="0"/>
              </a:spcBef>
              <a:spcAft>
                <a:spcPts val="0"/>
              </a:spcAft>
            </a:pPr>
            <a:r>
              <a:rPr lang="en-US" sz="1400" dirty="0">
                <a:effectLst/>
                <a:latin typeface="Gill Sans MT"/>
                <a:ea typeface="Times New Roman"/>
              </a:rPr>
              <a:t> </a:t>
            </a:r>
            <a:endParaRPr lang="en-US" sz="1050" dirty="0">
              <a:effectLst/>
              <a:latin typeface="Times New Roman"/>
              <a:ea typeface="Times New Roman"/>
            </a:endParaRPr>
          </a:p>
          <a:p>
            <a:pPr marL="0" marR="0" algn="ctr">
              <a:spcBef>
                <a:spcPts val="0"/>
              </a:spcBef>
              <a:spcAft>
                <a:spcPts val="0"/>
              </a:spcAft>
            </a:pPr>
            <a:r>
              <a:rPr lang="en-US" sz="2000" kern="1200" dirty="0">
                <a:ln w="10160" cap="flat" cmpd="sng" algn="ctr">
                  <a:solidFill>
                    <a:srgbClr val="000000"/>
                  </a:solidFill>
                  <a:prstDash val="solid"/>
                  <a:round/>
                </a:ln>
                <a:solidFill>
                  <a:srgbClr val="000000"/>
                </a:solidFill>
                <a:effectLst/>
                <a:latin typeface="Gill Sans MT"/>
                <a:ea typeface="Times New Roman"/>
                <a:cs typeface="Times New Roman"/>
              </a:rPr>
              <a:t>8</a:t>
            </a:r>
            <a:r>
              <a:rPr lang="en-US" sz="2000" kern="1200" baseline="30000" dirty="0">
                <a:ln w="10160" cap="flat" cmpd="sng" algn="ctr">
                  <a:solidFill>
                    <a:srgbClr val="000000"/>
                  </a:solidFill>
                  <a:prstDash val="solid"/>
                  <a:round/>
                </a:ln>
                <a:solidFill>
                  <a:srgbClr val="000000"/>
                </a:solidFill>
                <a:effectLst/>
                <a:latin typeface="Gill Sans MT"/>
                <a:ea typeface="Times New Roman"/>
                <a:cs typeface="Times New Roman"/>
              </a:rPr>
              <a:t>th</a:t>
            </a:r>
            <a:r>
              <a:rPr lang="en-US" sz="2000" kern="1200" dirty="0">
                <a:ln w="10160" cap="flat" cmpd="sng" algn="ctr">
                  <a:solidFill>
                    <a:srgbClr val="000000"/>
                  </a:solidFill>
                  <a:prstDash val="solid"/>
                  <a:round/>
                </a:ln>
                <a:solidFill>
                  <a:srgbClr val="000000"/>
                </a:solidFill>
                <a:effectLst/>
                <a:latin typeface="Gill Sans MT"/>
                <a:ea typeface="Times New Roman"/>
                <a:cs typeface="Times New Roman"/>
              </a:rPr>
              <a:t> International AIDS Economics Network</a:t>
            </a:r>
            <a:endParaRPr lang="en-US" sz="1050" dirty="0">
              <a:effectLst/>
              <a:latin typeface="Times New Roman"/>
              <a:ea typeface="Times New Roman"/>
            </a:endParaRPr>
          </a:p>
          <a:p>
            <a:pPr marL="0" marR="0" algn="ctr">
              <a:spcBef>
                <a:spcPts val="0"/>
              </a:spcBef>
              <a:spcAft>
                <a:spcPts val="0"/>
              </a:spcAft>
            </a:pPr>
            <a:r>
              <a:rPr lang="en-US" kern="1200" dirty="0">
                <a:ln w="10160" cap="flat" cmpd="sng" algn="ctr">
                  <a:solidFill>
                    <a:srgbClr val="000000"/>
                  </a:solidFill>
                  <a:prstDash val="solid"/>
                  <a:round/>
                </a:ln>
                <a:solidFill>
                  <a:srgbClr val="000000"/>
                </a:solidFill>
                <a:effectLst/>
                <a:latin typeface="Gill Sans MT"/>
                <a:ea typeface="Times New Roman"/>
                <a:cs typeface="Times New Roman"/>
              </a:rPr>
              <a:t>Pre-Conference Meeting</a:t>
            </a:r>
            <a:endParaRPr lang="en-US" sz="1050" dirty="0">
              <a:effectLst/>
              <a:latin typeface="Times New Roman"/>
              <a:ea typeface="Times New Roman"/>
            </a:endParaRPr>
          </a:p>
          <a:p>
            <a:pPr marL="0" marR="0" algn="ctr">
              <a:spcBef>
                <a:spcPts val="0"/>
              </a:spcBef>
              <a:spcAft>
                <a:spcPts val="0"/>
              </a:spcAft>
            </a:pPr>
            <a:r>
              <a:rPr lang="en-US" sz="1200" kern="1200" dirty="0">
                <a:ln w="10160" cap="flat" cmpd="sng" algn="ctr">
                  <a:solidFill>
                    <a:srgbClr val="000000"/>
                  </a:solidFill>
                  <a:prstDash val="solid"/>
                  <a:round/>
                </a:ln>
                <a:solidFill>
                  <a:srgbClr val="000000"/>
                </a:solidFill>
                <a:effectLst/>
                <a:latin typeface="Gill Sans MT"/>
                <a:ea typeface="Times New Roman"/>
                <a:cs typeface="Times New Roman"/>
              </a:rPr>
              <a:t>July 19, 2014</a:t>
            </a:r>
            <a:endParaRPr lang="en-US" sz="1050" dirty="0">
              <a:effectLst/>
              <a:latin typeface="Times New Roman"/>
              <a:ea typeface="Times New Roman"/>
            </a:endParaRPr>
          </a:p>
          <a:p>
            <a:pPr marL="0" marR="0" algn="ctr">
              <a:spcBef>
                <a:spcPts val="0"/>
              </a:spcBef>
              <a:spcAft>
                <a:spcPts val="0"/>
              </a:spcAft>
            </a:pPr>
            <a:r>
              <a:rPr lang="en-US" sz="1200" kern="1200" dirty="0">
                <a:ln w="10160" cap="flat" cmpd="sng" algn="ctr">
                  <a:solidFill>
                    <a:srgbClr val="000000"/>
                  </a:solidFill>
                  <a:prstDash val="solid"/>
                  <a:round/>
                </a:ln>
                <a:solidFill>
                  <a:srgbClr val="000000"/>
                </a:solidFill>
                <a:effectLst/>
                <a:latin typeface="Gill Sans MT"/>
                <a:ea typeface="Times New Roman"/>
                <a:cs typeface="Times New Roman"/>
              </a:rPr>
              <a:t>Melbourne, Australia</a:t>
            </a:r>
            <a:endParaRPr lang="en-US" sz="1050" dirty="0">
              <a:effectLst/>
              <a:latin typeface="Times New Roman"/>
              <a:ea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dirty="0" smtClean="0"/>
              <a:t>Large Private Health Workforce to Leverage</a:t>
            </a:r>
            <a:endParaRPr lang="en-US" dirty="0" smtClean="0">
              <a:solidFill>
                <a:srgbClr val="FF0000"/>
              </a:solidFill>
            </a:endParaRPr>
          </a:p>
        </p:txBody>
      </p:sp>
      <p:sp>
        <p:nvSpPr>
          <p:cNvPr id="10243" name="Rectangle 3"/>
          <p:cNvSpPr>
            <a:spLocks noGrp="1" noChangeArrowheads="1"/>
          </p:cNvSpPr>
          <p:nvPr>
            <p:ph idx="1"/>
          </p:nvPr>
        </p:nvSpPr>
        <p:spPr>
          <a:xfrm>
            <a:off x="457200" y="1447800"/>
            <a:ext cx="8229600" cy="4114800"/>
          </a:xfrm>
        </p:spPr>
        <p:txBody>
          <a:bodyPr/>
          <a:lstStyle/>
          <a:p>
            <a:pPr>
              <a:buFontTx/>
              <a:buChar char="•"/>
            </a:pPr>
            <a:r>
              <a:rPr lang="en-US" sz="2000" dirty="0" smtClean="0"/>
              <a:t>47% of health workforce practices in the private sector</a:t>
            </a:r>
          </a:p>
          <a:p>
            <a:pPr lvl="1">
              <a:buFontTx/>
              <a:buChar char="•"/>
            </a:pPr>
            <a:r>
              <a:rPr lang="en-US" sz="2000" dirty="0" smtClean="0"/>
              <a:t>Public sector: 2.0 per 1,000 inhabitants</a:t>
            </a:r>
          </a:p>
          <a:p>
            <a:pPr lvl="1">
              <a:buFontTx/>
              <a:buChar char="•"/>
            </a:pPr>
            <a:r>
              <a:rPr lang="en-US" sz="2000" dirty="0" smtClean="0"/>
              <a:t>Private sector: 8.8 per 1,000 inhabitants</a:t>
            </a:r>
          </a:p>
          <a:p>
            <a:pPr>
              <a:buFontTx/>
              <a:buChar char="•"/>
            </a:pPr>
            <a:endParaRPr lang="en-US" dirty="0" smtClean="0"/>
          </a:p>
          <a:p>
            <a:pPr lvl="1">
              <a:buFontTx/>
              <a:buChar char="•"/>
            </a:pPr>
            <a:endParaRPr lang="en-US" dirty="0" smtClean="0"/>
          </a:p>
          <a:p>
            <a:pPr>
              <a:buFontTx/>
              <a:buChar char="•"/>
            </a:pPr>
            <a:endParaRPr lang="en-US" dirty="0" smtClean="0"/>
          </a:p>
          <a:p>
            <a:pPr lvl="1">
              <a:buFontTx/>
              <a:buChar char="•"/>
            </a:pPr>
            <a:endParaRPr lang="en-US" dirty="0" smtClean="0"/>
          </a:p>
        </p:txBody>
      </p:sp>
      <p:graphicFrame>
        <p:nvGraphicFramePr>
          <p:cNvPr id="6" name="Content Placeholder 3"/>
          <p:cNvGraphicFramePr>
            <a:graphicFrameLocks noGrp="1"/>
          </p:cNvGraphicFramePr>
          <p:nvPr>
            <p:extLst>
              <p:ext uri="{D42A27DB-BD31-4B8C-83A1-F6EECF244321}">
                <p14:modId xmlns:p14="http://schemas.microsoft.com/office/powerpoint/2010/main" val="2607964731"/>
              </p:ext>
            </p:extLst>
          </p:nvPr>
        </p:nvGraphicFramePr>
        <p:xfrm>
          <a:off x="594360" y="2667000"/>
          <a:ext cx="7620000" cy="2732222"/>
        </p:xfrm>
        <a:graphic>
          <a:graphicData uri="http://schemas.openxmlformats.org/drawingml/2006/table">
            <a:tbl>
              <a:tblPr/>
              <a:tblGrid>
                <a:gridCol w="2062163"/>
                <a:gridCol w="1766887"/>
                <a:gridCol w="844550"/>
                <a:gridCol w="1022350"/>
                <a:gridCol w="941388"/>
                <a:gridCol w="982662"/>
              </a:tblGrid>
              <a:tr h="599028">
                <a:tc>
                  <a:txBody>
                    <a:bodyPr/>
                    <a:lstStyle/>
                    <a:p>
                      <a:pPr marL="0" marR="0" lvl="0" indent="0" algn="ctr" defTabSz="457200" rtl="0" eaLnBrk="1" fontAlgn="base" latinLnBrk="0" hangingPunct="1">
                        <a:lnSpc>
                          <a:spcPct val="100000"/>
                        </a:lnSpc>
                        <a:spcBef>
                          <a:spcPts val="400"/>
                        </a:spcBef>
                        <a:spcAft>
                          <a:spcPts val="200"/>
                        </a:spcAft>
                        <a:buClrTx/>
                        <a:buSzTx/>
                        <a:buFontTx/>
                        <a:buNone/>
                        <a:tabLst/>
                      </a:pPr>
                      <a:r>
                        <a:rPr kumimoji="0" lang="en-US" sz="1400" b="0" i="0" u="none" strike="noStrike" cap="none" normalizeH="0" baseline="0" dirty="0" smtClean="0">
                          <a:ln>
                            <a:noFill/>
                          </a:ln>
                          <a:solidFill>
                            <a:srgbClr val="004990"/>
                          </a:solidFill>
                          <a:effectLst/>
                          <a:latin typeface="Arial" charset="0"/>
                          <a:ea typeface="ＭＳ Ｐゴシック" charset="-128"/>
                        </a:rPr>
                        <a:t>Category</a:t>
                      </a:r>
                      <a:endParaRPr kumimoji="0" lang="en-US" sz="1400" b="1" i="0" u="none" strike="noStrike" cap="none" normalizeH="0" baseline="0" dirty="0" smtClean="0">
                        <a:ln>
                          <a:noFill/>
                        </a:ln>
                        <a:solidFill>
                          <a:schemeClr val="bg1"/>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4DB90"/>
                    </a:solidFill>
                  </a:tcPr>
                </a:tc>
                <a:tc>
                  <a:txBody>
                    <a:bodyPr/>
                    <a:lstStyle/>
                    <a:p>
                      <a:pPr marL="0" marR="0" lvl="0" indent="0" algn="ctr" defTabSz="457200" rtl="0" eaLnBrk="1" fontAlgn="base" latinLnBrk="0" hangingPunct="1">
                        <a:lnSpc>
                          <a:spcPct val="100000"/>
                        </a:lnSpc>
                        <a:spcBef>
                          <a:spcPts val="400"/>
                        </a:spcBef>
                        <a:spcAft>
                          <a:spcPts val="200"/>
                        </a:spcAft>
                        <a:buClrTx/>
                        <a:buSzTx/>
                        <a:buFontTx/>
                        <a:buNone/>
                        <a:tabLst/>
                      </a:pPr>
                      <a:r>
                        <a:rPr kumimoji="0" lang="en-US" sz="1400" b="0" i="0" u="none" strike="noStrike" cap="none" normalizeH="0" baseline="0" dirty="0" smtClean="0">
                          <a:ln>
                            <a:noFill/>
                          </a:ln>
                          <a:solidFill>
                            <a:srgbClr val="004990"/>
                          </a:solidFill>
                          <a:effectLst/>
                          <a:latin typeface="Arial" charset="0"/>
                          <a:ea typeface="ＭＳ Ｐゴシック" charset="-128"/>
                        </a:rPr>
                        <a:t># Registered 2006/2007</a:t>
                      </a:r>
                      <a:endParaRPr kumimoji="0" lang="en-US" sz="1400" b="1" i="0" u="none" strike="noStrike" cap="none" normalizeH="0" baseline="0" dirty="0" smtClean="0">
                        <a:ln>
                          <a:noFill/>
                        </a:ln>
                        <a:solidFill>
                          <a:schemeClr val="bg1"/>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4DB90"/>
                    </a:solidFill>
                  </a:tcPr>
                </a:tc>
                <a:tc gridSpan="2">
                  <a:txBody>
                    <a:bodyPr/>
                    <a:lstStyle/>
                    <a:p>
                      <a:pPr marL="0" marR="0" lvl="0" indent="0" algn="ctr" defTabSz="457200" rtl="0" eaLnBrk="1" fontAlgn="base" latinLnBrk="0" hangingPunct="1">
                        <a:lnSpc>
                          <a:spcPct val="100000"/>
                        </a:lnSpc>
                        <a:spcBef>
                          <a:spcPts val="400"/>
                        </a:spcBef>
                        <a:spcAft>
                          <a:spcPts val="20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Public Sector</a:t>
                      </a:r>
                      <a:endParaRPr kumimoji="0" lang="en-US" sz="1400" b="1" i="0" u="none" strike="noStrike" cap="none" normalizeH="0" baseline="0" smtClean="0">
                        <a:ln>
                          <a:noFill/>
                        </a:ln>
                        <a:solidFill>
                          <a:schemeClr val="bg1"/>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4DB90"/>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Private Sector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4DB90"/>
                    </a:solidFill>
                  </a:tcPr>
                </a:tc>
                <a:tc hMerge="1">
                  <a:txBody>
                    <a:bodyPr/>
                    <a:lstStyle/>
                    <a:p>
                      <a:endParaRPr lang="en-US"/>
                    </a:p>
                  </a:txBody>
                  <a:tcPr/>
                </a:tc>
              </a:tr>
              <a:tr h="269574">
                <a:tc>
                  <a:txBody>
                    <a:bodyPr/>
                    <a:lstStyle/>
                    <a:p>
                      <a:pPr marL="0" marR="0" lvl="0" indent="0" algn="ctr" defTabSz="457200" rtl="0" eaLnBrk="1" fontAlgn="base" latinLnBrk="0" hangingPunct="1">
                        <a:lnSpc>
                          <a:spcPct val="100000"/>
                        </a:lnSpc>
                        <a:spcBef>
                          <a:spcPts val="400"/>
                        </a:spcBef>
                        <a:spcAft>
                          <a:spcPts val="200"/>
                        </a:spcAft>
                        <a:buClrTx/>
                        <a:buSzTx/>
                        <a:buFontTx/>
                        <a:buNone/>
                        <a:tabLst/>
                      </a:pPr>
                      <a:endParaRPr kumimoji="0" lang="en-US" sz="1400" b="1"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400"/>
                        </a:spcBef>
                        <a:spcAft>
                          <a:spcPts val="200"/>
                        </a:spcAft>
                        <a:buClrTx/>
                        <a:buSzTx/>
                        <a:buFontTx/>
                        <a:buNone/>
                        <a:tabLst/>
                      </a:pPr>
                      <a:endParaRPr kumimoji="0" lang="en-US" sz="1400" b="1"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400"/>
                        </a:spcBef>
                        <a:spcAft>
                          <a:spcPts val="20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a:t>
                      </a:r>
                      <a:endParaRPr kumimoji="0" lang="en-US" sz="1400" b="1"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400"/>
                        </a:spcBef>
                        <a:spcAft>
                          <a:spcPts val="20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a:t>
                      </a:r>
                      <a:endParaRPr kumimoji="0" lang="en-US" sz="1400" b="1"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69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Doctors</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774</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216</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28</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558</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72</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00"/>
                    </a:solidFill>
                  </a:tcPr>
                </a:tc>
              </a:tr>
              <a:tr h="269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4990"/>
                          </a:solidFill>
                          <a:effectLst/>
                          <a:latin typeface="Arial" charset="0"/>
                          <a:ea typeface="ＭＳ Ｐゴシック" charset="-128"/>
                        </a:rPr>
                        <a:t>Registered nurses</a:t>
                      </a:r>
                      <a:endParaRPr kumimoji="0" lang="en-US" sz="1400" b="0" i="0" u="none" strike="noStrike" cap="none" normalizeH="0" baseline="0" dirty="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2989</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1626</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54</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1363</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46</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69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4990"/>
                          </a:solidFill>
                          <a:effectLst/>
                          <a:latin typeface="Arial" charset="0"/>
                          <a:ea typeface="ＭＳ Ｐゴシック" charset="-128"/>
                        </a:rPr>
                        <a:t>Enrolled nurses</a:t>
                      </a:r>
                      <a:endParaRPr kumimoji="0" lang="en-US" sz="1400" b="0" i="0" u="none" strike="noStrike" cap="none" normalizeH="0" baseline="0" dirty="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2761</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1884</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68</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877</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32</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269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Pharmacists</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239</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27</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11</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212</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89</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00"/>
                    </a:solidFill>
                  </a:tcPr>
                </a:tc>
              </a:tr>
              <a:tr h="269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Pharmacist  Asst.</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137</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65</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47</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72</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53</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00"/>
                    </a:solidFill>
                  </a:tcPr>
                </a:tc>
              </a:tr>
              <a:tr h="2695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Social Workers</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4990"/>
                          </a:solidFill>
                          <a:effectLst/>
                          <a:latin typeface="Arial" charset="0"/>
                          <a:ea typeface="ＭＳ Ｐゴシック" charset="-128"/>
                        </a:rPr>
                        <a:t>250</a:t>
                      </a:r>
                      <a:endParaRPr kumimoji="0" lang="en-US" sz="1400" b="0" i="0" u="none" strike="noStrike" cap="none" normalizeH="0" baseline="0" dirty="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76</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30</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4990"/>
                          </a:solidFill>
                          <a:effectLst/>
                          <a:latin typeface="Arial" charset="0"/>
                          <a:ea typeface="ＭＳ Ｐゴシック" charset="-128"/>
                        </a:rPr>
                        <a:t>174</a:t>
                      </a:r>
                      <a:endParaRPr kumimoji="0" lang="en-US" sz="1400" b="0" i="0" u="none" strike="noStrike" cap="none" normalizeH="0" baseline="0" smtClean="0">
                        <a:ln>
                          <a:noFill/>
                        </a:ln>
                        <a:solidFill>
                          <a:srgbClr val="002A6C"/>
                        </a:solidFill>
                        <a:effectLst/>
                        <a:latin typeface="Arial" charset="0"/>
                        <a:ea typeface="ＭＳ Ｐゴシック" charset="-128"/>
                      </a:endParaRPr>
                    </a:p>
                  </a:txBody>
                  <a:tcPr marL="68580" marR="68580" marT="45691" marB="45691"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4990"/>
                          </a:solidFill>
                          <a:effectLst/>
                          <a:latin typeface="Arial" charset="0"/>
                          <a:ea typeface="ＭＳ Ｐゴシック" charset="-128"/>
                        </a:rPr>
                        <a:t>70</a:t>
                      </a:r>
                      <a:endParaRPr kumimoji="0" lang="en-US" sz="1400" b="0" i="0" u="none" strike="noStrike" cap="none" normalizeH="0" baseline="0" dirty="0" smtClean="0">
                        <a:ln>
                          <a:noFill/>
                        </a:ln>
                        <a:solidFill>
                          <a:srgbClr val="002A6C"/>
                        </a:solidFill>
                        <a:effectLst/>
                        <a:latin typeface="Arial" charset="0"/>
                        <a:ea typeface="ＭＳ Ｐゴシック" charset="-128"/>
                      </a:endParaRPr>
                    </a:p>
                  </a:txBody>
                  <a:tcPr marL="68580" marR="68580" marT="45691" marB="45691"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00"/>
                    </a:solidFill>
                  </a:tcPr>
                </a:tc>
              </a:tr>
            </a:tbl>
          </a:graphicData>
        </a:graphic>
      </p:graphicFrame>
      <p:sp>
        <p:nvSpPr>
          <p:cNvPr id="10302" name="Rectangle 6"/>
          <p:cNvSpPr>
            <a:spLocks noChangeArrowheads="1"/>
          </p:cNvSpPr>
          <p:nvPr/>
        </p:nvSpPr>
        <p:spPr bwMode="auto">
          <a:xfrm>
            <a:off x="533400" y="5486400"/>
            <a:ext cx="6096000" cy="277813"/>
          </a:xfrm>
          <a:prstGeom prst="rect">
            <a:avLst/>
          </a:prstGeom>
          <a:noFill/>
          <a:ln w="9525">
            <a:noFill/>
            <a:miter lim="800000"/>
            <a:headEnd/>
            <a:tailEnd/>
          </a:ln>
        </p:spPr>
        <p:txBody>
          <a:bodyPr>
            <a:spAutoFit/>
          </a:bodyPr>
          <a:lstStyle/>
          <a:p>
            <a:r>
              <a:rPr lang="en-US" sz="1200" dirty="0">
                <a:solidFill>
                  <a:srgbClr val="002A6C"/>
                </a:solidFill>
                <a:cs typeface="Arial" charset="0"/>
              </a:rPr>
              <a:t> Source: MOHSS Health and Social Services System Review 2008</a:t>
            </a:r>
          </a:p>
        </p:txBody>
      </p:sp>
    </p:spTree>
    <p:extLst>
      <p:ext uri="{BB962C8B-B14F-4D97-AF65-F5344CB8AC3E}">
        <p14:creationId xmlns:p14="http://schemas.microsoft.com/office/powerpoint/2010/main" val="106554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dirty="0" smtClean="0"/>
              <a:t>Expanding Private Health Insurance Coverage Sustains Access</a:t>
            </a:r>
            <a:endParaRPr lang="en-US" dirty="0" smtClean="0">
              <a:solidFill>
                <a:srgbClr val="FF0000"/>
              </a:solidFill>
            </a:endParaRPr>
          </a:p>
        </p:txBody>
      </p:sp>
      <p:sp>
        <p:nvSpPr>
          <p:cNvPr id="12291" name="Rectangle 3"/>
          <p:cNvSpPr>
            <a:spLocks noGrp="1" noChangeArrowheads="1"/>
          </p:cNvSpPr>
          <p:nvPr>
            <p:ph idx="1"/>
          </p:nvPr>
        </p:nvSpPr>
        <p:spPr>
          <a:xfrm>
            <a:off x="381000" y="1371600"/>
            <a:ext cx="8229600" cy="5072856"/>
          </a:xfrm>
        </p:spPr>
        <p:txBody>
          <a:bodyPr/>
          <a:lstStyle/>
          <a:p>
            <a:pPr>
              <a:buFontTx/>
              <a:buChar char="•"/>
            </a:pPr>
            <a:r>
              <a:rPr lang="en-US" dirty="0" smtClean="0"/>
              <a:t>Willingness and ability to pay for private services not fully utilized</a:t>
            </a:r>
          </a:p>
          <a:p>
            <a:pPr>
              <a:buFontTx/>
              <a:buChar char="•"/>
            </a:pPr>
            <a:endParaRPr lang="en-US" sz="2400" dirty="0" smtClean="0"/>
          </a:p>
          <a:p>
            <a:pPr lvl="1">
              <a:buFontTx/>
              <a:buChar char="•"/>
            </a:pPr>
            <a:r>
              <a:rPr lang="en-US" dirty="0" smtClean="0"/>
              <a:t>Approximately 334,000 Namibians enrolled in private medical insurance</a:t>
            </a:r>
          </a:p>
          <a:p>
            <a:pPr lvl="1">
              <a:buFontTx/>
              <a:buChar char="•"/>
            </a:pPr>
            <a:endParaRPr lang="en-US" dirty="0" smtClean="0"/>
          </a:p>
          <a:p>
            <a:pPr lvl="1">
              <a:buFontTx/>
              <a:buChar char="•"/>
            </a:pPr>
            <a:r>
              <a:rPr lang="en-US" dirty="0" smtClean="0"/>
              <a:t>Only around 51% of formally employed are insured (18% of population)</a:t>
            </a:r>
          </a:p>
          <a:p>
            <a:pPr lvl="1">
              <a:buFontTx/>
              <a:buChar char="•"/>
            </a:pPr>
            <a:endParaRPr lang="en-US" dirty="0" smtClean="0"/>
          </a:p>
          <a:p>
            <a:pPr lvl="1">
              <a:buFontTx/>
              <a:buChar char="•"/>
            </a:pPr>
            <a:endParaRPr lang="en-US" b="1" dirty="0" smtClean="0"/>
          </a:p>
          <a:p>
            <a:pPr lvl="1">
              <a:buFontTx/>
              <a:buChar char="•"/>
            </a:pPr>
            <a:endParaRPr lang="en-US" dirty="0" smtClean="0"/>
          </a:p>
          <a:p>
            <a:pPr lvl="1">
              <a:buFontTx/>
              <a:buChar char="•"/>
            </a:pPr>
            <a:endParaRPr lang="en-US" dirty="0" smtClean="0"/>
          </a:p>
          <a:p>
            <a:pPr lvl="4">
              <a:buFontTx/>
              <a:buChar char="•"/>
            </a:pPr>
            <a:endParaRPr lang="en-US" dirty="0" smtClean="0"/>
          </a:p>
          <a:p>
            <a:pPr>
              <a:buFontTx/>
              <a:buChar char="•"/>
            </a:pPr>
            <a:endParaRPr lang="en-US" dirty="0" smtClean="0"/>
          </a:p>
          <a:p>
            <a:pPr lvl="1">
              <a:buFontTx/>
              <a:buChar char="•"/>
            </a:pPr>
            <a:endParaRPr lang="en-US" dirty="0" smtClean="0"/>
          </a:p>
        </p:txBody>
      </p:sp>
      <p:sp>
        <p:nvSpPr>
          <p:cNvPr id="12292" name="Rectangle 6"/>
          <p:cNvSpPr>
            <a:spLocks noChangeArrowheads="1"/>
          </p:cNvSpPr>
          <p:nvPr/>
        </p:nvSpPr>
        <p:spPr bwMode="auto">
          <a:xfrm>
            <a:off x="533400" y="5029200"/>
            <a:ext cx="6096000" cy="277813"/>
          </a:xfrm>
          <a:prstGeom prst="rect">
            <a:avLst/>
          </a:prstGeom>
          <a:noFill/>
          <a:ln w="9525">
            <a:noFill/>
            <a:miter lim="800000"/>
            <a:headEnd/>
            <a:tailEnd/>
          </a:ln>
        </p:spPr>
        <p:txBody>
          <a:bodyPr>
            <a:spAutoFit/>
          </a:bodyPr>
          <a:lstStyle/>
          <a:p>
            <a:r>
              <a:rPr lang="en-US" sz="1200" dirty="0">
                <a:solidFill>
                  <a:srgbClr val="002A6C"/>
                </a:solidFill>
                <a:cs typeface="Arial" charset="0"/>
              </a:rPr>
              <a:t>Source: NAMAF 2010 (not published)</a:t>
            </a:r>
          </a:p>
        </p:txBody>
      </p:sp>
    </p:spTree>
    <p:extLst>
      <p:ext uri="{BB962C8B-B14F-4D97-AF65-F5344CB8AC3E}">
        <p14:creationId xmlns:p14="http://schemas.microsoft.com/office/powerpoint/2010/main" val="327586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876" y="1447800"/>
            <a:ext cx="3094149" cy="2089803"/>
          </a:xfrm>
          <a:prstGeom prst="rect">
            <a:avLst/>
          </a:prstGeom>
        </p:spPr>
        <p:txBody>
          <a:bodyPr wrap="square">
            <a:spAutoFit/>
          </a:bodyPr>
          <a:lstStyle/>
          <a:p>
            <a:pPr marL="342900" indent="-342900" eaLnBrk="0" hangingPunct="0">
              <a:spcBef>
                <a:spcPct val="20000"/>
              </a:spcBef>
              <a:spcAft>
                <a:spcPts val="600"/>
              </a:spcAft>
              <a:buClr>
                <a:srgbClr val="C00000"/>
              </a:buClr>
              <a:buFont typeface="Arial" panose="020B0604020202020204" pitchFamily="34" charset="0"/>
              <a:buChar char="•"/>
            </a:pPr>
            <a:r>
              <a:rPr lang="en-US" sz="2400" kern="0" dirty="0" smtClean="0">
                <a:solidFill>
                  <a:srgbClr val="004990"/>
                </a:solidFill>
                <a:latin typeface="Arial"/>
              </a:rPr>
              <a:t>MC technical working group launches national </a:t>
            </a:r>
            <a:r>
              <a:rPr lang="en-US" sz="2400" kern="0" dirty="0">
                <a:solidFill>
                  <a:srgbClr val="004990"/>
                </a:solidFill>
                <a:latin typeface="Arial"/>
              </a:rPr>
              <a:t>strategy </a:t>
            </a:r>
            <a:r>
              <a:rPr lang="en-US" sz="2400" kern="0" dirty="0" smtClean="0">
                <a:solidFill>
                  <a:srgbClr val="004990"/>
                </a:solidFill>
                <a:latin typeface="Arial"/>
              </a:rPr>
              <a:t>2010</a:t>
            </a:r>
            <a:endParaRPr lang="en-US" sz="2400" kern="0" dirty="0">
              <a:solidFill>
                <a:srgbClr val="004990"/>
              </a:solidFill>
              <a:latin typeface="Arial"/>
            </a:endParaRPr>
          </a:p>
          <a:p>
            <a:pPr marL="342900" lvl="0" indent="-342900" eaLnBrk="0" hangingPunct="0">
              <a:spcBef>
                <a:spcPct val="20000"/>
              </a:spcBef>
              <a:spcAft>
                <a:spcPts val="600"/>
              </a:spcAft>
              <a:buClr>
                <a:srgbClr val="C00000"/>
              </a:buClr>
              <a:buFont typeface="Wingdings" pitchFamily="2" charset="2"/>
              <a:buChar char="ü"/>
            </a:pPr>
            <a:endParaRPr lang="en-US" sz="2400" kern="0" dirty="0" smtClean="0">
              <a:solidFill>
                <a:srgbClr val="004990"/>
              </a:solidFill>
              <a:latin typeface="Arial"/>
            </a:endParaRPr>
          </a:p>
        </p:txBody>
      </p:sp>
      <p:sp>
        <p:nvSpPr>
          <p:cNvPr id="2" name="Title 1"/>
          <p:cNvSpPr>
            <a:spLocks noGrp="1"/>
          </p:cNvSpPr>
          <p:nvPr>
            <p:ph type="title"/>
          </p:nvPr>
        </p:nvSpPr>
        <p:spPr>
          <a:xfrm>
            <a:off x="144350" y="228600"/>
            <a:ext cx="8686800" cy="1066800"/>
          </a:xfrm>
        </p:spPr>
        <p:txBody>
          <a:bodyPr/>
          <a:lstStyle/>
          <a:p>
            <a:pPr algn="ctr"/>
            <a:r>
              <a:rPr lang="en-US" dirty="0" smtClean="0"/>
              <a:t>Covering VMMC through Private Health Insurance Expands Access</a:t>
            </a:r>
            <a:endParaRPr lang="en-US"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b="14581"/>
          <a:stretch>
            <a:fillRect/>
          </a:stretch>
        </p:blipFill>
        <p:spPr bwMode="auto">
          <a:xfrm>
            <a:off x="3276600" y="1524000"/>
            <a:ext cx="5770045" cy="127851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65116" y="2971800"/>
            <a:ext cx="8275749" cy="2911566"/>
          </a:xfrm>
          <a:prstGeom prst="rect">
            <a:avLst/>
          </a:prstGeom>
        </p:spPr>
        <p:txBody>
          <a:bodyPr wrap="square">
            <a:spAutoFit/>
          </a:bodyPr>
          <a:lstStyle/>
          <a:p>
            <a:pPr marL="342900" lvl="0" indent="-342900" eaLnBrk="0" hangingPunct="0">
              <a:spcBef>
                <a:spcPct val="20000"/>
              </a:spcBef>
              <a:spcAft>
                <a:spcPts val="600"/>
              </a:spcAft>
              <a:buClr>
                <a:srgbClr val="C00000"/>
              </a:buClr>
              <a:buFont typeface="Arial" panose="020B0604020202020204" pitchFamily="34" charset="0"/>
              <a:buChar char="•"/>
            </a:pPr>
            <a:r>
              <a:rPr lang="en-US" sz="2400" kern="0" dirty="0" smtClean="0">
                <a:solidFill>
                  <a:srgbClr val="004990"/>
                </a:solidFill>
                <a:latin typeface="Arial"/>
              </a:rPr>
              <a:t>With input from SHOPS, strategy includes explicit </a:t>
            </a:r>
            <a:r>
              <a:rPr lang="en-US" sz="2400" kern="0" dirty="0">
                <a:solidFill>
                  <a:srgbClr val="004990"/>
                </a:solidFill>
                <a:latin typeface="Arial"/>
              </a:rPr>
              <a:t>private sector role </a:t>
            </a:r>
            <a:endParaRPr lang="en-US" sz="2400" kern="0" dirty="0" smtClean="0">
              <a:solidFill>
                <a:srgbClr val="004990"/>
              </a:solidFill>
              <a:latin typeface="Arial"/>
            </a:endParaRPr>
          </a:p>
          <a:p>
            <a:pPr marL="342900" lvl="0" indent="-342900" eaLnBrk="0" hangingPunct="0">
              <a:spcBef>
                <a:spcPct val="20000"/>
              </a:spcBef>
              <a:spcAft>
                <a:spcPts val="600"/>
              </a:spcAft>
              <a:buClr>
                <a:srgbClr val="C00000"/>
              </a:buClr>
              <a:buFont typeface="Arial" panose="020B0604020202020204" pitchFamily="34" charset="0"/>
              <a:buChar char="•"/>
            </a:pPr>
            <a:r>
              <a:rPr lang="en-US" sz="2400" dirty="0"/>
              <a:t>D</a:t>
            </a:r>
            <a:r>
              <a:rPr lang="en-US" sz="2400" dirty="0" smtClean="0"/>
              <a:t>eveloped MC tariff (rate) for health insurance</a:t>
            </a:r>
          </a:p>
          <a:p>
            <a:pPr marL="342900" lvl="0" indent="-342900" eaLnBrk="0" hangingPunct="0">
              <a:spcBef>
                <a:spcPct val="20000"/>
              </a:spcBef>
              <a:spcAft>
                <a:spcPts val="600"/>
              </a:spcAft>
              <a:buClr>
                <a:srgbClr val="C00000"/>
              </a:buClr>
              <a:buFont typeface="Arial" panose="020B0604020202020204" pitchFamily="34" charset="0"/>
              <a:buChar char="•"/>
            </a:pPr>
            <a:r>
              <a:rPr lang="en-US" sz="2400" dirty="0"/>
              <a:t>VMMC training curriculum for private doctors developed</a:t>
            </a:r>
          </a:p>
          <a:p>
            <a:pPr marL="342900" indent="-342900" eaLnBrk="0" hangingPunct="0">
              <a:spcBef>
                <a:spcPct val="20000"/>
              </a:spcBef>
              <a:spcAft>
                <a:spcPts val="600"/>
              </a:spcAft>
              <a:buClr>
                <a:srgbClr val="C00000"/>
              </a:buClr>
              <a:buFont typeface="Arial" panose="020B0604020202020204" pitchFamily="34" charset="0"/>
              <a:buChar char="•"/>
            </a:pPr>
            <a:r>
              <a:rPr lang="en-US" sz="2400" dirty="0" smtClean="0"/>
              <a:t>Namibian insurers accepted proposal in October 2011</a:t>
            </a:r>
          </a:p>
          <a:p>
            <a:pPr marL="342900" lvl="0" indent="-342900" eaLnBrk="0" hangingPunct="0">
              <a:spcBef>
                <a:spcPct val="20000"/>
              </a:spcBef>
              <a:spcAft>
                <a:spcPts val="600"/>
              </a:spcAft>
              <a:buClr>
                <a:srgbClr val="C00000"/>
              </a:buClr>
              <a:buFont typeface="Arial" panose="020B0604020202020204" pitchFamily="34" charset="0"/>
              <a:buChar char="•"/>
            </a:pPr>
            <a:r>
              <a:rPr lang="en-US" sz="2400" dirty="0" smtClean="0"/>
              <a:t>MC covered as an explicit benefit as of January 2012</a:t>
            </a:r>
            <a:endParaRPr lang="en-US" sz="2400" kern="0" dirty="0" smtClean="0">
              <a:solidFill>
                <a:srgbClr val="004990"/>
              </a:solidFill>
              <a:latin typeface="Arial"/>
            </a:endParaRPr>
          </a:p>
        </p:txBody>
      </p:sp>
    </p:spTree>
    <p:extLst>
      <p:ext uri="{BB962C8B-B14F-4D97-AF65-F5344CB8AC3E}">
        <p14:creationId xmlns:p14="http://schemas.microsoft.com/office/powerpoint/2010/main" val="258506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Leveraging Private Sector Resources to Provide and Finance VMMC</a:t>
            </a:r>
            <a:endParaRPr lang="en-GB" sz="3000"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431091758"/>
              </p:ext>
            </p:extLst>
          </p:nvPr>
        </p:nvGraphicFramePr>
        <p:xfrm>
          <a:off x="152400" y="1371602"/>
          <a:ext cx="8839200" cy="4346407"/>
        </p:xfrm>
        <a:graphic>
          <a:graphicData uri="http://schemas.openxmlformats.org/drawingml/2006/table">
            <a:tbl>
              <a:tblPr firstRow="1" bandRow="1">
                <a:tableStyleId>{5C22544A-7EE6-4342-B048-85BDC9FD1C3A}</a:tableStyleId>
              </a:tblPr>
              <a:tblGrid>
                <a:gridCol w="2846522"/>
                <a:gridCol w="2993664"/>
                <a:gridCol w="2999014"/>
              </a:tblGrid>
              <a:tr h="491229">
                <a:tc gridSpan="3">
                  <a:txBody>
                    <a:bodyPr/>
                    <a:lstStyle/>
                    <a:p>
                      <a:pPr algn="ctr"/>
                      <a:r>
                        <a:rPr lang="en-GB" sz="2800" dirty="0" smtClean="0"/>
                        <a:t>Results</a:t>
                      </a:r>
                      <a:endParaRPr lang="en-GB" sz="2800" dirty="0"/>
                    </a:p>
                  </a:txBody>
                  <a:tcPr/>
                </a:tc>
                <a:tc hMerge="1">
                  <a:txBody>
                    <a:bodyPr/>
                    <a:lstStyle/>
                    <a:p>
                      <a:endParaRPr lang="en-GB" dirty="0"/>
                    </a:p>
                  </a:txBody>
                  <a:tcPr/>
                </a:tc>
                <a:tc hMerge="1">
                  <a:txBody>
                    <a:bodyPr/>
                    <a:lstStyle/>
                    <a:p>
                      <a:endParaRPr lang="en-GB" dirty="0"/>
                    </a:p>
                  </a:txBody>
                  <a:tcPr/>
                </a:tc>
              </a:tr>
              <a:tr h="953561">
                <a:tc gridSpan="3">
                  <a:txBody>
                    <a:bodyPr/>
                    <a:lstStyle/>
                    <a:p>
                      <a:pPr marL="285750" indent="-285750">
                        <a:buFont typeface="Wingdings" pitchFamily="2" charset="2"/>
                        <a:buChar char="q"/>
                      </a:pPr>
                      <a:r>
                        <a:rPr lang="en-US" sz="2000" dirty="0" smtClean="0"/>
                        <a:t>Reduced VMMC cost from $1200 to $200</a:t>
                      </a:r>
                      <a:endParaRPr lang="en-US" sz="2000" baseline="0" dirty="0" smtClean="0"/>
                    </a:p>
                    <a:p>
                      <a:pPr marL="285750" indent="-285750">
                        <a:buFont typeface="Wingdings" pitchFamily="2" charset="2"/>
                        <a:buChar char="q"/>
                      </a:pPr>
                      <a:r>
                        <a:rPr lang="en-US" sz="2000" dirty="0" smtClean="0"/>
                        <a:t>9/10 health insurance schemes providing VMMC as benefit</a:t>
                      </a:r>
                    </a:p>
                    <a:p>
                      <a:pPr marL="285750" indent="-285750">
                        <a:buFont typeface="Wingdings" pitchFamily="2" charset="2"/>
                        <a:buChar char="q"/>
                      </a:pPr>
                      <a:r>
                        <a:rPr lang="en-US" sz="2000" dirty="0" smtClean="0"/>
                        <a:t>Improved value for money</a:t>
                      </a:r>
                    </a:p>
                  </a:txBody>
                  <a:tcPr/>
                </a:tc>
                <a:tc hMerge="1">
                  <a:txBody>
                    <a:bodyPr/>
                    <a:lstStyle/>
                    <a:p>
                      <a:endParaRPr lang="en-GB" dirty="0"/>
                    </a:p>
                  </a:txBody>
                  <a:tcPr/>
                </a:tc>
                <a:tc hMerge="1">
                  <a:txBody>
                    <a:bodyPr/>
                    <a:lstStyle/>
                    <a:p>
                      <a:endParaRPr lang="en-GB" dirty="0"/>
                    </a:p>
                  </a:txBody>
                  <a:tcPr/>
                </a:tc>
              </a:tr>
              <a:tr h="379297">
                <a:tc gridSpan="3">
                  <a:txBody>
                    <a:bodyPr/>
                    <a:lstStyle/>
                    <a:p>
                      <a:pPr algn="ctr"/>
                      <a:r>
                        <a:rPr lang="en-GB" sz="1800" dirty="0" smtClean="0"/>
                        <a:t>USG</a:t>
                      </a:r>
                      <a:r>
                        <a:rPr lang="en-GB" sz="1800" baseline="0" dirty="0" smtClean="0"/>
                        <a:t> </a:t>
                      </a:r>
                      <a:r>
                        <a:rPr lang="en-GB" sz="1800" dirty="0" smtClean="0"/>
                        <a:t>VMMC Investments </a:t>
                      </a:r>
                      <a:r>
                        <a:rPr lang="en-GB" sz="1800" baseline="0" dirty="0" smtClean="0"/>
                        <a:t>in Namibia</a:t>
                      </a:r>
                      <a:endParaRPr lang="en-GB" sz="1800" dirty="0"/>
                    </a:p>
                  </a:txBody>
                  <a:tcPr>
                    <a:solidFill>
                      <a:schemeClr val="bg2">
                        <a:lumMod val="40000"/>
                        <a:lumOff val="60000"/>
                      </a:schemeClr>
                    </a:solidFill>
                  </a:tcPr>
                </a:tc>
                <a:tc hMerge="1">
                  <a:txBody>
                    <a:bodyPr/>
                    <a:lstStyle/>
                    <a:p>
                      <a:endParaRPr lang="en-GB" dirty="0"/>
                    </a:p>
                  </a:txBody>
                  <a:tcPr/>
                </a:tc>
                <a:tc hMerge="1">
                  <a:txBody>
                    <a:bodyPr/>
                    <a:lstStyle/>
                    <a:p>
                      <a:endParaRPr lang="en-GB" dirty="0"/>
                    </a:p>
                  </a:txBody>
                  <a:tcPr/>
                </a:tc>
              </a:tr>
              <a:tr h="407185">
                <a:tc>
                  <a:txBody>
                    <a:bodyPr/>
                    <a:lstStyle/>
                    <a:p>
                      <a:endParaRPr lang="en-GB" sz="1800" b="1" dirty="0"/>
                    </a:p>
                  </a:txBody>
                  <a:tcPr>
                    <a:solidFill>
                      <a:schemeClr val="bg2">
                        <a:lumMod val="40000"/>
                        <a:lumOff val="60000"/>
                      </a:schemeClr>
                    </a:solidFill>
                  </a:tcPr>
                </a:tc>
                <a:tc>
                  <a:txBody>
                    <a:bodyPr/>
                    <a:lstStyle/>
                    <a:p>
                      <a:pPr algn="ctr"/>
                      <a:r>
                        <a:rPr lang="en-US" sz="1800" b="1" dirty="0" smtClean="0"/>
                        <a:t>Public sector</a:t>
                      </a:r>
                      <a:endParaRPr lang="en-GB" sz="1800" b="1" dirty="0"/>
                    </a:p>
                  </a:txBody>
                  <a:tcPr>
                    <a:solidFill>
                      <a:schemeClr val="bg2">
                        <a:lumMod val="40000"/>
                        <a:lumOff val="60000"/>
                      </a:schemeClr>
                    </a:solidFill>
                  </a:tcPr>
                </a:tc>
                <a:tc>
                  <a:txBody>
                    <a:bodyPr/>
                    <a:lstStyle/>
                    <a:p>
                      <a:pPr algn="ctr"/>
                      <a:r>
                        <a:rPr lang="en-US" sz="1800" b="1" dirty="0" smtClean="0"/>
                        <a:t>Private Sector</a:t>
                      </a:r>
                      <a:endParaRPr lang="en-GB" sz="1800" b="1" dirty="0"/>
                    </a:p>
                  </a:txBody>
                  <a:tcPr>
                    <a:solidFill>
                      <a:schemeClr val="bg2">
                        <a:lumMod val="40000"/>
                        <a:lumOff val="60000"/>
                      </a:schemeClr>
                    </a:solidFill>
                  </a:tcPr>
                </a:tc>
              </a:tr>
              <a:tr h="407185">
                <a:tc>
                  <a:txBody>
                    <a:bodyPr/>
                    <a:lstStyle/>
                    <a:p>
                      <a:r>
                        <a:rPr lang="en-US" sz="1800" dirty="0" smtClean="0"/>
                        <a:t>Duration</a:t>
                      </a:r>
                      <a:endParaRPr lang="en-GB" sz="1800" dirty="0"/>
                    </a:p>
                  </a:txBody>
                  <a:tcPr>
                    <a:solidFill>
                      <a:schemeClr val="bg2">
                        <a:lumMod val="40000"/>
                        <a:lumOff val="60000"/>
                      </a:schemeClr>
                    </a:solidFill>
                  </a:tcPr>
                </a:tc>
                <a:tc>
                  <a:txBody>
                    <a:bodyPr/>
                    <a:lstStyle/>
                    <a:p>
                      <a:pPr algn="ctr"/>
                      <a:r>
                        <a:rPr lang="en-US" sz="1800" dirty="0" smtClean="0"/>
                        <a:t>3 years</a:t>
                      </a:r>
                      <a:endParaRPr lang="en-GB" sz="1800" dirty="0"/>
                    </a:p>
                  </a:txBody>
                  <a:tcPr>
                    <a:solidFill>
                      <a:schemeClr val="bg2">
                        <a:lumMod val="40000"/>
                        <a:lumOff val="60000"/>
                      </a:schemeClr>
                    </a:solidFill>
                  </a:tcPr>
                </a:tc>
                <a:tc>
                  <a:txBody>
                    <a:bodyPr/>
                    <a:lstStyle/>
                    <a:p>
                      <a:pPr algn="ctr"/>
                      <a:r>
                        <a:rPr lang="en-US" sz="1800" dirty="0" smtClean="0"/>
                        <a:t>1.5 years</a:t>
                      </a:r>
                      <a:endParaRPr lang="en-GB" sz="1800" dirty="0"/>
                    </a:p>
                  </a:txBody>
                  <a:tcPr>
                    <a:solidFill>
                      <a:schemeClr val="bg2">
                        <a:lumMod val="40000"/>
                        <a:lumOff val="60000"/>
                      </a:schemeClr>
                    </a:solidFill>
                  </a:tcPr>
                </a:tc>
              </a:tr>
              <a:tr h="407185">
                <a:tc>
                  <a:txBody>
                    <a:bodyPr/>
                    <a:lstStyle/>
                    <a:p>
                      <a:r>
                        <a:rPr lang="en-US" sz="1800" dirty="0" smtClean="0"/>
                        <a:t>USG Total Investment</a:t>
                      </a:r>
                      <a:endParaRPr lang="en-GB" sz="1800" dirty="0"/>
                    </a:p>
                  </a:txBody>
                  <a:tcPr>
                    <a:solidFill>
                      <a:schemeClr val="bg2">
                        <a:lumMod val="40000"/>
                        <a:lumOff val="60000"/>
                      </a:schemeClr>
                    </a:solidFill>
                  </a:tcPr>
                </a:tc>
                <a:tc>
                  <a:txBody>
                    <a:bodyPr/>
                    <a:lstStyle/>
                    <a:p>
                      <a:pPr algn="ctr"/>
                      <a:r>
                        <a:rPr lang="en-US" sz="1800" dirty="0" smtClean="0"/>
                        <a:t>$6,600,000</a:t>
                      </a:r>
                      <a:endParaRPr lang="en-GB" sz="1800" dirty="0"/>
                    </a:p>
                  </a:txBody>
                  <a:tcPr>
                    <a:solidFill>
                      <a:schemeClr val="bg2">
                        <a:lumMod val="40000"/>
                        <a:lumOff val="60000"/>
                      </a:schemeClr>
                    </a:solidFill>
                  </a:tcPr>
                </a:tc>
                <a:tc>
                  <a:txBody>
                    <a:bodyPr/>
                    <a:lstStyle/>
                    <a:p>
                      <a:pPr algn="ctr"/>
                      <a:r>
                        <a:rPr lang="en-US" sz="1800" dirty="0" smtClean="0"/>
                        <a:t>$327,000</a:t>
                      </a:r>
                      <a:endParaRPr lang="en-GB" sz="1800" dirty="0"/>
                    </a:p>
                  </a:txBody>
                  <a:tcPr>
                    <a:solidFill>
                      <a:schemeClr val="bg2">
                        <a:lumMod val="40000"/>
                        <a:lumOff val="60000"/>
                      </a:schemeClr>
                    </a:solidFill>
                  </a:tcPr>
                </a:tc>
              </a:tr>
              <a:tr h="407185">
                <a:tc>
                  <a:txBody>
                    <a:bodyPr/>
                    <a:lstStyle/>
                    <a:p>
                      <a:r>
                        <a:rPr lang="en-US" sz="1800" dirty="0" smtClean="0"/>
                        <a:t>MCs Provided</a:t>
                      </a:r>
                      <a:endParaRPr lang="en-GB" sz="1800" dirty="0"/>
                    </a:p>
                  </a:txBody>
                  <a:tcPr>
                    <a:solidFill>
                      <a:schemeClr val="bg2">
                        <a:lumMod val="40000"/>
                        <a:lumOff val="60000"/>
                      </a:schemeClr>
                    </a:solidFill>
                  </a:tcPr>
                </a:tc>
                <a:tc>
                  <a:txBody>
                    <a:bodyPr/>
                    <a:lstStyle/>
                    <a:p>
                      <a:pPr algn="ctr"/>
                      <a:r>
                        <a:rPr lang="en-US" sz="1800" dirty="0" smtClean="0"/>
                        <a:t>12,509</a:t>
                      </a:r>
                      <a:endParaRPr lang="en-GB" sz="1800" dirty="0"/>
                    </a:p>
                  </a:txBody>
                  <a:tcPr>
                    <a:solidFill>
                      <a:schemeClr val="bg2">
                        <a:lumMod val="40000"/>
                        <a:lumOff val="60000"/>
                      </a:schemeClr>
                    </a:solidFill>
                  </a:tcPr>
                </a:tc>
                <a:tc>
                  <a:txBody>
                    <a:bodyPr/>
                    <a:lstStyle/>
                    <a:p>
                      <a:pPr algn="ctr"/>
                      <a:r>
                        <a:rPr lang="en-US" sz="1800" dirty="0" smtClean="0"/>
                        <a:t>1,839</a:t>
                      </a:r>
                      <a:endParaRPr lang="en-GB" sz="1800" dirty="0"/>
                    </a:p>
                  </a:txBody>
                  <a:tcPr>
                    <a:solidFill>
                      <a:schemeClr val="bg2">
                        <a:lumMod val="40000"/>
                        <a:lumOff val="60000"/>
                      </a:schemeClr>
                    </a:solidFill>
                  </a:tcPr>
                </a:tc>
              </a:tr>
              <a:tr h="407185">
                <a:tc>
                  <a:txBody>
                    <a:bodyPr/>
                    <a:lstStyle/>
                    <a:p>
                      <a:r>
                        <a:rPr lang="en-US" sz="1800" dirty="0" smtClean="0">
                          <a:solidFill>
                            <a:schemeClr val="accent1">
                              <a:lumMod val="50000"/>
                            </a:schemeClr>
                          </a:solidFill>
                        </a:rPr>
                        <a:t>VFM</a:t>
                      </a:r>
                      <a:endParaRPr lang="en-GB" sz="1800" dirty="0">
                        <a:solidFill>
                          <a:schemeClr val="accent1">
                            <a:lumMod val="50000"/>
                          </a:schemeClr>
                        </a:solidFill>
                      </a:endParaRPr>
                    </a:p>
                  </a:txBody>
                  <a:tcPr>
                    <a:solidFill>
                      <a:srgbClr val="FFFF00"/>
                    </a:solidFill>
                  </a:tcPr>
                </a:tc>
                <a:tc>
                  <a:txBody>
                    <a:bodyPr/>
                    <a:lstStyle/>
                    <a:p>
                      <a:pPr algn="ctr"/>
                      <a:r>
                        <a:rPr lang="en-US" sz="1800" dirty="0" smtClean="0">
                          <a:solidFill>
                            <a:schemeClr val="accent1">
                              <a:lumMod val="50000"/>
                            </a:schemeClr>
                          </a:solidFill>
                        </a:rPr>
                        <a:t>$527/MC</a:t>
                      </a:r>
                      <a:endParaRPr lang="en-GB" sz="1800" dirty="0">
                        <a:solidFill>
                          <a:schemeClr val="accent1">
                            <a:lumMod val="50000"/>
                          </a:schemeClr>
                        </a:solidFill>
                      </a:endParaRPr>
                    </a:p>
                  </a:txBody>
                  <a:tcPr>
                    <a:solidFill>
                      <a:srgbClr val="FFFF00"/>
                    </a:solidFill>
                  </a:tcPr>
                </a:tc>
                <a:tc>
                  <a:txBody>
                    <a:bodyPr/>
                    <a:lstStyle/>
                    <a:p>
                      <a:pPr algn="ctr"/>
                      <a:r>
                        <a:rPr lang="en-US" sz="1800" dirty="0" smtClean="0">
                          <a:solidFill>
                            <a:schemeClr val="accent1">
                              <a:lumMod val="50000"/>
                            </a:schemeClr>
                          </a:solidFill>
                        </a:rPr>
                        <a:t>$178/MC*</a:t>
                      </a:r>
                      <a:endParaRPr lang="en-GB" sz="1800" dirty="0">
                        <a:solidFill>
                          <a:schemeClr val="accent1">
                            <a:lumMod val="50000"/>
                          </a:schemeClr>
                        </a:solidFill>
                      </a:endParaRPr>
                    </a:p>
                  </a:txBody>
                  <a:tcPr>
                    <a:solidFill>
                      <a:srgbClr val="FFFF00"/>
                    </a:solidFill>
                  </a:tcPr>
                </a:tc>
              </a:tr>
              <a:tr h="407185">
                <a:tc gridSpan="3">
                  <a:txBody>
                    <a:bodyPr/>
                    <a:lstStyle/>
                    <a:p>
                      <a:r>
                        <a:rPr lang="en-US" sz="1600" dirty="0" smtClean="0"/>
                        <a:t>*MC provision in the</a:t>
                      </a:r>
                      <a:r>
                        <a:rPr lang="en-US" sz="1600" baseline="0" dirty="0" smtClean="0"/>
                        <a:t> private sector is funded by health insurance schemes</a:t>
                      </a:r>
                      <a:endParaRPr lang="en-US" sz="1600" dirty="0" smtClean="0"/>
                    </a:p>
                  </a:txBody>
                  <a:tcPr>
                    <a:noFill/>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1563563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Learned</a:t>
            </a:r>
            <a:endParaRPr lang="en-US" dirty="0"/>
          </a:p>
        </p:txBody>
      </p:sp>
      <p:sp>
        <p:nvSpPr>
          <p:cNvPr id="3" name="Content Placeholder 2"/>
          <p:cNvSpPr>
            <a:spLocks noGrp="1"/>
          </p:cNvSpPr>
          <p:nvPr>
            <p:ph idx="1"/>
          </p:nvPr>
        </p:nvSpPr>
        <p:spPr>
          <a:xfrm>
            <a:off x="381000" y="1371600"/>
            <a:ext cx="8229600" cy="4525963"/>
          </a:xfrm>
        </p:spPr>
        <p:txBody>
          <a:bodyPr/>
          <a:lstStyle/>
          <a:p>
            <a:r>
              <a:rPr lang="en-US" sz="2400" dirty="0" smtClean="0"/>
              <a:t>Access to freely provided services is still costly for many in rural Lesotho and Namibia</a:t>
            </a:r>
          </a:p>
          <a:p>
            <a:r>
              <a:rPr lang="en-US" sz="2400" dirty="0" smtClean="0"/>
              <a:t>Scale up requires addressing such barriers for clients</a:t>
            </a:r>
          </a:p>
          <a:p>
            <a:r>
              <a:rPr lang="en-US" sz="2400" dirty="0" smtClean="0"/>
              <a:t>In selected places insurance schemes may increase utilization of VMMC services and increase the value for money</a:t>
            </a:r>
          </a:p>
          <a:p>
            <a:r>
              <a:rPr lang="en-US" sz="2400" dirty="0" smtClean="0"/>
              <a:t>Private sector can play a significant role in scale up of VMMC services</a:t>
            </a:r>
          </a:p>
          <a:p>
            <a:r>
              <a:rPr lang="en-US" sz="2400" dirty="0" smtClean="0"/>
              <a:t>Engaging private sector through training will help reduce the cost of care in private facilities</a:t>
            </a:r>
          </a:p>
          <a:p>
            <a:endParaRPr lang="en-US" sz="2400" dirty="0"/>
          </a:p>
        </p:txBody>
      </p:sp>
    </p:spTree>
    <p:extLst>
      <p:ext uri="{BB962C8B-B14F-4D97-AF65-F5344CB8AC3E}">
        <p14:creationId xmlns:p14="http://schemas.microsoft.com/office/powerpoint/2010/main" val="199654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pPr algn="ctr"/>
            <a:r>
              <a:rPr lang="en-US" dirty="0" smtClean="0"/>
              <a:t>Applying Lessons in Other Contexts</a:t>
            </a:r>
            <a:endParaRPr lang="en-US" dirty="0"/>
          </a:p>
        </p:txBody>
      </p:sp>
      <p:sp>
        <p:nvSpPr>
          <p:cNvPr id="3" name="Content Placeholder 2"/>
          <p:cNvSpPr>
            <a:spLocks noGrp="1"/>
          </p:cNvSpPr>
          <p:nvPr>
            <p:ph idx="1"/>
          </p:nvPr>
        </p:nvSpPr>
        <p:spPr>
          <a:xfrm>
            <a:off x="457200" y="1828800"/>
            <a:ext cx="8229600" cy="3962400"/>
          </a:xfrm>
        </p:spPr>
        <p:txBody>
          <a:bodyPr/>
          <a:lstStyle/>
          <a:p>
            <a:r>
              <a:rPr lang="en-US" sz="2400" dirty="0" smtClean="0"/>
              <a:t>Adapt models to provision of  VMMC services closer to where people Live</a:t>
            </a:r>
          </a:p>
          <a:p>
            <a:endParaRPr lang="en-US" sz="2400" dirty="0" smtClean="0"/>
          </a:p>
          <a:p>
            <a:r>
              <a:rPr lang="en-US" sz="2400" dirty="0" smtClean="0"/>
              <a:t>Look at methods to reduce the costs of health insurance for the formally employed even in nascent markets</a:t>
            </a:r>
          </a:p>
          <a:p>
            <a:endParaRPr lang="en-US" sz="2400" dirty="0" smtClean="0"/>
          </a:p>
          <a:p>
            <a:r>
              <a:rPr lang="en-US" sz="2400" dirty="0" smtClean="0"/>
              <a:t>Beyond VMMC: identify which PEPFAR-funded services could be added to national mandatory or prescribed benefit lists under private health insurance</a:t>
            </a:r>
          </a:p>
          <a:p>
            <a:endParaRPr lang="en-US" sz="2400" dirty="0" smtClean="0"/>
          </a:p>
        </p:txBody>
      </p:sp>
    </p:spTree>
    <p:extLst>
      <p:ext uri="{BB962C8B-B14F-4D97-AF65-F5344CB8AC3E}">
        <p14:creationId xmlns:p14="http://schemas.microsoft.com/office/powerpoint/2010/main" val="3076881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noFill/>
        </p:spPr>
        <p:txBody>
          <a:bodyPr/>
          <a:lstStyle/>
          <a:p>
            <a:pPr eaLnBrk="1" hangingPunct="1"/>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Thank you</a:t>
            </a:r>
            <a:r>
              <a:rPr lang="en-US" sz="2000" dirty="0" smtClean="0">
                <a:solidFill>
                  <a:schemeClr val="bg1"/>
                </a:solidFill>
              </a:rPr>
              <a:t/>
            </a:r>
            <a:br>
              <a:rPr lang="en-US" sz="2000" dirty="0" smtClean="0">
                <a:solidFill>
                  <a:schemeClr val="bg1"/>
                </a:solidFill>
              </a:rPr>
            </a:br>
            <a:r>
              <a:rPr lang="en-US" sz="2000" b="1" dirty="0" smtClean="0">
                <a:solidFill>
                  <a:schemeClr val="bg1"/>
                </a:solidFill>
              </a:rPr>
              <a:t/>
            </a:r>
            <a:br>
              <a:rPr lang="en-US" sz="2000" b="1" dirty="0" smtClean="0">
                <a:solidFill>
                  <a:schemeClr val="bg1"/>
                </a:solidFill>
              </a:rPr>
            </a:br>
            <a:r>
              <a:rPr lang="en-US" sz="2000" b="1" dirty="0">
                <a:solidFill>
                  <a:schemeClr val="bg1"/>
                </a:solidFill>
              </a:rPr>
              <a:t/>
            </a:r>
            <a:br>
              <a:rPr lang="en-US" sz="2000" b="1" dirty="0">
                <a:solidFill>
                  <a:schemeClr val="bg1"/>
                </a:solidFill>
              </a:rPr>
            </a:br>
            <a:endParaRPr lang="en-US" sz="2000" b="1" dirty="0" smtClean="0">
              <a:solidFill>
                <a:schemeClr val="bg1"/>
              </a:solidFill>
            </a:endParaRPr>
          </a:p>
        </p:txBody>
      </p:sp>
      <p:sp>
        <p:nvSpPr>
          <p:cNvPr id="11267" name="Rectangle 3"/>
          <p:cNvSpPr>
            <a:spLocks noGrp="1" noChangeArrowheads="1"/>
          </p:cNvSpPr>
          <p:nvPr>
            <p:ph type="subTitle" idx="1"/>
          </p:nvPr>
        </p:nvSpPr>
        <p:spPr>
          <a:noFill/>
        </p:spPr>
        <p:txBody>
          <a:bodyPr/>
          <a:lstStyle/>
          <a:p>
            <a:pPr eaLnBrk="1" hangingPunct="1">
              <a:buFontTx/>
              <a:buNone/>
            </a:pPr>
            <a:r>
              <a:rPr lang="en-US" b="1" dirty="0" smtClean="0">
                <a:solidFill>
                  <a:schemeClr val="bg1"/>
                </a:solidFill>
                <a:latin typeface="Arial Narrow" pitchFamily="34" charset="0"/>
                <a:hlinkClick r:id="rId3"/>
              </a:rPr>
              <a:t>www.jhpiego.org</a:t>
            </a:r>
          </a:p>
          <a:p>
            <a:pPr eaLnBrk="1" hangingPunct="1">
              <a:buFontTx/>
              <a:buNone/>
            </a:pPr>
            <a:r>
              <a:rPr lang="en-US" b="1" dirty="0" smtClean="0">
                <a:solidFill>
                  <a:schemeClr val="bg1"/>
                </a:solidFill>
                <a:latin typeface="Arial Narrow" pitchFamily="34" charset="0"/>
                <a:hlinkClick r:id="rId3"/>
              </a:rPr>
              <a:t>www.mchip.net</a:t>
            </a:r>
            <a:r>
              <a:rPr lang="en-US" b="1" dirty="0" smtClean="0">
                <a:solidFill>
                  <a:schemeClr val="bg1"/>
                </a:solidFill>
                <a:latin typeface="Arial Narrow" pitchFamily="34" charset="0"/>
              </a:rPr>
              <a:t> </a:t>
            </a:r>
          </a:p>
          <a:p>
            <a:pPr eaLnBrk="1" hangingPunct="1">
              <a:buFontTx/>
              <a:buNone/>
            </a:pPr>
            <a:r>
              <a:rPr lang="en-US" b="1" dirty="0" smtClean="0">
                <a:solidFill>
                  <a:schemeClr val="bg1"/>
                </a:solidFill>
                <a:latin typeface="Arial Narrow" pitchFamily="34" charset="0"/>
                <a:hlinkClick r:id="rId4"/>
              </a:rPr>
              <a:t>www.shopsproject.org</a:t>
            </a:r>
            <a:r>
              <a:rPr lang="en-US" b="1" dirty="0" smtClean="0">
                <a:solidFill>
                  <a:schemeClr val="bg1"/>
                </a:solidFill>
                <a:latin typeface="Arial Narrow"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dirty="0" smtClean="0"/>
              <a:t>Presentation Outline</a:t>
            </a:r>
          </a:p>
        </p:txBody>
      </p:sp>
      <p:sp>
        <p:nvSpPr>
          <p:cNvPr id="4099" name="Rectangle 3"/>
          <p:cNvSpPr>
            <a:spLocks noGrp="1" noChangeArrowheads="1"/>
          </p:cNvSpPr>
          <p:nvPr>
            <p:ph idx="1"/>
          </p:nvPr>
        </p:nvSpPr>
        <p:spPr/>
        <p:txBody>
          <a:bodyPr/>
          <a:lstStyle/>
          <a:p>
            <a:pPr>
              <a:buFontTx/>
              <a:buChar char="•"/>
            </a:pPr>
            <a:r>
              <a:rPr lang="en-US" dirty="0" smtClean="0"/>
              <a:t>Lesotho: Motivators and barriers of VMMC service utilization</a:t>
            </a:r>
          </a:p>
          <a:p>
            <a:pPr>
              <a:buFontTx/>
              <a:buChar char="•"/>
            </a:pPr>
            <a:endParaRPr lang="en-US" dirty="0"/>
          </a:p>
          <a:p>
            <a:pPr>
              <a:buFontTx/>
              <a:buChar char="•"/>
            </a:pPr>
            <a:r>
              <a:rPr lang="en-US" dirty="0" smtClean="0"/>
              <a:t>Namibia:  How Leveraging the Private Health Sector Supports Scaling up VMMC</a:t>
            </a:r>
          </a:p>
          <a:p>
            <a:pPr>
              <a:buFontTx/>
              <a:buChar char="•"/>
            </a:pPr>
            <a:endParaRPr lang="en-US" dirty="0" smtClean="0"/>
          </a:p>
          <a:p>
            <a:pPr>
              <a:buFontTx/>
              <a:buChar char="•"/>
            </a:pPr>
            <a:r>
              <a:rPr lang="en-US" dirty="0" smtClean="0"/>
              <a:t>Lessons Learned</a:t>
            </a:r>
          </a:p>
        </p:txBody>
      </p:sp>
    </p:spTree>
    <p:extLst>
      <p:ext uri="{BB962C8B-B14F-4D97-AF65-F5344CB8AC3E}">
        <p14:creationId xmlns:p14="http://schemas.microsoft.com/office/powerpoint/2010/main" val="15180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15913"/>
            <a:ext cx="8229600" cy="914400"/>
          </a:xfrm>
        </p:spPr>
        <p:txBody>
          <a:bodyPr/>
          <a:lstStyle/>
          <a:p>
            <a:pPr algn="l"/>
            <a:r>
              <a:rPr lang="en-US" altLang="en-US" dirty="0" smtClean="0"/>
              <a:t>The Lesotho Context</a:t>
            </a:r>
          </a:p>
        </p:txBody>
      </p:sp>
      <p:sp>
        <p:nvSpPr>
          <p:cNvPr id="3" name="Text Placeholder 2"/>
          <p:cNvSpPr>
            <a:spLocks noGrp="1"/>
          </p:cNvSpPr>
          <p:nvPr>
            <p:ph type="body" idx="1"/>
          </p:nvPr>
        </p:nvSpPr>
        <p:spPr>
          <a:xfrm>
            <a:off x="544353" y="1485899"/>
            <a:ext cx="4229100" cy="4962525"/>
          </a:xfrm>
        </p:spPr>
        <p:txBody>
          <a:bodyPr>
            <a:noAutofit/>
          </a:bodyPr>
          <a:lstStyle/>
          <a:p>
            <a:pPr>
              <a:spcBef>
                <a:spcPts val="0"/>
              </a:spcBef>
              <a:defRPr/>
            </a:pPr>
            <a:r>
              <a:rPr lang="en-US" sz="1800" b="1" dirty="0"/>
              <a:t>Population</a:t>
            </a:r>
            <a:r>
              <a:rPr lang="en-US" sz="1800" b="1" dirty="0" smtClean="0"/>
              <a:t>: 1.8M (census 2006)</a:t>
            </a:r>
          </a:p>
          <a:p>
            <a:pPr marL="0" indent="0">
              <a:spcBef>
                <a:spcPts val="0"/>
              </a:spcBef>
              <a:buNone/>
              <a:defRPr/>
            </a:pPr>
            <a:endParaRPr lang="en-US" sz="1800" b="1" dirty="0" smtClean="0"/>
          </a:p>
          <a:p>
            <a:pPr>
              <a:spcBef>
                <a:spcPts val="0"/>
              </a:spcBef>
              <a:defRPr/>
            </a:pPr>
            <a:r>
              <a:rPr lang="en-US" sz="1800" b="1" dirty="0" smtClean="0"/>
              <a:t>23.8% urban vs 76.2% rural</a:t>
            </a:r>
          </a:p>
          <a:p>
            <a:pPr marL="0" indent="0">
              <a:spcBef>
                <a:spcPts val="0"/>
              </a:spcBef>
              <a:buNone/>
              <a:defRPr/>
            </a:pPr>
            <a:endParaRPr lang="en-US" sz="1800" b="1" dirty="0" smtClean="0"/>
          </a:p>
          <a:p>
            <a:pPr>
              <a:spcBef>
                <a:spcPts val="0"/>
              </a:spcBef>
              <a:defRPr/>
            </a:pPr>
            <a:r>
              <a:rPr lang="en-US" sz="1800" b="1" dirty="0" smtClean="0"/>
              <a:t>Population growth rate: 2.5 (1986); 1.5 (1996); close to 0 (2006)</a:t>
            </a:r>
          </a:p>
          <a:p>
            <a:pPr marL="0" indent="0">
              <a:spcBef>
                <a:spcPts val="0"/>
              </a:spcBef>
              <a:buNone/>
              <a:defRPr/>
            </a:pPr>
            <a:endParaRPr lang="en-US" sz="1800" b="1" dirty="0" smtClean="0"/>
          </a:p>
          <a:p>
            <a:pPr>
              <a:spcBef>
                <a:spcPts val="0"/>
              </a:spcBef>
              <a:defRPr/>
            </a:pPr>
            <a:r>
              <a:rPr lang="en-US" sz="1800" b="1" dirty="0" smtClean="0"/>
              <a:t>Capital</a:t>
            </a:r>
            <a:r>
              <a:rPr lang="en-US" sz="1800" b="1" dirty="0"/>
              <a:t>: </a:t>
            </a:r>
            <a:r>
              <a:rPr lang="en-US" sz="1800" b="1" dirty="0" smtClean="0"/>
              <a:t>Maseru</a:t>
            </a:r>
          </a:p>
          <a:p>
            <a:pPr marL="0" indent="0">
              <a:spcBef>
                <a:spcPts val="0"/>
              </a:spcBef>
              <a:buNone/>
              <a:defRPr/>
            </a:pPr>
            <a:endParaRPr lang="en-US" sz="1800" b="1" dirty="0" smtClean="0"/>
          </a:p>
          <a:p>
            <a:pPr>
              <a:spcBef>
                <a:spcPts val="0"/>
              </a:spcBef>
              <a:defRPr/>
            </a:pPr>
            <a:r>
              <a:rPr lang="en-US" sz="1800" b="1" dirty="0" smtClean="0"/>
              <a:t>Geography: Low lands and highlands (poor accessibility)</a:t>
            </a:r>
          </a:p>
          <a:p>
            <a:pPr marL="0" indent="0">
              <a:spcBef>
                <a:spcPts val="0"/>
              </a:spcBef>
              <a:buNone/>
              <a:defRPr/>
            </a:pPr>
            <a:endParaRPr lang="en-US" sz="1800" b="1" dirty="0" smtClean="0"/>
          </a:p>
          <a:p>
            <a:pPr>
              <a:spcBef>
                <a:spcPts val="0"/>
              </a:spcBef>
              <a:defRPr/>
            </a:pPr>
            <a:r>
              <a:rPr lang="en-US" sz="1800" b="1" dirty="0" smtClean="0"/>
              <a:t>Economy: Minimal arable land, migrant mine workers, textiles</a:t>
            </a:r>
          </a:p>
          <a:p>
            <a:pPr marL="0" indent="0">
              <a:spcBef>
                <a:spcPts val="0"/>
              </a:spcBef>
              <a:buFont typeface="Wingdings" pitchFamily="2" charset="2"/>
              <a:buNone/>
              <a:defRPr/>
            </a:pPr>
            <a:endParaRPr lang="en-US" sz="2000" b="1" dirty="0" smtClean="0"/>
          </a:p>
          <a:p>
            <a:pPr>
              <a:spcBef>
                <a:spcPts val="0"/>
              </a:spcBef>
              <a:defRPr/>
            </a:pPr>
            <a:endParaRPr lang="en-US" sz="2000" b="1" dirty="0"/>
          </a:p>
          <a:p>
            <a:pPr>
              <a:spcBef>
                <a:spcPts val="0"/>
              </a:spcBef>
              <a:defRPr/>
            </a:pPr>
            <a:endParaRPr lang="en-US" sz="2000" dirty="0" smtClean="0"/>
          </a:p>
          <a:p>
            <a:pPr>
              <a:spcBef>
                <a:spcPts val="0"/>
              </a:spcBef>
              <a:defRPr/>
            </a:pPr>
            <a:endParaRPr lang="en-US" sz="2000" dirty="0"/>
          </a:p>
        </p:txBody>
      </p:sp>
      <p:pic>
        <p:nvPicPr>
          <p:cNvPr id="19460" name="Picture 2" descr="C:\Users\vkikaya\Desktop\africa map Lesoth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8600"/>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Users\vkikaya\Desktop\lesotho-politic-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453" y="1905000"/>
            <a:ext cx="41148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407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Population of Lesotho</a:t>
            </a:r>
            <a:endParaRPr lang="en-US" dirty="0"/>
          </a:p>
        </p:txBody>
      </p:sp>
      <p:pic>
        <p:nvPicPr>
          <p:cNvPr id="5" name="Picture 3" descr="D:\MC activities\ISD\ISD 13\2013 ISD PHOTOS\ISD Photos June and July2013\MOTEBANG PHOTOS JULY 30 2013 clients\IMG_595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7680" y="1676400"/>
            <a:ext cx="2788920" cy="18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4"/>
          </p:nvPr>
        </p:nvSpPr>
        <p:spPr>
          <a:xfrm>
            <a:off x="4648200" y="1375569"/>
            <a:ext cx="4041775" cy="4642644"/>
          </a:xfrm>
        </p:spPr>
        <p:txBody>
          <a:bodyPr/>
          <a:lstStyle/>
          <a:p>
            <a:pPr>
              <a:spcBef>
                <a:spcPts val="600"/>
              </a:spcBef>
              <a:spcAft>
                <a:spcPts val="600"/>
              </a:spcAft>
              <a:defRPr/>
            </a:pPr>
            <a:r>
              <a:rPr lang="en-US" altLang="en-US" sz="1800" b="1" dirty="0"/>
              <a:t>&gt;360,000 </a:t>
            </a:r>
            <a:r>
              <a:rPr lang="en-US" altLang="en-US" sz="1800" dirty="0"/>
              <a:t>people living with HIV</a:t>
            </a:r>
          </a:p>
          <a:p>
            <a:pPr>
              <a:spcBef>
                <a:spcPts val="600"/>
              </a:spcBef>
              <a:spcAft>
                <a:spcPts val="600"/>
              </a:spcAft>
              <a:defRPr/>
            </a:pPr>
            <a:r>
              <a:rPr lang="en-US" altLang="en-US" sz="1800" b="1" dirty="0"/>
              <a:t>HIV</a:t>
            </a:r>
            <a:r>
              <a:rPr lang="en-US" altLang="en-US" sz="1800" dirty="0"/>
              <a:t> prevalence: </a:t>
            </a:r>
            <a:r>
              <a:rPr lang="en-US" altLang="en-US" sz="1800" b="1" dirty="0"/>
              <a:t>23% </a:t>
            </a:r>
          </a:p>
          <a:p>
            <a:pPr>
              <a:spcBef>
                <a:spcPts val="600"/>
              </a:spcBef>
              <a:spcAft>
                <a:spcPts val="600"/>
              </a:spcAft>
              <a:defRPr/>
            </a:pPr>
            <a:r>
              <a:rPr lang="en-US" altLang="en-US" sz="1800" dirty="0"/>
              <a:t>Over </a:t>
            </a:r>
            <a:r>
              <a:rPr lang="en-US" altLang="en-US" sz="1800" b="1" dirty="0"/>
              <a:t>25,000 new HIV infections annually, </a:t>
            </a:r>
            <a:r>
              <a:rPr lang="en-US" altLang="en-US" sz="1800" b="1" dirty="0">
                <a:solidFill>
                  <a:srgbClr val="FF0000"/>
                </a:solidFill>
              </a:rPr>
              <a:t>stable</a:t>
            </a:r>
            <a:endParaRPr lang="en-US" altLang="en-US" sz="1800" b="1" dirty="0"/>
          </a:p>
          <a:p>
            <a:pPr>
              <a:spcBef>
                <a:spcPts val="600"/>
              </a:spcBef>
              <a:spcAft>
                <a:spcPts val="600"/>
              </a:spcAft>
              <a:defRPr/>
            </a:pPr>
            <a:r>
              <a:rPr lang="en-US" altLang="en-US" sz="1800" dirty="0"/>
              <a:t>HIV prevalence among </a:t>
            </a:r>
            <a:r>
              <a:rPr lang="en-US" altLang="en-US" sz="1800" b="1" dirty="0">
                <a:solidFill>
                  <a:srgbClr val="FF0000"/>
                </a:solidFill>
              </a:rPr>
              <a:t>pregnant women</a:t>
            </a:r>
            <a:r>
              <a:rPr lang="en-US" altLang="en-US" sz="1800" b="1" dirty="0"/>
              <a:t> is 24.3% </a:t>
            </a:r>
          </a:p>
          <a:p>
            <a:pPr>
              <a:spcBef>
                <a:spcPts val="600"/>
              </a:spcBef>
              <a:spcAft>
                <a:spcPts val="600"/>
              </a:spcAft>
              <a:defRPr/>
            </a:pPr>
            <a:r>
              <a:rPr lang="en-US" altLang="en-US" sz="1800" b="1" dirty="0"/>
              <a:t>TB/HIV</a:t>
            </a:r>
            <a:r>
              <a:rPr lang="en-US" altLang="en-US" sz="1800" dirty="0"/>
              <a:t> co-infection is </a:t>
            </a:r>
            <a:r>
              <a:rPr lang="en-US" altLang="en-US" sz="1800" b="1" dirty="0"/>
              <a:t>74%</a:t>
            </a:r>
          </a:p>
          <a:p>
            <a:pPr>
              <a:spcBef>
                <a:spcPts val="600"/>
              </a:spcBef>
              <a:spcAft>
                <a:spcPts val="600"/>
              </a:spcAft>
              <a:defRPr/>
            </a:pPr>
            <a:r>
              <a:rPr lang="en-US" altLang="en-US" sz="1800" dirty="0"/>
              <a:t>HIV prevalence among SW, MSM and </a:t>
            </a:r>
            <a:r>
              <a:rPr lang="en-US" altLang="en-US" sz="1800" dirty="0" err="1"/>
              <a:t>IDUs</a:t>
            </a:r>
            <a:r>
              <a:rPr lang="en-US" altLang="en-US" sz="1800" dirty="0"/>
              <a:t> is </a:t>
            </a:r>
            <a:r>
              <a:rPr lang="en-US" altLang="en-US" sz="1800" b="1" dirty="0">
                <a:solidFill>
                  <a:srgbClr val="FF0000"/>
                </a:solidFill>
              </a:rPr>
              <a:t>unknown; prisoners–31%; factory workers</a:t>
            </a:r>
            <a:r>
              <a:rPr lang="en-US" altLang="en-US" sz="1800" b="1" dirty="0">
                <a:solidFill>
                  <a:srgbClr val="FF0000"/>
                </a:solidFill>
                <a:latin typeface="Calibri" pitchFamily="34" charset="0"/>
              </a:rPr>
              <a:t>–</a:t>
            </a:r>
            <a:r>
              <a:rPr lang="en-US" altLang="en-US" sz="1800" b="1" dirty="0">
                <a:solidFill>
                  <a:srgbClr val="FF0000"/>
                </a:solidFill>
              </a:rPr>
              <a:t>42.7%</a:t>
            </a:r>
          </a:p>
          <a:p>
            <a:pPr>
              <a:spcBef>
                <a:spcPts val="600"/>
              </a:spcBef>
              <a:spcAft>
                <a:spcPts val="600"/>
              </a:spcAft>
              <a:defRPr/>
            </a:pPr>
            <a:r>
              <a:rPr lang="en-US" altLang="en-US" sz="1800" b="1" dirty="0"/>
              <a:t>New </a:t>
            </a:r>
            <a:r>
              <a:rPr lang="en-US" altLang="en-US" sz="1800" dirty="0"/>
              <a:t>infections occur mostly within stable </a:t>
            </a:r>
            <a:r>
              <a:rPr lang="en-US" altLang="en-US" sz="1800" b="1" dirty="0"/>
              <a:t>relationships (</a:t>
            </a:r>
            <a:r>
              <a:rPr lang="en-US" altLang="en-US" sz="1800" b="1" dirty="0" err="1"/>
              <a:t>MCP</a:t>
            </a:r>
            <a:r>
              <a:rPr lang="en-US" altLang="en-US" sz="1800" b="1" dirty="0"/>
              <a:t>)</a:t>
            </a:r>
          </a:p>
          <a:p>
            <a:endParaRPr lang="en-US"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 y="3886200"/>
            <a:ext cx="36957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83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381000"/>
            <a:ext cx="8229600" cy="914400"/>
          </a:xfrm>
        </p:spPr>
        <p:txBody>
          <a:bodyPr/>
          <a:lstStyle/>
          <a:p>
            <a:pPr algn="l"/>
            <a:r>
              <a:rPr lang="en-US" altLang="en-US" dirty="0" smtClean="0"/>
              <a:t>VMMC Program in Lesotho </a:t>
            </a:r>
          </a:p>
        </p:txBody>
      </p:sp>
      <p:sp>
        <p:nvSpPr>
          <p:cNvPr id="3" name="Content Placeholder 2"/>
          <p:cNvSpPr>
            <a:spLocks noGrp="1"/>
          </p:cNvSpPr>
          <p:nvPr>
            <p:ph idx="1"/>
          </p:nvPr>
        </p:nvSpPr>
        <p:spPr>
          <a:xfrm>
            <a:off x="457200" y="1447800"/>
            <a:ext cx="4876800" cy="4572000"/>
          </a:xfrm>
        </p:spPr>
        <p:txBody>
          <a:bodyPr>
            <a:noAutofit/>
          </a:bodyPr>
          <a:lstStyle/>
          <a:p>
            <a:pPr>
              <a:spcBef>
                <a:spcPts val="0"/>
              </a:spcBef>
              <a:defRPr/>
            </a:pPr>
            <a:r>
              <a:rPr lang="en-US" sz="2000" dirty="0" smtClean="0">
                <a:solidFill>
                  <a:srgbClr val="306175"/>
                </a:solidFill>
              </a:rPr>
              <a:t>Modeling: 5 MCs can avert 1 HIV infection</a:t>
            </a:r>
          </a:p>
          <a:p>
            <a:pPr marL="0" indent="0">
              <a:spcBef>
                <a:spcPts val="0"/>
              </a:spcBef>
              <a:buFont typeface="Wingdings" pitchFamily="2" charset="2"/>
              <a:buNone/>
              <a:defRPr/>
            </a:pPr>
            <a:endParaRPr lang="en-US" sz="1200" dirty="0" smtClean="0">
              <a:solidFill>
                <a:srgbClr val="306175"/>
              </a:solidFill>
            </a:endParaRPr>
          </a:p>
          <a:p>
            <a:pPr>
              <a:defRPr/>
            </a:pPr>
            <a:r>
              <a:rPr lang="en-US" altLang="en-US" sz="2000" dirty="0" smtClean="0">
                <a:solidFill>
                  <a:srgbClr val="306175"/>
                </a:solidFill>
              </a:rPr>
              <a:t>Services </a:t>
            </a:r>
            <a:r>
              <a:rPr lang="en-US" altLang="en-US" sz="2000" dirty="0">
                <a:solidFill>
                  <a:srgbClr val="306175"/>
                </a:solidFill>
              </a:rPr>
              <a:t>are </a:t>
            </a:r>
            <a:r>
              <a:rPr lang="en-US" altLang="en-US" sz="2000" dirty="0" smtClean="0">
                <a:solidFill>
                  <a:srgbClr val="306175"/>
                </a:solidFill>
              </a:rPr>
              <a:t>health facility-based</a:t>
            </a:r>
            <a:r>
              <a:rPr lang="en-US" altLang="en-US" sz="2000" dirty="0">
                <a:solidFill>
                  <a:srgbClr val="306175"/>
                </a:solidFill>
              </a:rPr>
              <a:t>: Hospitals and health centers (potential for continuum of care) </a:t>
            </a:r>
            <a:endParaRPr lang="en-US" altLang="en-US" sz="2000" dirty="0" smtClean="0">
              <a:solidFill>
                <a:srgbClr val="306175"/>
              </a:solidFill>
            </a:endParaRPr>
          </a:p>
          <a:p>
            <a:pPr marL="0" indent="0">
              <a:buFont typeface="Wingdings" pitchFamily="2" charset="2"/>
              <a:buNone/>
              <a:defRPr/>
            </a:pPr>
            <a:endParaRPr lang="en-US" altLang="en-US" sz="1200" dirty="0" smtClean="0">
              <a:solidFill>
                <a:srgbClr val="306175"/>
              </a:solidFill>
            </a:endParaRPr>
          </a:p>
          <a:p>
            <a:pPr>
              <a:defRPr/>
            </a:pPr>
            <a:r>
              <a:rPr lang="en-US" altLang="en-US" sz="2000" dirty="0" smtClean="0">
                <a:solidFill>
                  <a:srgbClr val="306175"/>
                </a:solidFill>
              </a:rPr>
              <a:t>VMMC </a:t>
            </a:r>
            <a:r>
              <a:rPr lang="en-US" altLang="en-US" sz="2000" dirty="0">
                <a:solidFill>
                  <a:srgbClr val="306175"/>
                </a:solidFill>
              </a:rPr>
              <a:t>free of </a:t>
            </a:r>
            <a:r>
              <a:rPr lang="en-US" altLang="en-US" sz="2000" dirty="0" smtClean="0">
                <a:solidFill>
                  <a:srgbClr val="306175"/>
                </a:solidFill>
              </a:rPr>
              <a:t>charge</a:t>
            </a:r>
          </a:p>
          <a:p>
            <a:pPr marL="0" indent="0">
              <a:buNone/>
              <a:defRPr/>
            </a:pPr>
            <a:endParaRPr lang="en-US" altLang="en-US" sz="1200" dirty="0" smtClean="0">
              <a:solidFill>
                <a:srgbClr val="306175"/>
              </a:solidFill>
            </a:endParaRPr>
          </a:p>
          <a:p>
            <a:pPr>
              <a:defRPr/>
            </a:pPr>
            <a:r>
              <a:rPr lang="en-US" altLang="en-US" sz="2000" dirty="0" smtClean="0">
                <a:solidFill>
                  <a:srgbClr val="306175"/>
                </a:solidFill>
              </a:rPr>
              <a:t>Package </a:t>
            </a:r>
            <a:r>
              <a:rPr lang="en-US" altLang="en-US" sz="2000" dirty="0">
                <a:solidFill>
                  <a:srgbClr val="306175"/>
                </a:solidFill>
              </a:rPr>
              <a:t>of services: HTC, STI screening and Rx, condom provision, health education, and linkage to HIV care and treatment</a:t>
            </a:r>
          </a:p>
          <a:p>
            <a:pPr>
              <a:spcBef>
                <a:spcPts val="0"/>
              </a:spcBef>
              <a:buFont typeface="Wingdings" pitchFamily="2" charset="2"/>
              <a:buChar char="ü"/>
              <a:defRPr/>
            </a:pPr>
            <a:endParaRPr lang="en-US" sz="2400" dirty="0" smtClean="0">
              <a:solidFill>
                <a:schemeClr val="accent2">
                  <a:lumMod val="75000"/>
                </a:schemeClr>
              </a:solidFill>
            </a:endParaRPr>
          </a:p>
          <a:p>
            <a:pPr>
              <a:spcBef>
                <a:spcPts val="0"/>
              </a:spcBef>
              <a:buFont typeface="Wingdings" pitchFamily="2" charset="2"/>
              <a:buChar char="ü"/>
              <a:defRPr/>
            </a:pPr>
            <a:endParaRPr lang="en-US" sz="2400" dirty="0" smtClean="0">
              <a:solidFill>
                <a:schemeClr val="accent2">
                  <a:lumMod val="75000"/>
                </a:schemeClr>
              </a:solidFill>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27200"/>
            <a:ext cx="3467100" cy="2311400"/>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Tree>
    <p:extLst>
      <p:ext uri="{BB962C8B-B14F-4D97-AF65-F5344CB8AC3E}">
        <p14:creationId xmlns:p14="http://schemas.microsoft.com/office/powerpoint/2010/main" val="592667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14400"/>
          </a:xfrm>
        </p:spPr>
        <p:txBody>
          <a:bodyPr>
            <a:noAutofit/>
          </a:bodyPr>
          <a:lstStyle/>
          <a:p>
            <a:pPr algn="l">
              <a:defRPr/>
            </a:pPr>
            <a:r>
              <a:rPr lang="en-US" dirty="0"/>
              <a:t>VMMC program in Lesotho </a:t>
            </a:r>
            <a:r>
              <a:rPr lang="en-US" dirty="0" smtClean="0"/>
              <a:t/>
            </a:r>
            <a:br>
              <a:rPr lang="en-US" dirty="0" smtClean="0"/>
            </a:br>
            <a:endParaRPr lang="en-US" sz="2800" dirty="0"/>
          </a:p>
        </p:txBody>
      </p:sp>
      <p:sp>
        <p:nvSpPr>
          <p:cNvPr id="3" name="Content Placeholder 2"/>
          <p:cNvSpPr>
            <a:spLocks noGrp="1"/>
          </p:cNvSpPr>
          <p:nvPr>
            <p:ph idx="1"/>
          </p:nvPr>
        </p:nvSpPr>
        <p:spPr>
          <a:xfrm>
            <a:off x="457200" y="1600200"/>
            <a:ext cx="5257800" cy="4114800"/>
          </a:xfrm>
        </p:spPr>
        <p:txBody>
          <a:bodyPr>
            <a:noAutofit/>
          </a:bodyPr>
          <a:lstStyle/>
          <a:p>
            <a:pPr>
              <a:defRPr/>
            </a:pPr>
            <a:r>
              <a:rPr lang="en-US" sz="2200" dirty="0" smtClean="0"/>
              <a:t>National coverage: MCs: </a:t>
            </a:r>
            <a:r>
              <a:rPr lang="en-US" sz="2200" b="1" u="sng" dirty="0"/>
              <a:t>more than 50,000</a:t>
            </a:r>
            <a:r>
              <a:rPr lang="en-US" sz="2200" b="1" dirty="0"/>
              <a:t> (national target: 320,000)</a:t>
            </a:r>
          </a:p>
          <a:p>
            <a:pPr>
              <a:defRPr/>
            </a:pPr>
            <a:r>
              <a:rPr lang="en-US" sz="2200" dirty="0" smtClean="0"/>
              <a:t>More than 80% of clients are </a:t>
            </a:r>
            <a:r>
              <a:rPr lang="en-US" sz="2200" b="1" u="sng" dirty="0"/>
              <a:t>under 24</a:t>
            </a:r>
            <a:r>
              <a:rPr lang="en-US" sz="2200" dirty="0"/>
              <a:t>; more than </a:t>
            </a:r>
            <a:r>
              <a:rPr lang="en-US" sz="2200" b="1" u="sng" dirty="0"/>
              <a:t>95% </a:t>
            </a:r>
            <a:r>
              <a:rPr lang="en-US" sz="2200" dirty="0"/>
              <a:t>test for HIV </a:t>
            </a:r>
          </a:p>
          <a:p>
            <a:pPr>
              <a:defRPr/>
            </a:pPr>
            <a:r>
              <a:rPr lang="en-US" sz="2200" dirty="0" smtClean="0"/>
              <a:t>HIV-positive: </a:t>
            </a:r>
            <a:r>
              <a:rPr lang="en-US" sz="2200" b="1" u="sng" dirty="0"/>
              <a:t>6</a:t>
            </a:r>
            <a:r>
              <a:rPr lang="en-US" sz="2200" b="1" u="sng" dirty="0" smtClean="0"/>
              <a:t>%;</a:t>
            </a:r>
            <a:r>
              <a:rPr lang="en-US" sz="2200" dirty="0" smtClean="0"/>
              <a:t> </a:t>
            </a:r>
            <a:r>
              <a:rPr lang="en-US" sz="2200" b="1" u="sng" dirty="0" smtClean="0"/>
              <a:t>(</a:t>
            </a:r>
            <a:r>
              <a:rPr lang="en-US" sz="2200" b="1" u="sng" dirty="0"/>
              <a:t>20</a:t>
            </a:r>
            <a:r>
              <a:rPr lang="en-US" sz="2200" b="1" u="sng" dirty="0" smtClean="0"/>
              <a:t>% at </a:t>
            </a:r>
            <a:r>
              <a:rPr lang="en-US" sz="2200" b="1" u="sng" dirty="0"/>
              <a:t>adult clinic)</a:t>
            </a:r>
          </a:p>
          <a:p>
            <a:pPr>
              <a:defRPr/>
            </a:pPr>
            <a:r>
              <a:rPr lang="en-US" sz="2200" dirty="0" smtClean="0"/>
              <a:t>Low rate </a:t>
            </a:r>
            <a:r>
              <a:rPr lang="en-US" sz="2200" dirty="0"/>
              <a:t>of </a:t>
            </a:r>
            <a:r>
              <a:rPr lang="en-US" sz="2200" dirty="0" smtClean="0"/>
              <a:t>adverse </a:t>
            </a:r>
            <a:r>
              <a:rPr lang="en-US" sz="2200" dirty="0"/>
              <a:t>events: </a:t>
            </a:r>
            <a:r>
              <a:rPr lang="en-US" sz="2200" b="1" u="sng" dirty="0" smtClean="0"/>
              <a:t>0.8 -1.0 %</a:t>
            </a:r>
            <a:endParaRPr lang="en-US" sz="2200" b="1" u="sng" dirty="0"/>
          </a:p>
          <a:p>
            <a:pPr>
              <a:defRPr/>
            </a:pPr>
            <a:r>
              <a:rPr lang="en-US" sz="2200" dirty="0" smtClean="0"/>
              <a:t>310 doctors, nurses and counselors trained </a:t>
            </a:r>
            <a:endParaRPr lang="en-US" sz="2200" dirty="0"/>
          </a:p>
          <a:p>
            <a:pPr>
              <a:defRPr/>
            </a:pPr>
            <a:endParaRPr lang="en-US" sz="3200" dirty="0" smtClean="0"/>
          </a:p>
          <a:p>
            <a:pPr marL="0" indent="0">
              <a:buFont typeface="Wingdings" pitchFamily="2" charset="2"/>
              <a:buNone/>
              <a:defRPr/>
            </a:pPr>
            <a:endParaRPr lang="en-US" sz="3200" dirty="0"/>
          </a:p>
        </p:txBody>
      </p:sp>
      <p:pic>
        <p:nvPicPr>
          <p:cNvPr id="307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27200"/>
            <a:ext cx="2857500" cy="1905000"/>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Tree>
    <p:extLst>
      <p:ext uri="{BB962C8B-B14F-4D97-AF65-F5344CB8AC3E}">
        <p14:creationId xmlns:p14="http://schemas.microsoft.com/office/powerpoint/2010/main" val="407269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Perceived Reasons Preventing Men from Accessing MC in Lesotho </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8759671"/>
              </p:ext>
            </p:extLst>
          </p:nvPr>
        </p:nvGraphicFramePr>
        <p:xfrm>
          <a:off x="304800" y="1524000"/>
          <a:ext cx="8610601" cy="4574910"/>
        </p:xfrm>
        <a:graphic>
          <a:graphicData uri="http://schemas.openxmlformats.org/drawingml/2006/table">
            <a:tbl>
              <a:tblPr firstRow="1" firstCol="1" bandRow="1">
                <a:tableStyleId>{93296810-A885-4BE3-A3E7-6D5BEEA58F35}</a:tableStyleId>
              </a:tblPr>
              <a:tblGrid>
                <a:gridCol w="2670641"/>
                <a:gridCol w="2181282"/>
                <a:gridCol w="2181282"/>
                <a:gridCol w="1577396"/>
              </a:tblGrid>
              <a:tr h="927303">
                <a:tc rowSpan="2">
                  <a:txBody>
                    <a:bodyPr/>
                    <a:lstStyle/>
                    <a:p>
                      <a:pPr marL="0" marR="0">
                        <a:lnSpc>
                          <a:spcPct val="115000"/>
                        </a:lnSpc>
                        <a:spcBef>
                          <a:spcPts val="0"/>
                        </a:spcBef>
                        <a:spcAft>
                          <a:spcPts val="0"/>
                        </a:spcAft>
                      </a:pPr>
                      <a:r>
                        <a:rPr lang="en-GB" sz="1400" dirty="0">
                          <a:effectLst/>
                        </a:rPr>
                        <a:t>Perceptions</a:t>
                      </a:r>
                      <a:endParaRPr lang="en-US" sz="1600" dirty="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Maseru Urban Clinics</a:t>
                      </a:r>
                      <a:endParaRPr lang="en-US" sz="1600">
                        <a:effectLst/>
                      </a:endParaRPr>
                    </a:p>
                    <a:p>
                      <a:pPr marL="0" marR="0" algn="ctr">
                        <a:lnSpc>
                          <a:spcPct val="115000"/>
                        </a:lnSpc>
                        <a:spcBef>
                          <a:spcPts val="0"/>
                        </a:spcBef>
                        <a:spcAft>
                          <a:spcPts val="0"/>
                        </a:spcAft>
                      </a:pPr>
                      <a:r>
                        <a:rPr lang="en-GB" sz="1400">
                          <a:effectLst/>
                        </a:rPr>
                        <a:t>(Carewell, Apex)</a:t>
                      </a:r>
                      <a:endParaRPr lang="en-US" sz="1600">
                        <a:effectLst/>
                      </a:endParaRPr>
                    </a:p>
                    <a:p>
                      <a:pPr marL="0" marR="0" algn="ctr">
                        <a:lnSpc>
                          <a:spcPct val="115000"/>
                        </a:lnSpc>
                        <a:spcBef>
                          <a:spcPts val="0"/>
                        </a:spcBef>
                        <a:spcAft>
                          <a:spcPts val="0"/>
                        </a:spcAft>
                      </a:pPr>
                      <a:r>
                        <a:rPr lang="en-GB" sz="1400">
                          <a:effectLst/>
                        </a:rPr>
                        <a:t>N=73</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Non-Maseru Rural Clinics</a:t>
                      </a:r>
                      <a:endParaRPr lang="en-US" sz="1600">
                        <a:effectLst/>
                      </a:endParaRPr>
                    </a:p>
                    <a:p>
                      <a:pPr marL="0" marR="0" algn="ctr">
                        <a:lnSpc>
                          <a:spcPct val="115000"/>
                        </a:lnSpc>
                        <a:spcBef>
                          <a:spcPts val="0"/>
                        </a:spcBef>
                        <a:spcAft>
                          <a:spcPts val="0"/>
                        </a:spcAft>
                      </a:pPr>
                      <a:r>
                        <a:rPr lang="en-GB" sz="1400">
                          <a:effectLst/>
                        </a:rPr>
                        <a:t>(Ntsekhe, Mokhotlong)</a:t>
                      </a:r>
                      <a:endParaRPr lang="en-US" sz="1600">
                        <a:effectLst/>
                      </a:endParaRPr>
                    </a:p>
                    <a:p>
                      <a:pPr marL="0" marR="0" algn="ctr">
                        <a:lnSpc>
                          <a:spcPct val="115000"/>
                        </a:lnSpc>
                        <a:spcBef>
                          <a:spcPts val="0"/>
                        </a:spcBef>
                        <a:spcAft>
                          <a:spcPts val="0"/>
                        </a:spcAft>
                      </a:pPr>
                      <a:r>
                        <a:rPr lang="en-GB" sz="1400">
                          <a:effectLst/>
                        </a:rPr>
                        <a:t>N=88</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Total</a:t>
                      </a:r>
                      <a:endParaRPr lang="en-US" sz="1600">
                        <a:effectLst/>
                      </a:endParaRPr>
                    </a:p>
                    <a:p>
                      <a:pPr marL="0" marR="0" algn="ctr">
                        <a:lnSpc>
                          <a:spcPct val="115000"/>
                        </a:lnSpc>
                        <a:spcBef>
                          <a:spcPts val="0"/>
                        </a:spcBef>
                        <a:spcAft>
                          <a:spcPts val="0"/>
                        </a:spcAft>
                      </a:pPr>
                      <a:r>
                        <a:rPr lang="en-GB" sz="1400">
                          <a:effectLst/>
                        </a:rPr>
                        <a:t> </a:t>
                      </a:r>
                      <a:endParaRPr lang="en-US" sz="1600">
                        <a:effectLst/>
                      </a:endParaRPr>
                    </a:p>
                    <a:p>
                      <a:pPr marL="0" marR="0" algn="ctr">
                        <a:lnSpc>
                          <a:spcPct val="115000"/>
                        </a:lnSpc>
                        <a:spcBef>
                          <a:spcPts val="0"/>
                        </a:spcBef>
                        <a:spcAft>
                          <a:spcPts val="0"/>
                        </a:spcAft>
                      </a:pPr>
                      <a:r>
                        <a:rPr lang="en-GB" sz="1400">
                          <a:effectLst/>
                        </a:rPr>
                        <a:t>N=161</a:t>
                      </a:r>
                      <a:endParaRPr lang="en-US" sz="1600">
                        <a:effectLst/>
                        <a:latin typeface="Calibri"/>
                        <a:ea typeface="Calibri"/>
                        <a:cs typeface="Times New Roman"/>
                      </a:endParaRPr>
                    </a:p>
                  </a:txBody>
                  <a:tcPr marL="37681" marR="37681" marT="0" marB="0"/>
                </a:tc>
              </a:tr>
              <a:tr h="220438">
                <a:tc vMerge="1">
                  <a:txBody>
                    <a:bodyPr/>
                    <a:lstStyle/>
                    <a:p>
                      <a:endParaRPr lang="en-US"/>
                    </a:p>
                  </a:txBody>
                  <a:tcPr/>
                </a:tc>
                <a:tc>
                  <a:txBody>
                    <a:bodyPr/>
                    <a:lstStyle/>
                    <a:p>
                      <a:pPr marL="0" marR="0" algn="ctr">
                        <a:lnSpc>
                          <a:spcPct val="115000"/>
                        </a:lnSpc>
                        <a:spcBef>
                          <a:spcPts val="0"/>
                        </a:spcBef>
                        <a:spcAft>
                          <a:spcPts val="0"/>
                        </a:spcAft>
                      </a:pPr>
                      <a:r>
                        <a:rPr lang="en-GB" sz="1400">
                          <a:effectLst/>
                        </a:rPr>
                        <a:t>n (%)</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n (%)</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n (%)</a:t>
                      </a:r>
                      <a:endParaRPr lang="en-US" sz="1600">
                        <a:effectLst/>
                        <a:latin typeface="Calibri"/>
                        <a:ea typeface="Calibri"/>
                        <a:cs typeface="Times New Roman"/>
                      </a:endParaRPr>
                    </a:p>
                  </a:txBody>
                  <a:tcPr marL="37681" marR="37681" marT="0" marB="0"/>
                </a:tc>
              </a:tr>
              <a:tr h="220438">
                <a:tc>
                  <a:txBody>
                    <a:bodyPr/>
                    <a:lstStyle/>
                    <a:p>
                      <a:pPr marL="0" marR="0">
                        <a:lnSpc>
                          <a:spcPct val="115000"/>
                        </a:lnSpc>
                        <a:spcBef>
                          <a:spcPts val="0"/>
                        </a:spcBef>
                        <a:spcAft>
                          <a:spcPts val="0"/>
                        </a:spcAft>
                      </a:pPr>
                      <a:r>
                        <a:rPr lang="en-GB" sz="1400" dirty="0">
                          <a:effectLst/>
                        </a:rPr>
                        <a:t>  Long wait time</a:t>
                      </a:r>
                      <a:endParaRPr lang="en-US" sz="1600" dirty="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4 (5.5)</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1 (1.1)</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5 (3.1)</a:t>
                      </a:r>
                      <a:endParaRPr lang="en-US" sz="1600">
                        <a:effectLst/>
                        <a:latin typeface="Calibri"/>
                        <a:ea typeface="Calibri"/>
                        <a:cs typeface="Times New Roman"/>
                      </a:endParaRPr>
                    </a:p>
                  </a:txBody>
                  <a:tcPr marL="37681" marR="37681" marT="0" marB="0"/>
                </a:tc>
              </a:tr>
              <a:tr h="324543">
                <a:tc>
                  <a:txBody>
                    <a:bodyPr/>
                    <a:lstStyle/>
                    <a:p>
                      <a:pPr marL="0" marR="0">
                        <a:lnSpc>
                          <a:spcPct val="115000"/>
                        </a:lnSpc>
                        <a:spcBef>
                          <a:spcPts val="0"/>
                        </a:spcBef>
                        <a:spcAft>
                          <a:spcPts val="0"/>
                        </a:spcAft>
                      </a:pPr>
                      <a:r>
                        <a:rPr lang="en-GB" sz="1400">
                          <a:effectLst/>
                        </a:rPr>
                        <a:t>  Mixing young and old clients</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2 (2.7)</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3 (3.4)</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5 (3.1)</a:t>
                      </a:r>
                      <a:endParaRPr lang="en-US" sz="1600">
                        <a:effectLst/>
                        <a:latin typeface="Calibri"/>
                        <a:ea typeface="Calibri"/>
                        <a:cs typeface="Times New Roman"/>
                      </a:endParaRPr>
                    </a:p>
                  </a:txBody>
                  <a:tcPr marL="37681" marR="37681" marT="0" marB="0"/>
                </a:tc>
              </a:tr>
              <a:tr h="456060">
                <a:tc>
                  <a:txBody>
                    <a:bodyPr/>
                    <a:lstStyle/>
                    <a:p>
                      <a:pPr marL="0" marR="0">
                        <a:lnSpc>
                          <a:spcPct val="115000"/>
                        </a:lnSpc>
                        <a:spcBef>
                          <a:spcPts val="0"/>
                        </a:spcBef>
                        <a:spcAft>
                          <a:spcPts val="0"/>
                        </a:spcAft>
                      </a:pPr>
                      <a:r>
                        <a:rPr lang="en-GB" sz="1400">
                          <a:effectLst/>
                        </a:rPr>
                        <a:t>  Being attended to by female staff</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7 (9.6)</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22 (25.0)</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29 (18.0)</a:t>
                      </a:r>
                      <a:endParaRPr lang="en-US" sz="1600">
                        <a:effectLst/>
                        <a:latin typeface="Calibri"/>
                        <a:ea typeface="Calibri"/>
                        <a:cs typeface="Times New Roman"/>
                      </a:endParaRPr>
                    </a:p>
                  </a:txBody>
                  <a:tcPr marL="37681" marR="37681" marT="0" marB="0"/>
                </a:tc>
              </a:tr>
              <a:tr h="220438">
                <a:tc>
                  <a:txBody>
                    <a:bodyPr/>
                    <a:lstStyle/>
                    <a:p>
                      <a:pPr marL="0" marR="0">
                        <a:lnSpc>
                          <a:spcPct val="115000"/>
                        </a:lnSpc>
                        <a:spcBef>
                          <a:spcPts val="0"/>
                        </a:spcBef>
                        <a:spcAft>
                          <a:spcPts val="0"/>
                        </a:spcAft>
                      </a:pPr>
                      <a:r>
                        <a:rPr lang="en-GB" sz="1400">
                          <a:effectLst/>
                        </a:rPr>
                        <a:t>  HIV testing</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15 (20.6)</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9 (10.2)</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24 (14.9)</a:t>
                      </a:r>
                      <a:endParaRPr lang="en-US" sz="1600">
                        <a:effectLst/>
                        <a:latin typeface="Calibri"/>
                        <a:ea typeface="Calibri"/>
                        <a:cs typeface="Times New Roman"/>
                      </a:endParaRPr>
                    </a:p>
                  </a:txBody>
                  <a:tcPr marL="37681" marR="37681" marT="0" marB="0"/>
                </a:tc>
              </a:tr>
              <a:tr h="220438">
                <a:tc>
                  <a:txBody>
                    <a:bodyPr/>
                    <a:lstStyle/>
                    <a:p>
                      <a:pPr marL="0" marR="0">
                        <a:lnSpc>
                          <a:spcPct val="115000"/>
                        </a:lnSpc>
                        <a:spcBef>
                          <a:spcPts val="0"/>
                        </a:spcBef>
                        <a:spcAft>
                          <a:spcPts val="0"/>
                        </a:spcAft>
                      </a:pPr>
                      <a:r>
                        <a:rPr lang="en-GB" sz="1400">
                          <a:effectLst/>
                        </a:rPr>
                        <a:t>  Fear of pan</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45 (61.6)</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46 (52.3)</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91 (56.5)</a:t>
                      </a:r>
                      <a:endParaRPr lang="en-US" sz="1600">
                        <a:effectLst/>
                        <a:latin typeface="Calibri"/>
                        <a:ea typeface="Calibri"/>
                        <a:cs typeface="Times New Roman"/>
                      </a:endParaRPr>
                    </a:p>
                  </a:txBody>
                  <a:tcPr marL="37681" marR="37681" marT="0" marB="0"/>
                </a:tc>
              </a:tr>
              <a:tr h="220438">
                <a:tc>
                  <a:txBody>
                    <a:bodyPr/>
                    <a:lstStyle/>
                    <a:p>
                      <a:pPr marL="0" marR="0">
                        <a:lnSpc>
                          <a:spcPct val="115000"/>
                        </a:lnSpc>
                        <a:spcBef>
                          <a:spcPts val="0"/>
                        </a:spcBef>
                        <a:spcAft>
                          <a:spcPts val="0"/>
                        </a:spcAft>
                      </a:pPr>
                      <a:r>
                        <a:rPr lang="en-GB" sz="1400">
                          <a:effectLst/>
                        </a:rPr>
                        <a:t>  Fear of injection </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4  (5.5)</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5 (5.7)</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9 (5.6)</a:t>
                      </a:r>
                      <a:endParaRPr lang="en-US" sz="1600">
                        <a:effectLst/>
                        <a:latin typeface="Calibri"/>
                        <a:ea typeface="Calibri"/>
                        <a:cs typeface="Times New Roman"/>
                      </a:endParaRPr>
                    </a:p>
                  </a:txBody>
                  <a:tcPr marL="37681" marR="37681" marT="0" marB="0"/>
                </a:tc>
              </a:tr>
              <a:tr h="456060">
                <a:tc>
                  <a:txBody>
                    <a:bodyPr/>
                    <a:lstStyle/>
                    <a:p>
                      <a:pPr marL="0" marR="0">
                        <a:lnSpc>
                          <a:spcPct val="115000"/>
                        </a:lnSpc>
                        <a:spcBef>
                          <a:spcPts val="0"/>
                        </a:spcBef>
                        <a:spcAft>
                          <a:spcPts val="0"/>
                        </a:spcAft>
                      </a:pPr>
                      <a:r>
                        <a:rPr lang="en-GB" sz="1400">
                          <a:effectLst/>
                        </a:rPr>
                        <a:t>  Long healing time, abstinence</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3 (4.1)</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4 (4.6)</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7 (4.4)</a:t>
                      </a:r>
                      <a:endParaRPr lang="en-US" sz="1600">
                        <a:effectLst/>
                        <a:latin typeface="Calibri"/>
                        <a:ea typeface="Calibri"/>
                        <a:cs typeface="Times New Roman"/>
                      </a:endParaRPr>
                    </a:p>
                  </a:txBody>
                  <a:tcPr marL="37681" marR="37681" marT="0" marB="0"/>
                </a:tc>
              </a:tr>
              <a:tr h="220438">
                <a:tc>
                  <a:txBody>
                    <a:bodyPr/>
                    <a:lstStyle/>
                    <a:p>
                      <a:pPr marL="0" marR="0">
                        <a:lnSpc>
                          <a:spcPct val="115000"/>
                        </a:lnSpc>
                        <a:spcBef>
                          <a:spcPts val="0"/>
                        </a:spcBef>
                        <a:spcAft>
                          <a:spcPts val="0"/>
                        </a:spcAft>
                      </a:pPr>
                      <a:r>
                        <a:rPr lang="en-GB" sz="1400">
                          <a:effectLst/>
                        </a:rPr>
                        <a:t>  Concern about MC safety</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3 (4.1)</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2 (2.3)</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5 (3.1)</a:t>
                      </a:r>
                      <a:endParaRPr lang="en-US" sz="1600">
                        <a:effectLst/>
                        <a:latin typeface="Calibri"/>
                        <a:ea typeface="Calibri"/>
                        <a:cs typeface="Times New Roman"/>
                      </a:endParaRPr>
                    </a:p>
                  </a:txBody>
                  <a:tcPr marL="37681" marR="37681" marT="0" marB="0"/>
                </a:tc>
              </a:tr>
              <a:tr h="324543">
                <a:tc>
                  <a:txBody>
                    <a:bodyPr/>
                    <a:lstStyle/>
                    <a:p>
                      <a:pPr marL="0" marR="0">
                        <a:lnSpc>
                          <a:spcPct val="115000"/>
                        </a:lnSpc>
                        <a:spcBef>
                          <a:spcPts val="0"/>
                        </a:spcBef>
                        <a:spcAft>
                          <a:spcPts val="0"/>
                        </a:spcAft>
                      </a:pPr>
                      <a:r>
                        <a:rPr lang="en-GB" sz="1400">
                          <a:effectLst/>
                        </a:rPr>
                        <a:t>  Preference for traditional MC</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2 (2.7)</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5 (5.7)</a:t>
                      </a:r>
                      <a:endParaRPr lang="en-US" sz="1600">
                        <a:effectLst/>
                        <a:latin typeface="Calibri"/>
                        <a:ea typeface="Calibri"/>
                        <a:cs typeface="Times New Roman"/>
                      </a:endParaRPr>
                    </a:p>
                  </a:txBody>
                  <a:tcPr marL="37681" marR="37681" marT="0" marB="0"/>
                </a:tc>
                <a:tc>
                  <a:txBody>
                    <a:bodyPr/>
                    <a:lstStyle/>
                    <a:p>
                      <a:pPr marL="0" marR="0" algn="ctr">
                        <a:lnSpc>
                          <a:spcPct val="115000"/>
                        </a:lnSpc>
                        <a:spcBef>
                          <a:spcPts val="0"/>
                        </a:spcBef>
                        <a:spcAft>
                          <a:spcPts val="0"/>
                        </a:spcAft>
                      </a:pPr>
                      <a:r>
                        <a:rPr lang="en-GB" sz="1400">
                          <a:effectLst/>
                        </a:rPr>
                        <a:t>7 (4.4)</a:t>
                      </a:r>
                      <a:endParaRPr lang="en-US" sz="1600">
                        <a:effectLst/>
                        <a:latin typeface="Calibri"/>
                        <a:ea typeface="Calibri"/>
                        <a:cs typeface="Times New Roman"/>
                      </a:endParaRPr>
                    </a:p>
                  </a:txBody>
                  <a:tcPr marL="37681" marR="37681" marT="0" marB="0"/>
                </a:tc>
              </a:tr>
              <a:tr h="456060">
                <a:tc>
                  <a:txBody>
                    <a:bodyPr/>
                    <a:lstStyle/>
                    <a:p>
                      <a:pPr marL="0" marR="0">
                        <a:lnSpc>
                          <a:spcPct val="115000"/>
                        </a:lnSpc>
                        <a:spcBef>
                          <a:spcPts val="0"/>
                        </a:spcBef>
                        <a:spcAft>
                          <a:spcPts val="0"/>
                        </a:spcAft>
                      </a:pPr>
                      <a:r>
                        <a:rPr lang="en-GB" sz="1400" dirty="0">
                          <a:solidFill>
                            <a:srgbClr val="FF0000"/>
                          </a:solidFill>
                          <a:effectLst/>
                        </a:rPr>
                        <a:t>  </a:t>
                      </a:r>
                      <a:r>
                        <a:rPr lang="en-GB" sz="1400" dirty="0" smtClean="0">
                          <a:solidFill>
                            <a:srgbClr val="FF0000"/>
                          </a:solidFill>
                          <a:effectLst/>
                        </a:rPr>
                        <a:t>Lack </a:t>
                      </a:r>
                      <a:r>
                        <a:rPr lang="en-GB" sz="1400" dirty="0">
                          <a:solidFill>
                            <a:srgbClr val="FF0000"/>
                          </a:solidFill>
                          <a:effectLst/>
                        </a:rPr>
                        <a:t>transport </a:t>
                      </a:r>
                      <a:r>
                        <a:rPr lang="en-GB" sz="1400" dirty="0" smtClean="0">
                          <a:solidFill>
                            <a:srgbClr val="FF0000"/>
                          </a:solidFill>
                          <a:effectLst/>
                        </a:rPr>
                        <a:t>fare</a:t>
                      </a:r>
                      <a:endParaRPr lang="en-US" sz="1600" dirty="0">
                        <a:solidFill>
                          <a:srgbClr val="FF0000"/>
                        </a:solidFill>
                        <a:effectLst/>
                        <a:latin typeface="Calibri"/>
                        <a:ea typeface="Calibri"/>
                        <a:cs typeface="Times New Roman"/>
                      </a:endParaRPr>
                    </a:p>
                  </a:txBody>
                  <a:tcPr marL="37681" marR="37681" marT="0" marB="0">
                    <a:solidFill>
                      <a:srgbClr val="FFFF00"/>
                    </a:solidFill>
                  </a:tcPr>
                </a:tc>
                <a:tc>
                  <a:txBody>
                    <a:bodyPr/>
                    <a:lstStyle/>
                    <a:p>
                      <a:pPr marL="0" marR="0" algn="ctr">
                        <a:lnSpc>
                          <a:spcPct val="115000"/>
                        </a:lnSpc>
                        <a:spcBef>
                          <a:spcPts val="0"/>
                        </a:spcBef>
                        <a:spcAft>
                          <a:spcPts val="0"/>
                        </a:spcAft>
                      </a:pPr>
                      <a:r>
                        <a:rPr lang="en-GB" sz="1400" dirty="0">
                          <a:solidFill>
                            <a:srgbClr val="FF0000"/>
                          </a:solidFill>
                          <a:effectLst/>
                        </a:rPr>
                        <a:t>8 (11.0)</a:t>
                      </a:r>
                      <a:endParaRPr lang="en-US" sz="1600" dirty="0">
                        <a:solidFill>
                          <a:srgbClr val="FF0000"/>
                        </a:solidFill>
                        <a:effectLst/>
                      </a:endParaRPr>
                    </a:p>
                    <a:p>
                      <a:pPr marL="0" marR="0" algn="ctr">
                        <a:lnSpc>
                          <a:spcPct val="115000"/>
                        </a:lnSpc>
                        <a:spcBef>
                          <a:spcPts val="0"/>
                        </a:spcBef>
                        <a:spcAft>
                          <a:spcPts val="0"/>
                        </a:spcAft>
                      </a:pPr>
                      <a:r>
                        <a:rPr lang="en-GB" sz="1400" dirty="0">
                          <a:solidFill>
                            <a:srgbClr val="FF0000"/>
                          </a:solidFill>
                          <a:effectLst/>
                        </a:rPr>
                        <a:t> </a:t>
                      </a:r>
                      <a:endParaRPr lang="en-US" sz="1600" dirty="0">
                        <a:solidFill>
                          <a:srgbClr val="FF0000"/>
                        </a:solidFill>
                        <a:effectLst/>
                        <a:latin typeface="Calibri"/>
                        <a:ea typeface="Calibri"/>
                        <a:cs typeface="Times New Roman"/>
                      </a:endParaRPr>
                    </a:p>
                  </a:txBody>
                  <a:tcPr marL="37681" marR="37681" marT="0" marB="0">
                    <a:solidFill>
                      <a:srgbClr val="FFFF00"/>
                    </a:solidFill>
                  </a:tcPr>
                </a:tc>
                <a:tc>
                  <a:txBody>
                    <a:bodyPr/>
                    <a:lstStyle/>
                    <a:p>
                      <a:pPr marL="0" marR="0" algn="ctr">
                        <a:lnSpc>
                          <a:spcPct val="115000"/>
                        </a:lnSpc>
                        <a:spcBef>
                          <a:spcPts val="0"/>
                        </a:spcBef>
                        <a:spcAft>
                          <a:spcPts val="0"/>
                        </a:spcAft>
                      </a:pPr>
                      <a:r>
                        <a:rPr lang="en-GB" sz="1400" dirty="0">
                          <a:solidFill>
                            <a:srgbClr val="FF0000"/>
                          </a:solidFill>
                          <a:effectLst/>
                        </a:rPr>
                        <a:t>7 (8.0)</a:t>
                      </a:r>
                      <a:endParaRPr lang="en-US" sz="1600" dirty="0">
                        <a:solidFill>
                          <a:srgbClr val="FF0000"/>
                        </a:solidFill>
                        <a:effectLst/>
                        <a:latin typeface="Calibri"/>
                        <a:ea typeface="Calibri"/>
                        <a:cs typeface="Times New Roman"/>
                      </a:endParaRPr>
                    </a:p>
                  </a:txBody>
                  <a:tcPr marL="37681" marR="37681" marT="0" marB="0">
                    <a:solidFill>
                      <a:srgbClr val="FFFF00"/>
                    </a:solidFill>
                  </a:tcPr>
                </a:tc>
                <a:tc>
                  <a:txBody>
                    <a:bodyPr/>
                    <a:lstStyle/>
                    <a:p>
                      <a:pPr marL="0" marR="0" algn="ctr">
                        <a:lnSpc>
                          <a:spcPct val="115000"/>
                        </a:lnSpc>
                        <a:spcBef>
                          <a:spcPts val="0"/>
                        </a:spcBef>
                        <a:spcAft>
                          <a:spcPts val="0"/>
                        </a:spcAft>
                      </a:pPr>
                      <a:r>
                        <a:rPr lang="en-GB" sz="1400" dirty="0">
                          <a:solidFill>
                            <a:srgbClr val="FF0000"/>
                          </a:solidFill>
                          <a:effectLst/>
                        </a:rPr>
                        <a:t>15 (9.3)</a:t>
                      </a:r>
                      <a:endParaRPr lang="en-US" sz="1600" dirty="0">
                        <a:solidFill>
                          <a:srgbClr val="FF0000"/>
                        </a:solidFill>
                        <a:effectLst/>
                        <a:latin typeface="Calibri"/>
                        <a:ea typeface="Calibri"/>
                        <a:cs typeface="Times New Roman"/>
                      </a:endParaRPr>
                    </a:p>
                  </a:txBody>
                  <a:tcPr marL="37681" marR="37681" marT="0" marB="0">
                    <a:solidFill>
                      <a:srgbClr val="FFFF00"/>
                    </a:solidFill>
                  </a:tcPr>
                </a:tc>
              </a:tr>
            </a:tbl>
          </a:graphicData>
        </a:graphic>
      </p:graphicFrame>
    </p:spTree>
    <p:extLst>
      <p:ext uri="{BB962C8B-B14F-4D97-AF65-F5344CB8AC3E}">
        <p14:creationId xmlns:p14="http://schemas.microsoft.com/office/powerpoint/2010/main" val="38407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Out-of-Pocket Expenses </a:t>
            </a:r>
            <a:endParaRPr lang="en-US" dirty="0"/>
          </a:p>
        </p:txBody>
      </p:sp>
      <p:sp>
        <p:nvSpPr>
          <p:cNvPr id="3" name="Content Placeholder 2"/>
          <p:cNvSpPr>
            <a:spLocks noGrp="1"/>
          </p:cNvSpPr>
          <p:nvPr>
            <p:ph idx="1"/>
          </p:nvPr>
        </p:nvSpPr>
        <p:spPr>
          <a:xfrm>
            <a:off x="457200" y="1371600"/>
            <a:ext cx="8382000" cy="4525963"/>
          </a:xfrm>
        </p:spPr>
        <p:txBody>
          <a:bodyPr/>
          <a:lstStyle/>
          <a:p>
            <a:r>
              <a:rPr lang="en-GB" sz="2000" dirty="0" smtClean="0"/>
              <a:t>A client is expected to spend about $17 just </a:t>
            </a:r>
            <a:r>
              <a:rPr lang="en-GB" sz="2000" dirty="0"/>
              <a:t>for transportation to access circumcision services </a:t>
            </a:r>
            <a:r>
              <a:rPr lang="en-GB" sz="2000" dirty="0" smtClean="0"/>
              <a:t>(typically involves </a:t>
            </a:r>
            <a:r>
              <a:rPr lang="en-GB" sz="2000" dirty="0"/>
              <a:t>three </a:t>
            </a:r>
            <a:r>
              <a:rPr lang="en-GB" sz="2000" dirty="0" smtClean="0"/>
              <a:t>visits to health facility)</a:t>
            </a:r>
          </a:p>
          <a:p>
            <a:endParaRPr lang="en-GB" sz="2000" dirty="0" smtClean="0"/>
          </a:p>
          <a:p>
            <a:r>
              <a:rPr lang="en-GB" sz="2000" dirty="0" smtClean="0"/>
              <a:t>22</a:t>
            </a:r>
            <a:r>
              <a:rPr lang="en-GB" sz="2000" dirty="0"/>
              <a:t>% of the annual $75 out-of-pocket expenditure that a </a:t>
            </a:r>
            <a:r>
              <a:rPr lang="en-GB" sz="2000" dirty="0" smtClean="0"/>
              <a:t>typical </a:t>
            </a:r>
            <a:r>
              <a:rPr lang="en-GB" sz="2000" dirty="0"/>
              <a:t>Basotho usually </a:t>
            </a:r>
            <a:r>
              <a:rPr lang="en-GB" sz="2000" dirty="0" smtClean="0"/>
              <a:t>spends </a:t>
            </a:r>
            <a:r>
              <a:rPr lang="en-GB" sz="2000" dirty="0"/>
              <a:t>on </a:t>
            </a:r>
            <a:r>
              <a:rPr lang="en-GB" sz="2000" dirty="0" smtClean="0"/>
              <a:t>health</a:t>
            </a:r>
          </a:p>
          <a:p>
            <a:endParaRPr lang="en-GB" sz="2000" dirty="0" smtClean="0"/>
          </a:p>
          <a:p>
            <a:r>
              <a:rPr lang="en-GB" sz="2000" dirty="0" smtClean="0"/>
              <a:t>This </a:t>
            </a:r>
            <a:r>
              <a:rPr lang="en-GB" sz="2000" dirty="0"/>
              <a:t>expense occurs despite efforts to provide the service and any medications free of </a:t>
            </a:r>
            <a:r>
              <a:rPr lang="en-GB" sz="2000" dirty="0" smtClean="0"/>
              <a:t>charge</a:t>
            </a:r>
          </a:p>
          <a:p>
            <a:endParaRPr lang="en-GB" sz="2000" dirty="0" smtClean="0"/>
          </a:p>
          <a:p>
            <a:r>
              <a:rPr lang="en-GB" sz="2000" dirty="0" smtClean="0"/>
              <a:t>Addressed by bringing VMMC services closer to where clients live, through outreaches and Intensive Service Delivery (</a:t>
            </a:r>
            <a:r>
              <a:rPr lang="en-GB" sz="2000" dirty="0" err="1" smtClean="0"/>
              <a:t>ISD</a:t>
            </a:r>
            <a:r>
              <a:rPr lang="en-GB" sz="2000" dirty="0" smtClean="0"/>
              <a:t>)</a:t>
            </a:r>
            <a:endParaRPr lang="en-US" sz="2000" dirty="0"/>
          </a:p>
        </p:txBody>
      </p:sp>
    </p:spTree>
    <p:extLst>
      <p:ext uri="{BB962C8B-B14F-4D97-AF65-F5344CB8AC3E}">
        <p14:creationId xmlns:p14="http://schemas.microsoft.com/office/powerpoint/2010/main" val="3327671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Namibia Context</a:t>
            </a:r>
            <a:endParaRPr lang="en-US" dirty="0"/>
          </a:p>
        </p:txBody>
      </p:sp>
      <p:pic>
        <p:nvPicPr>
          <p:cNvPr id="2048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810"/>
          <a:stretch/>
        </p:blipFill>
        <p:spPr bwMode="auto">
          <a:xfrm>
            <a:off x="91440" y="1371600"/>
            <a:ext cx="737616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39"/>
            <a:ext cx="2209800" cy="2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3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hpiego_40th_PPT">
  <a:themeElements>
    <a:clrScheme name="Jhpiego">
      <a:dk1>
        <a:sysClr val="windowText" lastClr="000000"/>
      </a:dk1>
      <a:lt1>
        <a:sysClr val="window" lastClr="FFFFFF"/>
      </a:lt1>
      <a:dk2>
        <a:srgbClr val="305B75"/>
      </a:dk2>
      <a:lt2>
        <a:srgbClr val="718C3F"/>
      </a:lt2>
      <a:accent1>
        <a:srgbClr val="875359"/>
      </a:accent1>
      <a:accent2>
        <a:srgbClr val="E9804F"/>
      </a:accent2>
      <a:accent3>
        <a:srgbClr val="99C525"/>
      </a:accent3>
      <a:accent4>
        <a:srgbClr val="61B1E3"/>
      </a:accent4>
      <a:accent5>
        <a:srgbClr val="9B5A97"/>
      </a:accent5>
      <a:accent6>
        <a:srgbClr val="44525B"/>
      </a:accent6>
      <a:hlink>
        <a:srgbClr val="0000FF"/>
      </a:hlink>
      <a:folHlink>
        <a:srgbClr val="800080"/>
      </a:folHlink>
    </a:clrScheme>
    <a:fontScheme name="Jhpiego_externa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hpiego_ex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piego_ex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piego_ex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piego_ex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piego_ex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piego_ex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piego_exter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piego_ex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piego_ex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piego_ex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piego_ex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piego_ex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hpiego presentation_HIV Dec 2  2009">
  <a:themeElements>
    <a:clrScheme name="Jhpiego presentation_HIV Dec 2  2009 13">
      <a:dk1>
        <a:srgbClr val="305B75"/>
      </a:dk1>
      <a:lt1>
        <a:srgbClr val="FFFFFF"/>
      </a:lt1>
      <a:dk2>
        <a:srgbClr val="FFFFFF"/>
      </a:dk2>
      <a:lt2>
        <a:srgbClr val="808080"/>
      </a:lt2>
      <a:accent1>
        <a:srgbClr val="E9804F"/>
      </a:accent1>
      <a:accent2>
        <a:srgbClr val="333399"/>
      </a:accent2>
      <a:accent3>
        <a:srgbClr val="FFFFFF"/>
      </a:accent3>
      <a:accent4>
        <a:srgbClr val="274C63"/>
      </a:accent4>
      <a:accent5>
        <a:srgbClr val="F2C0B2"/>
      </a:accent5>
      <a:accent6>
        <a:srgbClr val="2D2D8A"/>
      </a:accent6>
      <a:hlink>
        <a:srgbClr val="9B5A97"/>
      </a:hlink>
      <a:folHlink>
        <a:srgbClr val="99C525"/>
      </a:folHlink>
    </a:clrScheme>
    <a:fontScheme name="Jhpiego presentation_HIV Dec 2  2009">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hpiego presentation_HIV Dec 2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piego presentation_HIV Dec 2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piego presentation_HIV Dec 2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piego presentation_HIV Dec 2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piego presentation_HIV Dec 2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piego presentation_HIV Dec 2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piego presentation_HIV Dec 2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piego presentation_HIV Dec 2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piego presentation_HIV Dec 2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piego presentation_HIV Dec 2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piego presentation_HIV Dec 2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piego presentation_HIV Dec 2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piego presentation_HIV Dec 2  2009 13">
        <a:dk1>
          <a:srgbClr val="305B75"/>
        </a:dk1>
        <a:lt1>
          <a:srgbClr val="FFFFFF"/>
        </a:lt1>
        <a:dk2>
          <a:srgbClr val="FFFFFF"/>
        </a:dk2>
        <a:lt2>
          <a:srgbClr val="808080"/>
        </a:lt2>
        <a:accent1>
          <a:srgbClr val="E9804F"/>
        </a:accent1>
        <a:accent2>
          <a:srgbClr val="333399"/>
        </a:accent2>
        <a:accent3>
          <a:srgbClr val="FFFFFF"/>
        </a:accent3>
        <a:accent4>
          <a:srgbClr val="274C63"/>
        </a:accent4>
        <a:accent5>
          <a:srgbClr val="F2C0B2"/>
        </a:accent5>
        <a:accent6>
          <a:srgbClr val="2D2D8A"/>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3">
      <a:dk1>
        <a:srgbClr val="305B75"/>
      </a:dk1>
      <a:lt1>
        <a:srgbClr val="FFFFFF"/>
      </a:lt1>
      <a:dk2>
        <a:srgbClr val="FFFFFF"/>
      </a:dk2>
      <a:lt2>
        <a:srgbClr val="808080"/>
      </a:lt2>
      <a:accent1>
        <a:srgbClr val="E9804F"/>
      </a:accent1>
      <a:accent2>
        <a:srgbClr val="333399"/>
      </a:accent2>
      <a:accent3>
        <a:srgbClr val="FFFFFF"/>
      </a:accent3>
      <a:accent4>
        <a:srgbClr val="274C63"/>
      </a:accent4>
      <a:accent5>
        <a:srgbClr val="F2C0B2"/>
      </a:accent5>
      <a:accent6>
        <a:srgbClr val="2D2D8A"/>
      </a:accent6>
      <a:hlink>
        <a:srgbClr val="9B5A97"/>
      </a:hlink>
      <a:folHlink>
        <a:srgbClr val="99C525"/>
      </a:folHlink>
    </a:clrScheme>
    <a:fontScheme name="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305B75"/>
        </a:dk1>
        <a:lt1>
          <a:srgbClr val="FFFFFF"/>
        </a:lt1>
        <a:dk2>
          <a:srgbClr val="FFFFFF"/>
        </a:dk2>
        <a:lt2>
          <a:srgbClr val="808080"/>
        </a:lt2>
        <a:accent1>
          <a:srgbClr val="E9804F"/>
        </a:accent1>
        <a:accent2>
          <a:srgbClr val="333399"/>
        </a:accent2>
        <a:accent3>
          <a:srgbClr val="FFFFFF"/>
        </a:accent3>
        <a:accent4>
          <a:srgbClr val="274C63"/>
        </a:accent4>
        <a:accent5>
          <a:srgbClr val="F2C0B2"/>
        </a:accent5>
        <a:accent6>
          <a:srgbClr val="2D2D8A"/>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Jhpiego_40th_PPT">
  <a:themeElements>
    <a:clrScheme name="Jhpiego">
      <a:dk1>
        <a:sysClr val="windowText" lastClr="000000"/>
      </a:dk1>
      <a:lt1>
        <a:sysClr val="window" lastClr="FFFFFF"/>
      </a:lt1>
      <a:dk2>
        <a:srgbClr val="305B75"/>
      </a:dk2>
      <a:lt2>
        <a:srgbClr val="718C3F"/>
      </a:lt2>
      <a:accent1>
        <a:srgbClr val="875359"/>
      </a:accent1>
      <a:accent2>
        <a:srgbClr val="E9804F"/>
      </a:accent2>
      <a:accent3>
        <a:srgbClr val="99C525"/>
      </a:accent3>
      <a:accent4>
        <a:srgbClr val="61B1E3"/>
      </a:accent4>
      <a:accent5>
        <a:srgbClr val="9B5A97"/>
      </a:accent5>
      <a:accent6>
        <a:srgbClr val="44525B"/>
      </a:accent6>
      <a:hlink>
        <a:srgbClr val="0000FF"/>
      </a:hlink>
      <a:folHlink>
        <a:srgbClr val="800080"/>
      </a:folHlink>
    </a:clrScheme>
    <a:fontScheme name="Jhpiego_externa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hpiego_ex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piego_ex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piego_ex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piego_ex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piego_ex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piego_ex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piego_exter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piego_ex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piego_ex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piego_ex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piego_ex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piego_ex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Jhpiego_external">
  <a:themeElements>
    <a:clrScheme name="Jhpiego">
      <a:dk1>
        <a:sysClr val="windowText" lastClr="000000"/>
      </a:dk1>
      <a:lt1>
        <a:sysClr val="window" lastClr="FFFFFF"/>
      </a:lt1>
      <a:dk2>
        <a:srgbClr val="305B75"/>
      </a:dk2>
      <a:lt2>
        <a:srgbClr val="718C3F"/>
      </a:lt2>
      <a:accent1>
        <a:srgbClr val="875359"/>
      </a:accent1>
      <a:accent2>
        <a:srgbClr val="E9804F"/>
      </a:accent2>
      <a:accent3>
        <a:srgbClr val="99C525"/>
      </a:accent3>
      <a:accent4>
        <a:srgbClr val="61B1E3"/>
      </a:accent4>
      <a:accent5>
        <a:srgbClr val="9B5A97"/>
      </a:accent5>
      <a:accent6>
        <a:srgbClr val="44525B"/>
      </a:accent6>
      <a:hlink>
        <a:srgbClr val="0000FF"/>
      </a:hlink>
      <a:folHlink>
        <a:srgbClr val="800080"/>
      </a:folHlink>
    </a:clrScheme>
    <a:fontScheme name="Jhpiego_externa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hpiego_ex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piego_ex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piego_ex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piego_ex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piego_ex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piego_ex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piego_exter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piego_ex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piego_ex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piego_ex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piego_ex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piego_ex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fontScheme name="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VMMC annual meeting COUNTRY PPT_2014 (Stephanie Reinhardt's conflicted copy 2014-06-02) (Rajab Kakaire's conflicted copy 2014-06-02)</Template>
  <TotalTime>7511</TotalTime>
  <Words>1158</Words>
  <Application>Microsoft Office PowerPoint</Application>
  <PresentationFormat>On-screen Show (4:3)</PresentationFormat>
  <Paragraphs>252</Paragraphs>
  <Slides>16</Slides>
  <Notes>9</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1_Jhpiego_40th_PPT</vt:lpstr>
      <vt:lpstr>Jhpiego presentation_HIV Dec 2  2009</vt:lpstr>
      <vt:lpstr>Custom Design</vt:lpstr>
      <vt:lpstr>Jhpiego_40th_PPT</vt:lpstr>
      <vt:lpstr>Jhpiego_external</vt:lpstr>
      <vt:lpstr>1_Custom Design</vt:lpstr>
      <vt:lpstr>Accessing Male Circumcision with  No or Less Cost in Namibia and Lesotho</vt:lpstr>
      <vt:lpstr>Presentation Outline</vt:lpstr>
      <vt:lpstr>The Lesotho Context</vt:lpstr>
      <vt:lpstr>The Population of Lesotho</vt:lpstr>
      <vt:lpstr>VMMC Program in Lesotho </vt:lpstr>
      <vt:lpstr>VMMC program in Lesotho  </vt:lpstr>
      <vt:lpstr>Perceived Reasons Preventing Men from Accessing MC in Lesotho </vt:lpstr>
      <vt:lpstr>Out-of-Pocket Expenses </vt:lpstr>
      <vt:lpstr>Namibia Context</vt:lpstr>
      <vt:lpstr>Large Private Health Workforce to Leverage</vt:lpstr>
      <vt:lpstr>Expanding Private Health Insurance Coverage Sustains Access</vt:lpstr>
      <vt:lpstr>Covering VMMC through Private Health Insurance Expands Access</vt:lpstr>
      <vt:lpstr>Leveraging Private Sector Resources to Provide and Finance VMMC</vt:lpstr>
      <vt:lpstr>Lessons Learned</vt:lpstr>
      <vt:lpstr>Applying Lessons in Other Contexts</vt:lpstr>
      <vt:lpstr> Thank you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Corley</dc:creator>
  <cp:lastModifiedBy>FGUser</cp:lastModifiedBy>
  <cp:revision>75</cp:revision>
  <cp:lastPrinted>2012-11-12T21:35:18Z</cp:lastPrinted>
  <dcterms:created xsi:type="dcterms:W3CDTF">2011-02-18T21:25:41Z</dcterms:created>
  <dcterms:modified xsi:type="dcterms:W3CDTF">2014-11-17T15:20:57Z</dcterms:modified>
</cp:coreProperties>
</file>