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8" r:id="rId2"/>
    <p:sldMasterId id="2147483673" r:id="rId3"/>
    <p:sldMasterId id="2147483666" r:id="rId4"/>
  </p:sldMasterIdLst>
  <p:notesMasterIdLst>
    <p:notesMasterId r:id="rId21"/>
  </p:notesMasterIdLst>
  <p:sldIdLst>
    <p:sldId id="284" r:id="rId5"/>
    <p:sldId id="297" r:id="rId6"/>
    <p:sldId id="291" r:id="rId7"/>
    <p:sldId id="290" r:id="rId8"/>
    <p:sldId id="292" r:id="rId9"/>
    <p:sldId id="278" r:id="rId10"/>
    <p:sldId id="293" r:id="rId11"/>
    <p:sldId id="279" r:id="rId12"/>
    <p:sldId id="280" r:id="rId13"/>
    <p:sldId id="294" r:id="rId14"/>
    <p:sldId id="281" r:id="rId15"/>
    <p:sldId id="295" r:id="rId16"/>
    <p:sldId id="282" r:id="rId17"/>
    <p:sldId id="283" r:id="rId18"/>
    <p:sldId id="298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84" y="-774"/>
      </p:cViewPr>
      <p:guideLst>
        <p:guide orient="horz" pos="288"/>
        <p:guide pos="1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804597701149427E-2"/>
          <c:y val="7.5881253479678681E-2"/>
          <c:w val="0.9683908045977011"/>
          <c:h val="0.8225962379702538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Commitments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Pt>
            <c:idx val="12"/>
            <c:invertIfNegative val="0"/>
            <c:bubble3D val="0"/>
          </c:dPt>
          <c:cat>
            <c:strRef>
              <c:f>Sheet1!$B$1:$M$1</c:f>
              <c:strCach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strCache>
            </c:strRef>
          </c:cat>
          <c:val>
            <c:numRef>
              <c:f>Sheet1!$B$2:$M$2</c:f>
              <c:numCache>
                <c:formatCode>_("$"* #,##0.0_);_("$"* \(#,##0.0\);_("$"* "-"??_);_(@_)</c:formatCode>
                <c:ptCount val="12"/>
                <c:pt idx="0">
                  <c:v>1.6</c:v>
                </c:pt>
                <c:pt idx="1">
                  <c:v>2</c:v>
                </c:pt>
                <c:pt idx="2">
                  <c:v>3.6</c:v>
                </c:pt>
                <c:pt idx="3">
                  <c:v>4.3</c:v>
                </c:pt>
                <c:pt idx="4">
                  <c:v>5.6</c:v>
                </c:pt>
                <c:pt idx="5">
                  <c:v>6.62</c:v>
                </c:pt>
                <c:pt idx="6">
                  <c:v>8.73</c:v>
                </c:pt>
                <c:pt idx="7">
                  <c:v>8.7414851999999996</c:v>
                </c:pt>
                <c:pt idx="8">
                  <c:v>8.6749887421574794</c:v>
                </c:pt>
                <c:pt idx="9">
                  <c:v>8.75409971775</c:v>
                </c:pt>
                <c:pt idx="10">
                  <c:v>8.2858378645947592</c:v>
                </c:pt>
                <c:pt idx="11">
                  <c:v>8.0703740510028759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75946240"/>
        <c:axId val="75956224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noFill/>
            </a:ln>
          </c:spPr>
          <c:marker>
            <c:spPr>
              <a:noFill/>
              <a:ln>
                <a:noFill/>
              </a:ln>
            </c:spPr>
          </c:marker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Sheet1!$B$1:$M$1</c:f>
              <c:strCach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strCache>
            </c:strRef>
          </c:cat>
          <c:val>
            <c:numRef>
              <c:f>Sheet1!$B$3:$M$3</c:f>
              <c:numCache>
                <c:formatCode>_("$"* #,##0.0_);_("$"* \(#,##0.0\);_("$"* "-"??_);_(@_)</c:formatCode>
                <c:ptCount val="12"/>
                <c:pt idx="0">
                  <c:v>1.6</c:v>
                </c:pt>
                <c:pt idx="1">
                  <c:v>2</c:v>
                </c:pt>
                <c:pt idx="2">
                  <c:v>3.6</c:v>
                </c:pt>
                <c:pt idx="3">
                  <c:v>4.3</c:v>
                </c:pt>
                <c:pt idx="4">
                  <c:v>5.6</c:v>
                </c:pt>
                <c:pt idx="5">
                  <c:v>6.62</c:v>
                </c:pt>
                <c:pt idx="6">
                  <c:v>8.73</c:v>
                </c:pt>
                <c:pt idx="7">
                  <c:v>8.7414851999999996</c:v>
                </c:pt>
                <c:pt idx="8">
                  <c:v>8.6749887421574794</c:v>
                </c:pt>
                <c:pt idx="9">
                  <c:v>8.75409971775</c:v>
                </c:pt>
                <c:pt idx="10">
                  <c:v>8.2858378645947592</c:v>
                </c:pt>
                <c:pt idx="11">
                  <c:v>8.0703740510028759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946240"/>
        <c:axId val="75956224"/>
      </c:lineChart>
      <c:catAx>
        <c:axId val="759462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2700000"/>
          <a:lstStyle/>
          <a:p>
            <a:pPr>
              <a:defRPr sz="1200" b="1"/>
            </a:pPr>
            <a:endParaRPr lang="en-US"/>
          </a:p>
        </c:txPr>
        <c:crossAx val="75956224"/>
        <c:crosses val="autoZero"/>
        <c:auto val="1"/>
        <c:lblAlgn val="ctr"/>
        <c:lblOffset val="0"/>
        <c:noMultiLvlLbl val="0"/>
      </c:catAx>
      <c:valAx>
        <c:axId val="75956224"/>
        <c:scaling>
          <c:orientation val="minMax"/>
        </c:scaling>
        <c:delete val="1"/>
        <c:axPos val="l"/>
        <c:numFmt formatCode="_(&quot;$&quot;* #,##0.0_);_(&quot;$&quot;* \(#,##0.0\);_(&quot;$&quot;* &quot;-&quot;??_);_(@_)" sourceLinked="1"/>
        <c:majorTickMark val="out"/>
        <c:minorTickMark val="none"/>
        <c:tickLblPos val="nextTo"/>
        <c:crossAx val="75946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804597701149427E-2"/>
          <c:y val="7.5881253479678681E-2"/>
          <c:w val="0.9683908045977011"/>
          <c:h val="0.8225962379702538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Disbursements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Pt>
            <c:idx val="12"/>
            <c:invertIfNegative val="0"/>
            <c:bubble3D val="0"/>
            <c:spPr>
              <a:solidFill>
                <a:schemeClr val="accent1">
                  <a:alpha val="50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Sheet1!$B$1:$M$1</c:f>
              <c:strCach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strCache>
            </c:strRef>
          </c:cat>
          <c:val>
            <c:numRef>
              <c:f>Sheet1!$B$2:$M$2</c:f>
              <c:numCache>
                <c:formatCode>_("$"* #,##0.0_);_("$"* \(#,##0.0\);_("$"* "-"??_);_(@_)</c:formatCode>
                <c:ptCount val="12"/>
                <c:pt idx="0">
                  <c:v>1.2</c:v>
                </c:pt>
                <c:pt idx="1">
                  <c:v>1.6</c:v>
                </c:pt>
                <c:pt idx="2">
                  <c:v>2.8</c:v>
                </c:pt>
                <c:pt idx="3">
                  <c:v>3.5</c:v>
                </c:pt>
                <c:pt idx="4">
                  <c:v>3.9</c:v>
                </c:pt>
                <c:pt idx="5">
                  <c:v>4.9400000000000004</c:v>
                </c:pt>
                <c:pt idx="6">
                  <c:v>7.71</c:v>
                </c:pt>
                <c:pt idx="7">
                  <c:v>7.6551804110220001</c:v>
                </c:pt>
                <c:pt idx="8">
                  <c:v>6.8701437173574798</c:v>
                </c:pt>
                <c:pt idx="9">
                  <c:v>7.6273423796625259</c:v>
                </c:pt>
                <c:pt idx="10">
                  <c:v>7.8611228645947602</c:v>
                </c:pt>
                <c:pt idx="11">
                  <c:v>8.4598574613328754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76006528"/>
        <c:axId val="76008064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noFill/>
            </a:ln>
          </c:spPr>
          <c:marker>
            <c:spPr>
              <a:noFill/>
              <a:ln>
                <a:noFill/>
              </a:ln>
            </c:spPr>
          </c:marker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Sheet1!$B$1:$M$1</c:f>
              <c:strCach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strCache>
            </c:strRef>
          </c:cat>
          <c:val>
            <c:numRef>
              <c:f>Sheet1!$B$3:$M$3</c:f>
              <c:numCache>
                <c:formatCode>_("$"* #,##0.0_);_("$"* \(#,##0.0\);_("$"* "-"??_);_(@_)</c:formatCode>
                <c:ptCount val="12"/>
                <c:pt idx="0">
                  <c:v>1.2</c:v>
                </c:pt>
                <c:pt idx="1">
                  <c:v>1.6</c:v>
                </c:pt>
                <c:pt idx="2">
                  <c:v>2.8</c:v>
                </c:pt>
                <c:pt idx="3">
                  <c:v>3.5</c:v>
                </c:pt>
                <c:pt idx="4">
                  <c:v>3.9</c:v>
                </c:pt>
                <c:pt idx="5">
                  <c:v>4.9400000000000004</c:v>
                </c:pt>
                <c:pt idx="6">
                  <c:v>7.71</c:v>
                </c:pt>
                <c:pt idx="7">
                  <c:v>7.6551804110220001</c:v>
                </c:pt>
                <c:pt idx="8">
                  <c:v>6.8701437173574798</c:v>
                </c:pt>
                <c:pt idx="9">
                  <c:v>7.6273423796625259</c:v>
                </c:pt>
                <c:pt idx="10">
                  <c:v>7.8611228645947602</c:v>
                </c:pt>
                <c:pt idx="11">
                  <c:v>8.4598574613328754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006528"/>
        <c:axId val="76008064"/>
      </c:lineChart>
      <c:catAx>
        <c:axId val="760065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2700000"/>
          <a:lstStyle/>
          <a:p>
            <a:pPr>
              <a:defRPr sz="1200" b="1"/>
            </a:pPr>
            <a:endParaRPr lang="en-US"/>
          </a:p>
        </c:txPr>
        <c:crossAx val="76008064"/>
        <c:crosses val="autoZero"/>
        <c:auto val="1"/>
        <c:lblAlgn val="ctr"/>
        <c:lblOffset val="0"/>
        <c:noMultiLvlLbl val="0"/>
      </c:catAx>
      <c:valAx>
        <c:axId val="76008064"/>
        <c:scaling>
          <c:orientation val="minMax"/>
          <c:max val="10"/>
        </c:scaling>
        <c:delete val="1"/>
        <c:axPos val="l"/>
        <c:numFmt formatCode="_(&quot;$&quot;* #,##0.0_);_(&quot;$&quot;* \(#,##0.0\);_(&quot;$&quot;* &quot;-&quot;??_);_(@_)" sourceLinked="1"/>
        <c:majorTickMark val="out"/>
        <c:minorTickMark val="none"/>
        <c:tickLblPos val="nextTo"/>
        <c:crossAx val="76006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004034665758914"/>
          <c:y val="0.10453292770221904"/>
          <c:w val="0.37487324006540285"/>
          <c:h val="0.66786129006601436"/>
        </c:manualLayout>
      </c:layout>
      <c:pieChart>
        <c:varyColors val="1"/>
        <c:ser>
          <c:idx val="0"/>
          <c:order val="0"/>
          <c:spPr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0.17020296098707011"/>
                  <c:y val="-7.1990093980187964E-2"/>
                </c:manualLayout>
              </c:layout>
              <c:spPr/>
              <c:txPr>
                <a:bodyPr/>
                <a:lstStyle/>
                <a:p>
                  <a:pPr>
                    <a:defRPr sz="13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7.3948001361629934E-2"/>
                  <c:y val="-4.040404040404040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080258040034152E-2"/>
                  <c:y val="-0.1070738884912113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1.9620640970551963E-2"/>
                  <c:y val="-0.2801119462339934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3.332187480817201E-2"/>
                  <c:y val="-0.2118183806569633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5"/>
              <c:layout>
                <c:manualLayout>
                  <c:x val="4.0459047863524604E-2"/>
                  <c:y val="-0.1317885869105071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6"/>
              <c:layout>
                <c:manualLayout>
                  <c:x val="0.18260093639960501"/>
                  <c:y val="-0.1794247594050743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7"/>
              <c:layout>
                <c:manualLayout>
                  <c:x val="0.14101921349129729"/>
                  <c:y val="-0.1237049630159866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8"/>
              <c:layout>
                <c:manualLayout>
                  <c:x val="0.15408327148333956"/>
                  <c:y val="-7.045176171160423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9"/>
              <c:layout>
                <c:manualLayout>
                  <c:x val="9.3080241298682462E-2"/>
                  <c:y val="-4.616289899246465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0"/>
              <c:layout>
                <c:manualLayout>
                  <c:x val="0.18761039526331366"/>
                  <c:y val="-3.8942575359898193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1"/>
              <c:layout>
                <c:manualLayout>
                  <c:x val="0.10496414560511616"/>
                  <c:y val="6.031655134017338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2"/>
              <c:layout>
                <c:manualLayout>
                  <c:x val="0.1249365781793222"/>
                  <c:y val="0.1386809035234232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3"/>
              <c:layout>
                <c:manualLayout>
                  <c:x val="2.662220907716089E-2"/>
                  <c:y val="0.127099737532808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4"/>
              <c:layout>
                <c:manualLayout>
                  <c:x val="-3.9874997907331039E-2"/>
                  <c:y val="3.574982104509663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3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Sheet1!$A$2:$O$2</c:f>
              <c:strCache>
                <c:ptCount val="15"/>
                <c:pt idx="0">
                  <c:v>United States</c:v>
                </c:pt>
                <c:pt idx="1">
                  <c:v>United Kingdom</c:v>
                </c:pt>
                <c:pt idx="2">
                  <c:v>France</c:v>
                </c:pt>
                <c:pt idx="3">
                  <c:v>Germany</c:v>
                </c:pt>
                <c:pt idx="4">
                  <c:v>Denmark</c:v>
                </c:pt>
                <c:pt idx="5">
                  <c:v>Netherlands</c:v>
                </c:pt>
                <c:pt idx="6">
                  <c:v>Sweden</c:v>
                </c:pt>
                <c:pt idx="7">
                  <c:v>Australia</c:v>
                </c:pt>
                <c:pt idx="8">
                  <c:v>Canada</c:v>
                </c:pt>
                <c:pt idx="9">
                  <c:v>Norway</c:v>
                </c:pt>
                <c:pt idx="10">
                  <c:v>Japan</c:v>
                </c:pt>
                <c:pt idx="11">
                  <c:v>European Commission</c:v>
                </c:pt>
                <c:pt idx="12">
                  <c:v>Other Governments</c:v>
                </c:pt>
                <c:pt idx="13">
                  <c:v>Ireland</c:v>
                </c:pt>
                <c:pt idx="14">
                  <c:v>Italy</c:v>
                </c:pt>
              </c:strCache>
            </c:strRef>
          </c:cat>
          <c:val>
            <c:numRef>
              <c:f>Sheet1!$A$3:$O$3</c:f>
              <c:numCache>
                <c:formatCode>0.0%</c:formatCode>
                <c:ptCount val="15"/>
                <c:pt idx="0">
                  <c:v>0.66441108328607978</c:v>
                </c:pt>
                <c:pt idx="1">
                  <c:v>9.9535310287997683E-2</c:v>
                </c:pt>
                <c:pt idx="2">
                  <c:v>4.8445484363450753E-2</c:v>
                </c:pt>
                <c:pt idx="3">
                  <c:v>3.3718837260841628E-2</c:v>
                </c:pt>
                <c:pt idx="4">
                  <c:v>2.2658661540355927E-2</c:v>
                </c:pt>
                <c:pt idx="5">
                  <c:v>2.2033400072278789E-2</c:v>
                </c:pt>
                <c:pt idx="6">
                  <c:v>2.0386717481317661E-2</c:v>
                </c:pt>
                <c:pt idx="7">
                  <c:v>1.7017391932161795E-2</c:v>
                </c:pt>
                <c:pt idx="8">
                  <c:v>1.6708859324578385E-2</c:v>
                </c:pt>
                <c:pt idx="9">
                  <c:v>1.3999783415625621E-2</c:v>
                </c:pt>
                <c:pt idx="10">
                  <c:v>1.2009184831347414E-2</c:v>
                </c:pt>
                <c:pt idx="11">
                  <c:v>1.1895104137894696E-2</c:v>
                </c:pt>
                <c:pt idx="12">
                  <c:v>9.8291946456269159E-3</c:v>
                </c:pt>
                <c:pt idx="13">
                  <c:v>7.0641031542373577E-3</c:v>
                </c:pt>
                <c:pt idx="14">
                  <c:v>2.86884266205783E-4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7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5513819985825654E-2"/>
          <c:y val="9.5166386504710997E-3"/>
          <c:w val="0.96396926287828477"/>
          <c:h val="0.823343630813042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Bilateral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invertIfNegative val="0"/>
          <c:cat>
            <c:numRef>
              <c:f>Sheet1!$B$2:$B$70</c:f>
              <c:numCache>
                <c:formatCode>General</c:formatCode>
                <c:ptCount val="6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  <c:pt idx="38">
                  <c:v>2013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5">
                  <c:v>2010</c:v>
                </c:pt>
                <c:pt idx="56">
                  <c:v>2011</c:v>
                </c:pt>
                <c:pt idx="57">
                  <c:v>2012</c:v>
                </c:pt>
                <c:pt idx="58">
                  <c:v>2013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5">
                  <c:v>2010</c:v>
                </c:pt>
                <c:pt idx="66">
                  <c:v>2011</c:v>
                </c:pt>
                <c:pt idx="67">
                  <c:v>2012</c:v>
                </c:pt>
                <c:pt idx="68">
                  <c:v>2013</c:v>
                </c:pt>
              </c:numCache>
            </c:numRef>
          </c:cat>
          <c:val>
            <c:numRef>
              <c:f>Sheet1!$C$2:$C$70</c:f>
              <c:numCache>
                <c:formatCode>_("$"* #,##0_);_("$"* \(#,##0\);_("$"* "-"??_);_(@_)</c:formatCode>
                <c:ptCount val="69"/>
                <c:pt idx="0">
                  <c:v>80.702527976190481</c:v>
                </c:pt>
                <c:pt idx="1">
                  <c:v>87.448841876000003</c:v>
                </c:pt>
                <c:pt idx="2">
                  <c:v>90.446295418326656</c:v>
                </c:pt>
                <c:pt idx="3">
                  <c:v>90.227960109724833</c:v>
                </c:pt>
                <c:pt idx="5">
                  <c:v>56.672979082788089</c:v>
                </c:pt>
                <c:pt idx="6">
                  <c:v>48.464355021048242</c:v>
                </c:pt>
                <c:pt idx="7">
                  <c:v>54.124809814206095</c:v>
                </c:pt>
                <c:pt idx="8">
                  <c:v>42.125215994345837</c:v>
                </c:pt>
                <c:pt idx="10">
                  <c:v>153.94837024135359</c:v>
                </c:pt>
                <c:pt idx="11">
                  <c:v>172.26487344727747</c:v>
                </c:pt>
                <c:pt idx="12">
                  <c:v>157.21397131758519</c:v>
                </c:pt>
                <c:pt idx="13">
                  <c:v>177.23443943379635</c:v>
                </c:pt>
                <c:pt idx="15">
                  <c:v>65.973475000000008</c:v>
                </c:pt>
                <c:pt idx="16">
                  <c:v>81.265663999999987</c:v>
                </c:pt>
                <c:pt idx="17">
                  <c:v>55.898073000000004</c:v>
                </c:pt>
                <c:pt idx="18">
                  <c:v>50.520924000000001</c:v>
                </c:pt>
                <c:pt idx="20">
                  <c:v>156.97708750000001</c:v>
                </c:pt>
                <c:pt idx="21">
                  <c:v>150.78392500000001</c:v>
                </c:pt>
                <c:pt idx="22">
                  <c:v>145.808201</c:v>
                </c:pt>
                <c:pt idx="23">
                  <c:v>134.09825700000002</c:v>
                </c:pt>
                <c:pt idx="25">
                  <c:v>75.506972568999998</c:v>
                </c:pt>
                <c:pt idx="26">
                  <c:v>69.42939100000001</c:v>
                </c:pt>
                <c:pt idx="27">
                  <c:v>52.3862801</c:v>
                </c:pt>
                <c:pt idx="28">
                  <c:v>48.874305777000004</c:v>
                </c:pt>
                <c:pt idx="30">
                  <c:v>11.4</c:v>
                </c:pt>
                <c:pt idx="31">
                  <c:v>5.1159999999999997</c:v>
                </c:pt>
                <c:pt idx="32">
                  <c:v>13.861046</c:v>
                </c:pt>
                <c:pt idx="33">
                  <c:v>2.427</c:v>
                </c:pt>
                <c:pt idx="35">
                  <c:v>18.843</c:v>
                </c:pt>
                <c:pt idx="36">
                  <c:v>20.943999999999999</c:v>
                </c:pt>
                <c:pt idx="37">
                  <c:v>20.53</c:v>
                </c:pt>
                <c:pt idx="38">
                  <c:v>31.9</c:v>
                </c:pt>
                <c:pt idx="40">
                  <c:v>304.7</c:v>
                </c:pt>
                <c:pt idx="41">
                  <c:v>272.81730349999998</c:v>
                </c:pt>
                <c:pt idx="42">
                  <c:v>166.16890099999998</c:v>
                </c:pt>
                <c:pt idx="43">
                  <c:v>134.86971400000002</c:v>
                </c:pt>
                <c:pt idx="45">
                  <c:v>72.336272352814674</c:v>
                </c:pt>
                <c:pt idx="46">
                  <c:v>66.912566491806786</c:v>
                </c:pt>
                <c:pt idx="47">
                  <c:v>62.81850569773637</c:v>
                </c:pt>
                <c:pt idx="48">
                  <c:v>63.606751854624655</c:v>
                </c:pt>
                <c:pt idx="50">
                  <c:v>99.239587525849032</c:v>
                </c:pt>
                <c:pt idx="51">
                  <c:v>115.17494652107032</c:v>
                </c:pt>
                <c:pt idx="52">
                  <c:v>113.23813883433499</c:v>
                </c:pt>
                <c:pt idx="53">
                  <c:v>111.91734798231067</c:v>
                </c:pt>
                <c:pt idx="55">
                  <c:v>597.61918262948188</c:v>
                </c:pt>
                <c:pt idx="56">
                  <c:v>680.53357139999991</c:v>
                </c:pt>
                <c:pt idx="57">
                  <c:v>643.44726000000003</c:v>
                </c:pt>
                <c:pt idx="58">
                  <c:v>680.73983999999996</c:v>
                </c:pt>
                <c:pt idx="60">
                  <c:v>26.4</c:v>
                </c:pt>
                <c:pt idx="61">
                  <c:v>39.915999999999997</c:v>
                </c:pt>
                <c:pt idx="62">
                  <c:v>30.325703999999998</c:v>
                </c:pt>
                <c:pt idx="63">
                  <c:v>19.553999999999998</c:v>
                </c:pt>
                <c:pt idx="65">
                  <c:v>58.784447800000002</c:v>
                </c:pt>
                <c:pt idx="66">
                  <c:v>43.450676999999999</c:v>
                </c:pt>
                <c:pt idx="67">
                  <c:v>32.131579000000002</c:v>
                </c:pt>
                <c:pt idx="68">
                  <c:v>60.498531999999997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Multilateral</c:v>
                </c:pt>
              </c:strCache>
            </c:strRef>
          </c:tx>
          <c:spPr>
            <a:solidFill>
              <a:srgbClr val="FF8811"/>
            </a:solidFill>
            <a:ln>
              <a:solidFill>
                <a:schemeClr val="accent1"/>
              </a:solidFill>
            </a:ln>
          </c:spPr>
          <c:invertIfNegative val="0"/>
          <c:cat>
            <c:numRef>
              <c:f>Sheet1!$B$2:$B$70</c:f>
              <c:numCache>
                <c:formatCode>General</c:formatCode>
                <c:ptCount val="6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  <c:pt idx="38">
                  <c:v>2013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5">
                  <c:v>2010</c:v>
                </c:pt>
                <c:pt idx="56">
                  <c:v>2011</c:v>
                </c:pt>
                <c:pt idx="57">
                  <c:v>2012</c:v>
                </c:pt>
                <c:pt idx="58">
                  <c:v>2013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5">
                  <c:v>2010</c:v>
                </c:pt>
                <c:pt idx="66">
                  <c:v>2011</c:v>
                </c:pt>
                <c:pt idx="67">
                  <c:v>2012</c:v>
                </c:pt>
                <c:pt idx="68">
                  <c:v>2013</c:v>
                </c:pt>
              </c:numCache>
            </c:numRef>
          </c:cat>
          <c:val>
            <c:numRef>
              <c:f>Sheet1!$D$2:$D$70</c:f>
              <c:numCache>
                <c:formatCode>_("$"* #,##0_);_("$"* \(#,##0\);_("$"* "-"??_);_(@_)</c:formatCode>
                <c:ptCount val="69"/>
                <c:pt idx="0">
                  <c:v>23.821392000000003</c:v>
                </c:pt>
                <c:pt idx="1">
                  <c:v>23.604000000000003</c:v>
                </c:pt>
                <c:pt idx="2">
                  <c:v>34.257946800000006</c:v>
                </c:pt>
                <c:pt idx="3">
                  <c:v>53.736750000000001</c:v>
                </c:pt>
                <c:pt idx="5">
                  <c:v>79.38000000000001</c:v>
                </c:pt>
                <c:pt idx="6">
                  <c:v>98.823529414400014</c:v>
                </c:pt>
                <c:pt idx="7">
                  <c:v>100.33979380837501</c:v>
                </c:pt>
                <c:pt idx="8">
                  <c:v>99.229352233049994</c:v>
                </c:pt>
                <c:pt idx="10">
                  <c:v>17.480120000000003</c:v>
                </c:pt>
                <c:pt idx="11">
                  <c:v>17.2050561816</c:v>
                </c:pt>
                <c:pt idx="12">
                  <c:v>13.802592639000002</c:v>
                </c:pt>
                <c:pt idx="13">
                  <c:v>14.454607462199998</c:v>
                </c:pt>
                <c:pt idx="15">
                  <c:v>341.64720160000002</c:v>
                </c:pt>
                <c:pt idx="16">
                  <c:v>331.45628392000003</c:v>
                </c:pt>
                <c:pt idx="17">
                  <c:v>321.02999999999997</c:v>
                </c:pt>
                <c:pt idx="18">
                  <c:v>359.32096836002398</c:v>
                </c:pt>
                <c:pt idx="20">
                  <c:v>148.82112000000001</c:v>
                </c:pt>
                <c:pt idx="21">
                  <c:v>152.94160000000002</c:v>
                </c:pt>
                <c:pt idx="22">
                  <c:v>142.68375000000003</c:v>
                </c:pt>
                <c:pt idx="23">
                  <c:v>151.15829998859996</c:v>
                </c:pt>
                <c:pt idx="25">
                  <c:v>6.4299200000000001</c:v>
                </c:pt>
                <c:pt idx="26">
                  <c:v>6.8146881600000011</c:v>
                </c:pt>
                <c:pt idx="27">
                  <c:v>8.0824232500000015</c:v>
                </c:pt>
                <c:pt idx="28">
                  <c:v>10.887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5">
                  <c:v>138.24776000000003</c:v>
                </c:pt>
                <c:pt idx="36">
                  <c:v>63.968287600000004</c:v>
                </c:pt>
                <c:pt idx="37">
                  <c:v>188.58220590000002</c:v>
                </c:pt>
                <c:pt idx="38">
                  <c:v>69.695991899999996</c:v>
                </c:pt>
                <c:pt idx="40">
                  <c:v>45.79114400000001</c:v>
                </c:pt>
                <c:pt idx="41">
                  <c:v>49.507662400000008</c:v>
                </c:pt>
                <c:pt idx="42">
                  <c:v>27.284949999999998</c:v>
                </c:pt>
                <c:pt idx="43">
                  <c:v>51.529710000000001</c:v>
                </c:pt>
                <c:pt idx="45">
                  <c:v>47.105840000000001</c:v>
                </c:pt>
                <c:pt idx="46">
                  <c:v>52.185369176000009</c:v>
                </c:pt>
                <c:pt idx="47">
                  <c:v>52.753228163499998</c:v>
                </c:pt>
                <c:pt idx="48">
                  <c:v>54.829420331099996</c:v>
                </c:pt>
                <c:pt idx="50">
                  <c:v>41.463520000000003</c:v>
                </c:pt>
                <c:pt idx="51">
                  <c:v>48.814504883200001</c:v>
                </c:pt>
                <c:pt idx="52">
                  <c:v>57.52622299310535</c:v>
                </c:pt>
                <c:pt idx="53">
                  <c:v>60.551376014099908</c:v>
                </c:pt>
                <c:pt idx="55">
                  <c:v>293.2912</c:v>
                </c:pt>
                <c:pt idx="56">
                  <c:v>290.62460064000004</c:v>
                </c:pt>
                <c:pt idx="57">
                  <c:v>157.66999999999999</c:v>
                </c:pt>
                <c:pt idx="58">
                  <c:v>161.31469740599999</c:v>
                </c:pt>
                <c:pt idx="60">
                  <c:v>75.276320000000013</c:v>
                </c:pt>
                <c:pt idx="61">
                  <c:v>83.31750000000001</c:v>
                </c:pt>
                <c:pt idx="62">
                  <c:v>70.356550000000013</c:v>
                </c:pt>
                <c:pt idx="63">
                  <c:v>81.076885494299987</c:v>
                </c:pt>
                <c:pt idx="65">
                  <c:v>110.290192</c:v>
                </c:pt>
                <c:pt idx="66">
                  <c:v>30.815403637599999</c:v>
                </c:pt>
                <c:pt idx="67">
                  <c:v>29.13</c:v>
                </c:pt>
                <c:pt idx="68">
                  <c:v>22.655053661699998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77402112"/>
        <c:axId val="77403648"/>
      </c:barChart>
      <c:catAx>
        <c:axId val="77402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3000000"/>
          <a:lstStyle/>
          <a:p>
            <a:pPr>
              <a:defRPr sz="800" b="1"/>
            </a:pPr>
            <a:endParaRPr lang="en-US"/>
          </a:p>
        </c:txPr>
        <c:crossAx val="77403648"/>
        <c:crosses val="autoZero"/>
        <c:auto val="1"/>
        <c:lblAlgn val="ctr"/>
        <c:lblOffset val="100"/>
        <c:tickLblSkip val="1"/>
        <c:noMultiLvlLbl val="0"/>
      </c:catAx>
      <c:valAx>
        <c:axId val="77403648"/>
        <c:scaling>
          <c:orientation val="minMax"/>
        </c:scaling>
        <c:delete val="0"/>
        <c:axPos val="l"/>
        <c:numFmt formatCode="_(&quot;$&quot;* #,##0_);_(&quot;$&quot;* \(#,##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en-US"/>
          </a:p>
        </c:txPr>
        <c:crossAx val="77402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512782022020458"/>
          <c:y val="0.10988865495657747"/>
          <c:w val="0.14525362152104507"/>
          <c:h val="0.1209613373290676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5513819985825654E-2"/>
          <c:y val="9.5166386504710997E-3"/>
          <c:w val="0.96396926287828477"/>
          <c:h val="0.823343630813042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Bilateral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invertIfNegative val="0"/>
          <c:cat>
            <c:numRef>
              <c:f>Sheet1!$B$2:$B$5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Sheet1!$C$2:$C$5</c:f>
              <c:numCache>
                <c:formatCode>_("$"* #,##0_);_("$"* \(#,##0\);_("$"* "-"??_);_(@_)</c:formatCode>
                <c:ptCount val="4"/>
                <c:pt idx="0">
                  <c:v>3278.926359</c:v>
                </c:pt>
                <c:pt idx="1">
                  <c:v>3974.77</c:v>
                </c:pt>
                <c:pt idx="2">
                  <c:v>4359.2</c:v>
                </c:pt>
                <c:pt idx="3">
                  <c:v>4782.6737030000004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Multilateral</c:v>
                </c:pt>
              </c:strCache>
            </c:strRef>
          </c:tx>
          <c:spPr>
            <a:solidFill>
              <a:srgbClr val="FF8811"/>
            </a:solidFill>
            <a:ln>
              <a:solidFill>
                <a:schemeClr val="accent1"/>
              </a:solidFill>
            </a:ln>
          </c:spPr>
          <c:invertIfNegative val="0"/>
          <c:cat>
            <c:numRef>
              <c:f>Sheet1!$B$2:$B$5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Sheet1!$D$2:$D$5</c:f>
              <c:numCache>
                <c:formatCode>_("$"* #,##0_);_("$"* \(#,##0\);_("$"* "-"??_);_(@_)</c:formatCode>
                <c:ptCount val="4"/>
                <c:pt idx="0">
                  <c:v>443.06772608000006</c:v>
                </c:pt>
                <c:pt idx="1">
                  <c:v>531.81536856000002</c:v>
                </c:pt>
                <c:pt idx="2">
                  <c:v>663.1350000000001</c:v>
                </c:pt>
                <c:pt idx="3">
                  <c:v>838.14935732999993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77485952"/>
        <c:axId val="77487488"/>
      </c:barChart>
      <c:catAx>
        <c:axId val="77485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3000000"/>
          <a:lstStyle/>
          <a:p>
            <a:pPr>
              <a:defRPr sz="800" b="1"/>
            </a:pPr>
            <a:endParaRPr lang="en-US"/>
          </a:p>
        </c:txPr>
        <c:crossAx val="77487488"/>
        <c:crosses val="autoZero"/>
        <c:auto val="1"/>
        <c:lblAlgn val="ctr"/>
        <c:lblOffset val="100"/>
        <c:tickLblSkip val="1"/>
        <c:noMultiLvlLbl val="0"/>
      </c:catAx>
      <c:valAx>
        <c:axId val="77487488"/>
        <c:scaling>
          <c:orientation val="minMax"/>
        </c:scaling>
        <c:delete val="0"/>
        <c:axPos val="l"/>
        <c:numFmt formatCode="_(&quot;$&quot;* #,##0_);_(&quot;$&quot;* \(#,##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en-US"/>
          </a:p>
        </c:txPr>
        <c:crossAx val="77485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5513819985825654E-2"/>
          <c:y val="9.5166386504710997E-3"/>
          <c:w val="0.80792769968247247"/>
          <c:h val="0.7623552247369086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Bilateral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Sheet1!$B$1:$Q$1</c:f>
              <c:strCache>
                <c:ptCount val="16"/>
                <c:pt idx="0">
                  <c:v>All</c:v>
                </c:pt>
                <c:pt idx="1">
                  <c:v>Italy</c:v>
                </c:pt>
                <c:pt idx="2">
                  <c:v>Denmark</c:v>
                </c:pt>
                <c:pt idx="3">
                  <c:v>United States</c:v>
                </c:pt>
                <c:pt idx="4">
                  <c:v>Ireland</c:v>
                </c:pt>
                <c:pt idx="5">
                  <c:v>U.K.</c:v>
                </c:pt>
                <c:pt idx="6">
                  <c:v>Other Govts.</c:v>
                </c:pt>
                <c:pt idx="7">
                  <c:v>Netherlands</c:v>
                </c:pt>
                <c:pt idx="8">
                  <c:v>Sweden</c:v>
                </c:pt>
                <c:pt idx="9">
                  <c:v>Australia</c:v>
                </c:pt>
                <c:pt idx="10">
                  <c:v>Norway</c:v>
                </c:pt>
                <c:pt idx="11">
                  <c:v>Germany</c:v>
                </c:pt>
                <c:pt idx="12">
                  <c:v>Japan</c:v>
                </c:pt>
                <c:pt idx="13">
                  <c:v>Canada</c:v>
                </c:pt>
                <c:pt idx="14">
                  <c:v>E.C.</c:v>
                </c:pt>
                <c:pt idx="15">
                  <c:v>France</c:v>
                </c:pt>
              </c:strCache>
            </c:strRef>
          </c:cat>
          <c:val>
            <c:numRef>
              <c:f>Sheet1!$B$2:$Q$2</c:f>
              <c:numCache>
                <c:formatCode>0%</c:formatCode>
                <c:ptCount val="16"/>
                <c:pt idx="0">
                  <c:v>0.76020997050446026</c:v>
                </c:pt>
                <c:pt idx="1">
                  <c:v>1</c:v>
                </c:pt>
                <c:pt idx="2">
                  <c:v>0.92459346167002154</c:v>
                </c:pt>
                <c:pt idx="3">
                  <c:v>0.85088494187881591</c:v>
                </c:pt>
                <c:pt idx="4">
                  <c:v>0.81782526572252345</c:v>
                </c:pt>
                <c:pt idx="5">
                  <c:v>0.80842725709555618</c:v>
                </c:pt>
                <c:pt idx="6">
                  <c:v>0.72755169267301045</c:v>
                </c:pt>
                <c:pt idx="7">
                  <c:v>0.72355220368062945</c:v>
                </c:pt>
                <c:pt idx="8">
                  <c:v>0.64891387486950913</c:v>
                </c:pt>
                <c:pt idx="9">
                  <c:v>0.62673664984256394</c:v>
                </c:pt>
                <c:pt idx="10">
                  <c:v>0.53705511315310228</c:v>
                </c:pt>
                <c:pt idx="11">
                  <c:v>0.47009701868258591</c:v>
                </c:pt>
                <c:pt idx="12">
                  <c:v>0.31398876474771636</c:v>
                </c:pt>
                <c:pt idx="13">
                  <c:v>0.29801099831863503</c:v>
                </c:pt>
                <c:pt idx="14">
                  <c:v>0.19431410052639944</c:v>
                </c:pt>
                <c:pt idx="15">
                  <c:v>0.12326930199614659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Global Fund/
UNITAID</c:v>
                </c:pt>
              </c:strCache>
            </c:strRef>
          </c:tx>
          <c:spPr>
            <a:solidFill>
              <a:srgbClr val="FF8811"/>
            </a:solidFill>
            <a:ln>
              <a:solidFill>
                <a:schemeClr val="accent1"/>
              </a:solidFill>
            </a:ln>
          </c:spPr>
          <c:invertIfNegative val="0"/>
          <c:dLbls>
            <c:dLbl>
              <c:idx val="1"/>
              <c:delete val="1"/>
            </c:dLbl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Sheet1!$B$1:$Q$1</c:f>
              <c:strCache>
                <c:ptCount val="16"/>
                <c:pt idx="0">
                  <c:v>All</c:v>
                </c:pt>
                <c:pt idx="1">
                  <c:v>Italy</c:v>
                </c:pt>
                <c:pt idx="2">
                  <c:v>Denmark</c:v>
                </c:pt>
                <c:pt idx="3">
                  <c:v>United States</c:v>
                </c:pt>
                <c:pt idx="4">
                  <c:v>Ireland</c:v>
                </c:pt>
                <c:pt idx="5">
                  <c:v>U.K.</c:v>
                </c:pt>
                <c:pt idx="6">
                  <c:v>Other Govts.</c:v>
                </c:pt>
                <c:pt idx="7">
                  <c:v>Netherlands</c:v>
                </c:pt>
                <c:pt idx="8">
                  <c:v>Sweden</c:v>
                </c:pt>
                <c:pt idx="9">
                  <c:v>Australia</c:v>
                </c:pt>
                <c:pt idx="10">
                  <c:v>Norway</c:v>
                </c:pt>
                <c:pt idx="11">
                  <c:v>Germany</c:v>
                </c:pt>
                <c:pt idx="12">
                  <c:v>Japan</c:v>
                </c:pt>
                <c:pt idx="13">
                  <c:v>Canada</c:v>
                </c:pt>
                <c:pt idx="14">
                  <c:v>E.C.</c:v>
                </c:pt>
                <c:pt idx="15">
                  <c:v>France</c:v>
                </c:pt>
              </c:strCache>
            </c:strRef>
          </c:cat>
          <c:val>
            <c:numRef>
              <c:f>Sheet1!$B$3:$Q$3</c:f>
              <c:numCache>
                <c:formatCode>0%</c:formatCode>
                <c:ptCount val="16"/>
                <c:pt idx="0">
                  <c:v>0.23979002949553996</c:v>
                </c:pt>
                <c:pt idx="1">
                  <c:v>0</c:v>
                </c:pt>
                <c:pt idx="2">
                  <c:v>7.5406538329978526E-2</c:v>
                </c:pt>
                <c:pt idx="3">
                  <c:v>0.14911505812118411</c:v>
                </c:pt>
                <c:pt idx="4">
                  <c:v>0.18217473427747655</c:v>
                </c:pt>
                <c:pt idx="5">
                  <c:v>0.19157274290444379</c:v>
                </c:pt>
                <c:pt idx="6">
                  <c:v>0.27244830732698966</c:v>
                </c:pt>
                <c:pt idx="7">
                  <c:v>0.27644779631937061</c:v>
                </c:pt>
                <c:pt idx="8">
                  <c:v>0.35108612513049092</c:v>
                </c:pt>
                <c:pt idx="9">
                  <c:v>0.37326335015743611</c:v>
                </c:pt>
                <c:pt idx="10">
                  <c:v>0.46294488684689777</c:v>
                </c:pt>
                <c:pt idx="11">
                  <c:v>0.52990298131741409</c:v>
                </c:pt>
                <c:pt idx="12">
                  <c:v>0.68601123525228358</c:v>
                </c:pt>
                <c:pt idx="13">
                  <c:v>0.70198900168136502</c:v>
                </c:pt>
                <c:pt idx="14">
                  <c:v>0.80568589947360059</c:v>
                </c:pt>
                <c:pt idx="15">
                  <c:v>0.8767306980038535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77586432"/>
        <c:axId val="77587968"/>
      </c:barChart>
      <c:catAx>
        <c:axId val="77586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77587968"/>
        <c:crosses val="autoZero"/>
        <c:auto val="1"/>
        <c:lblAlgn val="ctr"/>
        <c:lblOffset val="100"/>
        <c:noMultiLvlLbl val="0"/>
      </c:catAx>
      <c:valAx>
        <c:axId val="7758796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586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652399314720672"/>
          <c:y val="0.29584528391038339"/>
          <c:w val="0.13487792764387796"/>
          <c:h val="0.2086797205433471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402808082724599"/>
          <c:y val="3.3035775093913734E-2"/>
          <c:w val="0.78179757473618428"/>
          <c:h val="0.9286704812469582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Share of All Resources for AIDS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Sheet1!$A$2:$A$14</c:f>
              <c:strCache>
                <c:ptCount val="13"/>
                <c:pt idx="0">
                  <c:v>Ireland</c:v>
                </c:pt>
                <c:pt idx="1">
                  <c:v>Denmark</c:v>
                </c:pt>
                <c:pt idx="2">
                  <c:v>Norway</c:v>
                </c:pt>
                <c:pt idx="3">
                  <c:v>Sweden</c:v>
                </c:pt>
                <c:pt idx="4">
                  <c:v>Netherlands</c:v>
                </c:pt>
                <c:pt idx="5">
                  <c:v>Australia</c:v>
                </c:pt>
                <c:pt idx="6">
                  <c:v>Canada</c:v>
                </c:pt>
                <c:pt idx="7">
                  <c:v>Italy</c:v>
                </c:pt>
                <c:pt idx="8">
                  <c:v>United Kingdom</c:v>
                </c:pt>
                <c:pt idx="9">
                  <c:v>France</c:v>
                </c:pt>
                <c:pt idx="10">
                  <c:v>Germany</c:v>
                </c:pt>
                <c:pt idx="11">
                  <c:v>Japan</c:v>
                </c:pt>
                <c:pt idx="12">
                  <c:v>United States</c:v>
                </c:pt>
              </c:strCache>
            </c:strRef>
          </c:cat>
          <c:val>
            <c:numRef>
              <c:f>Sheet1!$B$2:$B$14</c:f>
              <c:numCache>
                <c:formatCode>0.0%</c:formatCode>
                <c:ptCount val="13"/>
                <c:pt idx="0">
                  <c:v>3.1223252757053292E-3</c:v>
                </c:pt>
                <c:pt idx="1">
                  <c:v>1.0015101718704093E-2</c:v>
                </c:pt>
                <c:pt idx="2">
                  <c:v>6.1878877839981524E-3</c:v>
                </c:pt>
                <c:pt idx="3">
                  <c:v>9.0109051199796543E-3</c:v>
                </c:pt>
                <c:pt idx="4">
                  <c:v>9.7387368861024046E-3</c:v>
                </c:pt>
                <c:pt idx="5">
                  <c:v>7.5216671948654555E-3</c:v>
                </c:pt>
                <c:pt idx="6">
                  <c:v>7.3852961456319652E-3</c:v>
                </c:pt>
                <c:pt idx="7">
                  <c:v>1.2680250783699061E-4</c:v>
                </c:pt>
                <c:pt idx="8">
                  <c:v>4.3994489937617558E-2</c:v>
                </c:pt>
                <c:pt idx="9">
                  <c:v>2.1412847040753604E-2</c:v>
                </c:pt>
                <c:pt idx="10">
                  <c:v>1.4903686363040751E-2</c:v>
                </c:pt>
                <c:pt idx="11">
                  <c:v>5.3080455538140024E-3</c:v>
                </c:pt>
                <c:pt idx="12">
                  <c:v>0.29366891642267501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Share of World GDP</c:v>
                </c:pt>
              </c:strCache>
            </c:strRef>
          </c:tx>
          <c:spPr>
            <a:solidFill>
              <a:srgbClr val="FF8811"/>
            </a:solidFill>
            <a:ln>
              <a:solidFill>
                <a:schemeClr val="accent1"/>
              </a:solidFill>
            </a:ln>
          </c:spPr>
          <c:invertIfNegative val="0"/>
          <c:dLbls>
            <c:dLbl>
              <c:idx val="4"/>
              <c:layout>
                <c:manualLayout>
                  <c:x val="-1.4174344436569809E-3"/>
                  <c:y val="-1.0515937130428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Sheet1!$A$2:$A$14</c:f>
              <c:strCache>
                <c:ptCount val="13"/>
                <c:pt idx="0">
                  <c:v>Ireland</c:v>
                </c:pt>
                <c:pt idx="1">
                  <c:v>Denmark</c:v>
                </c:pt>
                <c:pt idx="2">
                  <c:v>Norway</c:v>
                </c:pt>
                <c:pt idx="3">
                  <c:v>Sweden</c:v>
                </c:pt>
                <c:pt idx="4">
                  <c:v>Netherlands</c:v>
                </c:pt>
                <c:pt idx="5">
                  <c:v>Australia</c:v>
                </c:pt>
                <c:pt idx="6">
                  <c:v>Canada</c:v>
                </c:pt>
                <c:pt idx="7">
                  <c:v>Italy</c:v>
                </c:pt>
                <c:pt idx="8">
                  <c:v>United Kingdom</c:v>
                </c:pt>
                <c:pt idx="9">
                  <c:v>France</c:v>
                </c:pt>
                <c:pt idx="10">
                  <c:v>Germany</c:v>
                </c:pt>
                <c:pt idx="11">
                  <c:v>Japan</c:v>
                </c:pt>
                <c:pt idx="12">
                  <c:v>United States</c:v>
                </c:pt>
              </c:strCache>
            </c:strRef>
          </c:cat>
          <c:val>
            <c:numRef>
              <c:f>Sheet1!$C$2:$C$14</c:f>
              <c:numCache>
                <c:formatCode>0.0%</c:formatCode>
                <c:ptCount val="13"/>
                <c:pt idx="0">
                  <c:v>2.9450892990560678E-3</c:v>
                </c:pt>
                <c:pt idx="1">
                  <c:v>4.4734852684777142E-3</c:v>
                </c:pt>
                <c:pt idx="2">
                  <c:v>6.9104789443970782E-3</c:v>
                </c:pt>
                <c:pt idx="3">
                  <c:v>7.5415231652473077E-3</c:v>
                </c:pt>
                <c:pt idx="4">
                  <c:v>1.081351570041833E-2</c:v>
                </c:pt>
                <c:pt idx="5">
                  <c:v>2.0346492559413364E-2</c:v>
                </c:pt>
                <c:pt idx="6">
                  <c:v>2.4669414456086877E-2</c:v>
                </c:pt>
                <c:pt idx="7">
                  <c:v>2.8006152349992267E-2</c:v>
                </c:pt>
                <c:pt idx="8">
                  <c:v>3.4275314323510282E-2</c:v>
                </c:pt>
                <c:pt idx="9">
                  <c:v>3.7000296436422213E-2</c:v>
                </c:pt>
                <c:pt idx="10">
                  <c:v>4.914644463433112E-2</c:v>
                </c:pt>
                <c:pt idx="11">
                  <c:v>6.6252911834650027E-2</c:v>
                </c:pt>
                <c:pt idx="12">
                  <c:v>0.22707778770975487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314112"/>
        <c:axId val="77996416"/>
      </c:barChart>
      <c:catAx>
        <c:axId val="783141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0"/>
            </a:pPr>
            <a:endParaRPr lang="en-US"/>
          </a:p>
        </c:txPr>
        <c:crossAx val="77996416"/>
        <c:crosses val="autoZero"/>
        <c:auto val="1"/>
        <c:lblAlgn val="ctr"/>
        <c:lblOffset val="100"/>
        <c:noMultiLvlLbl val="0"/>
      </c:catAx>
      <c:valAx>
        <c:axId val="77996416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78314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2706697098723754"/>
          <c:y val="0.30083384343218661"/>
          <c:w val="0.44033203680865191"/>
          <c:h val="0.10914383504220762"/>
        </c:manualLayout>
      </c:layout>
      <c:overlay val="0"/>
      <c:txPr>
        <a:bodyPr/>
        <a:lstStyle/>
        <a:p>
          <a:pPr>
            <a:defRPr sz="1600" b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02808082724599"/>
          <c:y val="3.3035775093913734E-2"/>
          <c:w val="0.71376072144064917"/>
          <c:h val="0.9286704812469582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Disbursements Per Million GDP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Sheet1!$A$2:$A$14</c:f>
              <c:strCache>
                <c:ptCount val="13"/>
                <c:pt idx="0">
                  <c:v>Italy</c:v>
                </c:pt>
                <c:pt idx="1">
                  <c:v>Japan</c:v>
                </c:pt>
                <c:pt idx="2">
                  <c:v>Canada</c:v>
                </c:pt>
                <c:pt idx="3">
                  <c:v>Germany</c:v>
                </c:pt>
                <c:pt idx="4">
                  <c:v>Australia</c:v>
                </c:pt>
                <c:pt idx="5">
                  <c:v>France</c:v>
                </c:pt>
                <c:pt idx="6">
                  <c:v>Norway</c:v>
                </c:pt>
                <c:pt idx="7">
                  <c:v>Netherlands</c:v>
                </c:pt>
                <c:pt idx="8">
                  <c:v>Ireland</c:v>
                </c:pt>
                <c:pt idx="9">
                  <c:v>Sweden</c:v>
                </c:pt>
                <c:pt idx="10">
                  <c:v>United Kingdom</c:v>
                </c:pt>
                <c:pt idx="11">
                  <c:v>United States</c:v>
                </c:pt>
                <c:pt idx="12">
                  <c:v>Denmark</c:v>
                </c:pt>
              </c:strCache>
            </c:strRef>
          </c:cat>
          <c:val>
            <c:numRef>
              <c:f>Sheet1!$B$2:$B$14</c:f>
              <c:numCache>
                <c:formatCode>_("$"* #,##0.0_);_("$"* \(#,##0.0\);_("$"* "-"??_);_(@_)</c:formatCode>
                <c:ptCount val="13"/>
                <c:pt idx="0">
                  <c:v>1.1713574860457876</c:v>
                </c:pt>
                <c:pt idx="1">
                  <c:v>20.727395414331681</c:v>
                </c:pt>
                <c:pt idx="2">
                  <c:v>77.450483825177315</c:v>
                </c:pt>
                <c:pt idx="3">
                  <c:v>78.45428317222499</c:v>
                </c:pt>
                <c:pt idx="4">
                  <c:v>95.640011844813159</c:v>
                </c:pt>
                <c:pt idx="5">
                  <c:v>149.72153558117617</c:v>
                </c:pt>
                <c:pt idx="6">
                  <c:v>231.65908824948292</c:v>
                </c:pt>
                <c:pt idx="7">
                  <c:v>232.99724127413887</c:v>
                </c:pt>
                <c:pt idx="8">
                  <c:v>274.28037752657383</c:v>
                </c:pt>
                <c:pt idx="9">
                  <c:v>309.11808121406062</c:v>
                </c:pt>
                <c:pt idx="10">
                  <c:v>332.07172813447329</c:v>
                </c:pt>
                <c:pt idx="11">
                  <c:v>334.57877583111599</c:v>
                </c:pt>
                <c:pt idx="12">
                  <c:v>579.19448055643409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031872"/>
        <c:axId val="78058240"/>
      </c:barChart>
      <c:catAx>
        <c:axId val="780318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0"/>
            </a:pPr>
            <a:endParaRPr lang="en-US"/>
          </a:p>
        </c:txPr>
        <c:crossAx val="78058240"/>
        <c:crosses val="autoZero"/>
        <c:auto val="1"/>
        <c:lblAlgn val="ctr"/>
        <c:lblOffset val="100"/>
        <c:noMultiLvlLbl val="0"/>
      </c:catAx>
      <c:valAx>
        <c:axId val="78058240"/>
        <c:scaling>
          <c:orientation val="minMax"/>
        </c:scaling>
        <c:delete val="1"/>
        <c:axPos val="b"/>
        <c:numFmt formatCode="_(&quot;$&quot;* #,##0.0_);_(&quot;$&quot;* \(#,##0.0\);_(&quot;$&quot;* &quot;-&quot;??_);_(@_)" sourceLinked="1"/>
        <c:majorTickMark val="out"/>
        <c:minorTickMark val="none"/>
        <c:tickLblPos val="nextTo"/>
        <c:crossAx val="780318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D92E5-9FFA-458A-9BEA-BDF5C2EF3530}" type="datetimeFigureOut">
              <a:rPr lang="en-US" smtClean="0"/>
              <a:t>11/17/2014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76084-7007-4F9A-9BF5-85CA96B02E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09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>
                <a:solidFill>
                  <a:prstClr val="black"/>
                </a:solidFill>
              </a:rPr>
              <a:pPr/>
              <a:t>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13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44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44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72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72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7868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65323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0889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407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2347" y="1817601"/>
            <a:ext cx="8223439" cy="1000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1" i="0">
                <a:latin typeface="Calibri" pitchFamily="34" charset="0"/>
                <a:cs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44467" y="2946400"/>
            <a:ext cx="6391275" cy="884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444467" y="4238484"/>
            <a:ext cx="3352800" cy="28436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 b="0" i="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4" hasCustomPrompt="1"/>
          </p:nvPr>
        </p:nvSpPr>
        <p:spPr>
          <a:xfrm>
            <a:off x="4480280" y="6174160"/>
            <a:ext cx="4416425" cy="531440"/>
          </a:xfrm>
          <a:prstGeom prst="rect">
            <a:avLst/>
          </a:prstGeom>
        </p:spPr>
        <p:txBody>
          <a:bodyPr vert="horz"/>
          <a:lstStyle>
            <a:lvl1pPr marL="0" indent="0" algn="r">
              <a:buFontTx/>
              <a:buNone/>
              <a:defRPr sz="1200" b="0" i="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Date: January 23, 2013</a:t>
            </a:r>
          </a:p>
          <a:p>
            <a:pPr lvl="0"/>
            <a:r>
              <a:rPr lang="en-US" dirty="0" smtClean="0"/>
              <a:t>Location: Washington D.C.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6" hasCustomPrompt="1"/>
          </p:nvPr>
        </p:nvSpPr>
        <p:spPr>
          <a:xfrm>
            <a:off x="444467" y="4644232"/>
            <a:ext cx="5984875" cy="84931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Multiple Author Names, Name Last Name, Name </a:t>
            </a:r>
            <a:r>
              <a:rPr lang="en-US" dirty="0" err="1" smtClean="0"/>
              <a:t>lastname</a:t>
            </a:r>
            <a:r>
              <a:rPr lang="en-US" dirty="0" smtClean="0"/>
              <a:t> &amp; name </a:t>
            </a:r>
            <a:r>
              <a:rPr lang="en-US" dirty="0" err="1" smtClean="0"/>
              <a:t>lastname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794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9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4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312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751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4979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816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4711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5772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03920" y="6217920"/>
            <a:ext cx="548640" cy="5514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17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03920" y="6217920"/>
            <a:ext cx="548640" cy="55143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1440" y="91440"/>
            <a:ext cx="896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latin typeface="Calibri" pitchFamily="34" charset="0"/>
                <a:cs typeface="Meta Offc Pro"/>
              </a:rPr>
              <a:t>Exhibit </a:t>
            </a:r>
            <a:fld id="{0C16F13B-3659-4888-B784-82F22626CC5F}" type="slidenum">
              <a:rPr lang="en-US" sz="1400" b="1" smtClean="0">
                <a:latin typeface="Calibri" pitchFamily="34" charset="0"/>
                <a:cs typeface="Meta Offc Pro"/>
              </a:rPr>
              <a:pPr algn="l"/>
              <a:t>‹#›</a:t>
            </a:fld>
            <a:endParaRPr lang="en-US" sz="1400" b="1" dirty="0" smtClean="0">
              <a:latin typeface="Calibri" pitchFamily="34" charset="0"/>
              <a:cs typeface="Meta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64824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03920" y="6217920"/>
            <a:ext cx="548640" cy="55143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1440" y="91440"/>
            <a:ext cx="896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latin typeface="Calibri" pitchFamily="34" charset="0"/>
                <a:cs typeface="Meta Offc Pro"/>
              </a:rPr>
              <a:t>Figure </a:t>
            </a:r>
            <a:fld id="{0C16F13B-3659-4888-B784-82F22626CC5F}" type="slidenum">
              <a:rPr lang="en-US" sz="1400" b="1" smtClean="0">
                <a:latin typeface="Calibri" pitchFamily="34" charset="0"/>
                <a:cs typeface="Meta Offc Pro"/>
              </a:rPr>
              <a:pPr algn="l"/>
              <a:t>‹#›</a:t>
            </a:fld>
            <a:endParaRPr lang="en-US" sz="1400" b="1" dirty="0" smtClean="0">
              <a:latin typeface="Calibri" pitchFamily="34" charset="0"/>
              <a:cs typeface="Meta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18827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0541" y="1554480"/>
            <a:ext cx="8682918" cy="4481320"/>
          </a:xfrm>
          <a:prstGeom prst="rect">
            <a:avLst/>
          </a:prstGeom>
          <a:solidFill>
            <a:srgbClr val="0B78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541" y="228600"/>
            <a:ext cx="1087719" cy="10932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5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kates@kff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kff.org/global-health-policy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kff.org/global-health-policy/" TargetMode="External"/><Relationship Id="rId2" Type="http://schemas.openxmlformats.org/officeDocument/2006/relationships/hyperlink" Target="mailto:jkates@kff.org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Changes in Donor Financing Over Time: A Global Perspective</a:t>
            </a: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44467" y="2946400"/>
            <a:ext cx="8166133" cy="884238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International AIDS Economics Network Pre-Conference Meeting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800" dirty="0" smtClean="0"/>
              <a:t>Jen Kates, PhD</a:t>
            </a:r>
            <a:endParaRPr lang="en-US" sz="18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July 19, 2014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US" sz="1600" dirty="0" smtClean="0"/>
              <a:t>Vice President; Director, Global Health &amp; HIV Policy</a:t>
            </a:r>
          </a:p>
          <a:p>
            <a:r>
              <a:rPr lang="en-US" sz="1600" dirty="0" smtClean="0"/>
              <a:t>Kaiser Family Foundation</a:t>
            </a:r>
          </a:p>
          <a:p>
            <a:r>
              <a:rPr lang="en-US" sz="1600" dirty="0" smtClean="0">
                <a:hlinkClick r:id="rId3"/>
              </a:rPr>
              <a:t>jkates@kff.org</a:t>
            </a:r>
            <a:endParaRPr lang="en-US" sz="1600" dirty="0" smtClean="0"/>
          </a:p>
          <a:p>
            <a:r>
              <a:rPr lang="en-US" sz="1600" dirty="0" smtClean="0">
                <a:hlinkClick r:id="rId4"/>
              </a:rPr>
              <a:t>http://kff.org/global-health-policy/</a:t>
            </a:r>
            <a:r>
              <a:rPr lang="en-US" sz="1600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33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" y="1097280"/>
            <a:ext cx="8595360" cy="5029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chemeClr val="accent1"/>
                </a:solidFill>
              </a:rPr>
              <a:t>Bilateral Assistance: Accounted </a:t>
            </a:r>
            <a:r>
              <a:rPr lang="en-US" sz="2400" b="1" dirty="0">
                <a:solidFill>
                  <a:schemeClr val="accent1"/>
                </a:solidFill>
              </a:rPr>
              <a:t>for 76% (US$6.4 billion) of total donor government </a:t>
            </a:r>
            <a:r>
              <a:rPr lang="en-US" sz="2400" b="1" dirty="0" smtClean="0">
                <a:solidFill>
                  <a:schemeClr val="accent1"/>
                </a:solidFill>
              </a:rPr>
              <a:t>assistance</a:t>
            </a:r>
          </a:p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chemeClr val="accent1"/>
                </a:solidFill>
              </a:rPr>
              <a:t>Multilateral Assistance: Accounted </a:t>
            </a:r>
            <a:r>
              <a:rPr lang="en-US" sz="2400" b="1" dirty="0">
                <a:solidFill>
                  <a:schemeClr val="accent1"/>
                </a:solidFill>
              </a:rPr>
              <a:t>for 24% (US$2.0 </a:t>
            </a:r>
            <a:r>
              <a:rPr lang="en-US" sz="2400" b="1" dirty="0" smtClean="0">
                <a:solidFill>
                  <a:schemeClr val="accent1"/>
                </a:solidFill>
              </a:rPr>
              <a:t>billion) and </a:t>
            </a:r>
            <a:r>
              <a:rPr lang="en-US" sz="2400" b="1" dirty="0">
                <a:solidFill>
                  <a:schemeClr val="accent1"/>
                </a:solidFill>
              </a:rPr>
              <a:t>includes funding provided to the Global Fund and </a:t>
            </a:r>
            <a:r>
              <a:rPr lang="en-US" sz="2400" b="1" dirty="0" smtClean="0">
                <a:solidFill>
                  <a:schemeClr val="accent1"/>
                </a:solidFill>
              </a:rPr>
              <a:t>UNITAID</a:t>
            </a:r>
          </a:p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chemeClr val="accent1"/>
                </a:solidFill>
              </a:rPr>
              <a:t>Nine donor governments provided majority of </a:t>
            </a:r>
            <a:r>
              <a:rPr lang="en-US" sz="2400" b="1" dirty="0">
                <a:solidFill>
                  <a:schemeClr val="accent1"/>
                </a:solidFill>
              </a:rPr>
              <a:t>their total HIV assistance through bilateral </a:t>
            </a:r>
            <a:r>
              <a:rPr lang="en-US" sz="2400" b="1" dirty="0" smtClean="0">
                <a:solidFill>
                  <a:schemeClr val="accent1"/>
                </a:solidFill>
              </a:rPr>
              <a:t>channels, while five channeled </a:t>
            </a:r>
            <a:r>
              <a:rPr lang="en-US" sz="2400" b="1" dirty="0">
                <a:solidFill>
                  <a:schemeClr val="accent1"/>
                </a:solidFill>
              </a:rPr>
              <a:t>more than half through the Global Fund and </a:t>
            </a:r>
            <a:r>
              <a:rPr lang="en-US" sz="2400" b="1" dirty="0" smtClean="0">
                <a:solidFill>
                  <a:schemeClr val="accent1"/>
                </a:solidFill>
              </a:rPr>
              <a:t>UNITAID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accent1"/>
                </a:solidFill>
              </a:rPr>
              <a:t>I</a:t>
            </a:r>
            <a:r>
              <a:rPr lang="en-US" sz="2400" b="1" dirty="0" smtClean="0">
                <a:solidFill>
                  <a:schemeClr val="accent1"/>
                </a:solidFill>
              </a:rPr>
              <a:t>n </a:t>
            </a:r>
            <a:r>
              <a:rPr lang="en-US" sz="2400" b="1" dirty="0">
                <a:solidFill>
                  <a:schemeClr val="accent1"/>
                </a:solidFill>
              </a:rPr>
              <a:t>recent years, many donor governments have provided an increasing share of their total donor assistance for HIV through the Global </a:t>
            </a:r>
            <a:r>
              <a:rPr lang="en-US" sz="2400" b="1" dirty="0" smtClean="0">
                <a:solidFill>
                  <a:schemeClr val="accent1"/>
                </a:solidFill>
              </a:rPr>
              <a:t>Fund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Bilateral &amp; Multilateral Assistance for HIV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/>
        </p:nvSpPr>
        <p:spPr>
          <a:xfrm>
            <a:off x="60960" y="624840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050" dirty="0" smtClean="0"/>
              <a:t>SOURCE: Kaiser Family Foundation and </a:t>
            </a:r>
            <a:r>
              <a:rPr lang="en-US" sz="1050" dirty="0"/>
              <a:t>UNAIDS, </a:t>
            </a:r>
            <a:r>
              <a:rPr lang="en-US" sz="1050" i="1" dirty="0"/>
              <a:t>Financing the Response to AIDS in Low- and Middle-Income Countries: International Assistance from Donor Governments in </a:t>
            </a:r>
            <a:r>
              <a:rPr lang="en-US" sz="1050" i="1" dirty="0" smtClean="0"/>
              <a:t>2013</a:t>
            </a:r>
            <a:r>
              <a:rPr lang="en-US" sz="1050" dirty="0" smtClean="0"/>
              <a:t>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48632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209487"/>
              </p:ext>
            </p:extLst>
          </p:nvPr>
        </p:nvGraphicFramePr>
        <p:xfrm>
          <a:off x="184150" y="1506875"/>
          <a:ext cx="8959850" cy="4848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International HIV Assistance: Funding Channels for Donor Government Disbursements (USD), 2013</a:t>
            </a:r>
            <a:endParaRPr lang="en-US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 rot="18446432">
            <a:off x="417628" y="1594701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+mj-lt"/>
                <a:cs typeface="Meta Offc Pro"/>
              </a:rPr>
              <a:t>$8.5b</a:t>
            </a:r>
          </a:p>
        </p:txBody>
      </p:sp>
      <p:sp>
        <p:nvSpPr>
          <p:cNvPr id="14" name="TextBox 13"/>
          <p:cNvSpPr txBox="1"/>
          <p:nvPr/>
        </p:nvSpPr>
        <p:spPr>
          <a:xfrm rot="18446432">
            <a:off x="866947" y="1551697"/>
            <a:ext cx="6527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+mj-lt"/>
                <a:cs typeface="Meta Offc Pro"/>
              </a:rPr>
              <a:t>$2.4m</a:t>
            </a:r>
          </a:p>
        </p:txBody>
      </p:sp>
      <p:sp>
        <p:nvSpPr>
          <p:cNvPr id="15" name="TextBox 14"/>
          <p:cNvSpPr txBox="1"/>
          <p:nvPr/>
        </p:nvSpPr>
        <p:spPr>
          <a:xfrm rot="18446432">
            <a:off x="1267773" y="1501305"/>
            <a:ext cx="835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+mj-lt"/>
                <a:cs typeface="Meta Offc Pro"/>
              </a:rPr>
              <a:t>$191.7m</a:t>
            </a:r>
          </a:p>
        </p:txBody>
      </p:sp>
      <p:sp>
        <p:nvSpPr>
          <p:cNvPr id="16" name="TextBox 15"/>
          <p:cNvSpPr txBox="1"/>
          <p:nvPr/>
        </p:nvSpPr>
        <p:spPr>
          <a:xfrm rot="18446432">
            <a:off x="2623347" y="1502905"/>
            <a:ext cx="835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+mj-lt"/>
                <a:cs typeface="Meta Offc Pro"/>
              </a:rPr>
              <a:t>$842.1m</a:t>
            </a:r>
          </a:p>
        </p:txBody>
      </p:sp>
      <p:sp>
        <p:nvSpPr>
          <p:cNvPr id="19" name="TextBox 18"/>
          <p:cNvSpPr txBox="1"/>
          <p:nvPr/>
        </p:nvSpPr>
        <p:spPr>
          <a:xfrm rot="18446432">
            <a:off x="1768926" y="1591112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+mj-lt"/>
                <a:cs typeface="Meta Offc Pro"/>
              </a:rPr>
              <a:t>$5.6b</a:t>
            </a:r>
          </a:p>
        </p:txBody>
      </p:sp>
      <p:sp>
        <p:nvSpPr>
          <p:cNvPr id="20" name="TextBox 19"/>
          <p:cNvSpPr txBox="1"/>
          <p:nvPr/>
        </p:nvSpPr>
        <p:spPr>
          <a:xfrm rot="18446432">
            <a:off x="2186115" y="1527619"/>
            <a:ext cx="744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+mj-lt"/>
                <a:cs typeface="Meta Offc Pro"/>
              </a:rPr>
              <a:t>$59.8m</a:t>
            </a:r>
          </a:p>
        </p:txBody>
      </p:sp>
      <p:sp>
        <p:nvSpPr>
          <p:cNvPr id="21" name="TextBox 20"/>
          <p:cNvSpPr txBox="1"/>
          <p:nvPr/>
        </p:nvSpPr>
        <p:spPr>
          <a:xfrm rot="18446432">
            <a:off x="3101337" y="1527619"/>
            <a:ext cx="744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+mj-lt"/>
                <a:cs typeface="Meta Offc Pro"/>
              </a:rPr>
              <a:t>$83.2m</a:t>
            </a:r>
          </a:p>
        </p:txBody>
      </p:sp>
      <p:sp>
        <p:nvSpPr>
          <p:cNvPr id="22" name="TextBox 21"/>
          <p:cNvSpPr txBox="1"/>
          <p:nvPr/>
        </p:nvSpPr>
        <p:spPr>
          <a:xfrm rot="18446432">
            <a:off x="3535321" y="1502905"/>
            <a:ext cx="835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+mj-lt"/>
                <a:cs typeface="Meta Offc Pro"/>
              </a:rPr>
              <a:t>$186.4m</a:t>
            </a:r>
          </a:p>
        </p:txBody>
      </p:sp>
      <p:sp>
        <p:nvSpPr>
          <p:cNvPr id="23" name="TextBox 22"/>
          <p:cNvSpPr txBox="1"/>
          <p:nvPr/>
        </p:nvSpPr>
        <p:spPr>
          <a:xfrm rot="18446432">
            <a:off x="3986219" y="1490548"/>
            <a:ext cx="835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+mj-lt"/>
                <a:cs typeface="Meta Offc Pro"/>
              </a:rPr>
              <a:t>$172.5m</a:t>
            </a:r>
          </a:p>
        </p:txBody>
      </p:sp>
      <p:sp>
        <p:nvSpPr>
          <p:cNvPr id="24" name="TextBox 23"/>
          <p:cNvSpPr txBox="1"/>
          <p:nvPr/>
        </p:nvSpPr>
        <p:spPr>
          <a:xfrm rot="18446432">
            <a:off x="4422348" y="1497494"/>
            <a:ext cx="835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+mj-lt"/>
                <a:cs typeface="Meta Offc Pro"/>
              </a:rPr>
              <a:t>$144.0m</a:t>
            </a:r>
          </a:p>
        </p:txBody>
      </p:sp>
      <p:sp>
        <p:nvSpPr>
          <p:cNvPr id="25" name="TextBox 24"/>
          <p:cNvSpPr txBox="1"/>
          <p:nvPr/>
        </p:nvSpPr>
        <p:spPr>
          <a:xfrm rot="18446432">
            <a:off x="4865115" y="1502905"/>
            <a:ext cx="835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+mj-lt"/>
                <a:cs typeface="Meta Offc Pro"/>
              </a:rPr>
              <a:t>$118.4m</a:t>
            </a:r>
          </a:p>
        </p:txBody>
      </p:sp>
      <p:sp>
        <p:nvSpPr>
          <p:cNvPr id="26" name="TextBox 25"/>
          <p:cNvSpPr txBox="1"/>
          <p:nvPr/>
        </p:nvSpPr>
        <p:spPr>
          <a:xfrm rot="18446432">
            <a:off x="5322316" y="1502905"/>
            <a:ext cx="835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+mj-lt"/>
                <a:cs typeface="Meta Offc Pro"/>
              </a:rPr>
              <a:t>$285.3m</a:t>
            </a:r>
          </a:p>
        </p:txBody>
      </p:sp>
      <p:sp>
        <p:nvSpPr>
          <p:cNvPr id="27" name="TextBox 26"/>
          <p:cNvSpPr txBox="1"/>
          <p:nvPr/>
        </p:nvSpPr>
        <p:spPr>
          <a:xfrm rot="18446432">
            <a:off x="5790332" y="1503869"/>
            <a:ext cx="835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+mj-lt"/>
                <a:cs typeface="Meta Offc Pro"/>
              </a:rPr>
              <a:t>$101.6m</a:t>
            </a:r>
          </a:p>
        </p:txBody>
      </p:sp>
      <p:sp>
        <p:nvSpPr>
          <p:cNvPr id="28" name="TextBox 27"/>
          <p:cNvSpPr txBox="1"/>
          <p:nvPr/>
        </p:nvSpPr>
        <p:spPr>
          <a:xfrm rot="18446432">
            <a:off x="6244337" y="1502905"/>
            <a:ext cx="835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+mj-lt"/>
                <a:cs typeface="Meta Offc Pro"/>
              </a:rPr>
              <a:t>$141.4m</a:t>
            </a:r>
          </a:p>
        </p:txBody>
      </p:sp>
      <p:sp>
        <p:nvSpPr>
          <p:cNvPr id="29" name="TextBox 28"/>
          <p:cNvSpPr txBox="1"/>
          <p:nvPr/>
        </p:nvSpPr>
        <p:spPr>
          <a:xfrm rot="18446432">
            <a:off x="6682708" y="1501305"/>
            <a:ext cx="835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+mj-lt"/>
                <a:cs typeface="Meta Offc Pro"/>
              </a:rPr>
              <a:t>$100.6m</a:t>
            </a:r>
          </a:p>
        </p:txBody>
      </p:sp>
      <p:sp>
        <p:nvSpPr>
          <p:cNvPr id="30" name="TextBox 29"/>
          <p:cNvSpPr txBox="1"/>
          <p:nvPr/>
        </p:nvSpPr>
        <p:spPr>
          <a:xfrm rot="18446432">
            <a:off x="7134022" y="1502905"/>
            <a:ext cx="835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+mj-lt"/>
                <a:cs typeface="Meta Offc Pro"/>
              </a:rPr>
              <a:t>$409.8m</a:t>
            </a:r>
          </a:p>
        </p:txBody>
      </p:sp>
      <p:sp>
        <p:nvSpPr>
          <p:cNvPr id="32" name="Text Placeholder 2"/>
          <p:cNvSpPr>
            <a:spLocks noGrp="1"/>
          </p:cNvSpPr>
          <p:nvPr/>
        </p:nvSpPr>
        <p:spPr>
          <a:xfrm>
            <a:off x="60960" y="624840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050" dirty="0" smtClean="0"/>
              <a:t>SOURCE: Kaiser Family Foundation and </a:t>
            </a:r>
            <a:r>
              <a:rPr lang="en-US" sz="1050" dirty="0"/>
              <a:t>UNAIDS, </a:t>
            </a:r>
            <a:r>
              <a:rPr lang="en-US" sz="1050" i="1" dirty="0"/>
              <a:t>Financing the Response to AIDS in Low- and Middle-Income Countries: International Assistance from Donor Governments in </a:t>
            </a:r>
            <a:r>
              <a:rPr lang="en-US" sz="1050" i="1" dirty="0" smtClean="0"/>
              <a:t>2013</a:t>
            </a:r>
            <a:r>
              <a:rPr lang="en-US" sz="1050" dirty="0" smtClean="0"/>
              <a:t>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62709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chemeClr val="accent1"/>
                </a:solidFill>
              </a:rPr>
              <a:t>Rank by share of total donor government funding for HIV: </a:t>
            </a:r>
            <a:r>
              <a:rPr lang="en-US" sz="2400" dirty="0" smtClean="0">
                <a:solidFill>
                  <a:schemeClr val="accent1"/>
                </a:solidFill>
              </a:rPr>
              <a:t>U.S</a:t>
            </a:r>
            <a:r>
              <a:rPr lang="en-US" sz="2400" dirty="0">
                <a:solidFill>
                  <a:schemeClr val="accent1"/>
                </a:solidFill>
              </a:rPr>
              <a:t>. ranked first in 2013, followed by the U.K., France, Germany and </a:t>
            </a:r>
            <a:r>
              <a:rPr lang="en-US" sz="2400" dirty="0" smtClean="0">
                <a:solidFill>
                  <a:schemeClr val="accent1"/>
                </a:solidFill>
              </a:rPr>
              <a:t>Denmark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chemeClr val="accent1"/>
                </a:solidFill>
              </a:rPr>
              <a:t>S</a:t>
            </a:r>
            <a:r>
              <a:rPr lang="en-US" sz="2400" b="1" dirty="0" smtClean="0">
                <a:solidFill>
                  <a:schemeClr val="accent1"/>
                </a:solidFill>
              </a:rPr>
              <a:t>hare </a:t>
            </a:r>
            <a:r>
              <a:rPr lang="en-US" sz="2400" b="1" dirty="0">
                <a:solidFill>
                  <a:schemeClr val="accent1"/>
                </a:solidFill>
              </a:rPr>
              <a:t>of total resources available for HIV compared to share of the global economy (as measured by GDP</a:t>
            </a:r>
            <a:r>
              <a:rPr lang="en-US" sz="2400" b="1" dirty="0" smtClean="0">
                <a:solidFill>
                  <a:schemeClr val="accent1"/>
                </a:solidFill>
              </a:rPr>
              <a:t>):</a:t>
            </a:r>
            <a:r>
              <a:rPr lang="en-US" sz="2400" dirty="0" smtClean="0">
                <a:solidFill>
                  <a:schemeClr val="accent1"/>
                </a:solidFill>
              </a:rPr>
              <a:t> U.S., Denmark</a:t>
            </a:r>
            <a:r>
              <a:rPr lang="en-US" sz="2400" dirty="0">
                <a:solidFill>
                  <a:schemeClr val="accent1"/>
                </a:solidFill>
              </a:rPr>
              <a:t>, Sweden, and the U.K. </a:t>
            </a:r>
            <a:r>
              <a:rPr lang="en-US" sz="2400" dirty="0" smtClean="0">
                <a:solidFill>
                  <a:schemeClr val="accent1"/>
                </a:solidFill>
              </a:rPr>
              <a:t>provided </a:t>
            </a:r>
            <a:r>
              <a:rPr lang="en-US" sz="2400" dirty="0">
                <a:solidFill>
                  <a:schemeClr val="accent1"/>
                </a:solidFill>
              </a:rPr>
              <a:t>greater shares of total HIV resources than their shares of </a:t>
            </a:r>
            <a:r>
              <a:rPr lang="en-US" sz="2400" dirty="0" smtClean="0">
                <a:solidFill>
                  <a:schemeClr val="accent1"/>
                </a:solidFill>
              </a:rPr>
              <a:t>global GDP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chemeClr val="accent1"/>
                </a:solidFill>
              </a:rPr>
              <a:t>Rank </a:t>
            </a:r>
            <a:r>
              <a:rPr lang="en-US" sz="2400" b="1" dirty="0">
                <a:solidFill>
                  <a:schemeClr val="accent1"/>
                </a:solidFill>
              </a:rPr>
              <a:t>by funding for HIV per US$1 million GDP: </a:t>
            </a:r>
            <a:r>
              <a:rPr lang="en-US" sz="2400" dirty="0">
                <a:solidFill>
                  <a:schemeClr val="accent1"/>
                </a:solidFill>
              </a:rPr>
              <a:t>When donor government disbursements are standardized by the size of their economies (GDP per US$1 million), </a:t>
            </a:r>
            <a:r>
              <a:rPr lang="en-US" sz="2400" dirty="0" smtClean="0">
                <a:solidFill>
                  <a:schemeClr val="accent1"/>
                </a:solidFill>
              </a:rPr>
              <a:t>Denmark ranked </a:t>
            </a:r>
            <a:r>
              <a:rPr lang="en-US" sz="2400" dirty="0">
                <a:solidFill>
                  <a:schemeClr val="accent1"/>
                </a:solidFill>
              </a:rPr>
              <a:t>number one </a:t>
            </a:r>
            <a:r>
              <a:rPr lang="en-US" sz="2400" dirty="0" smtClean="0">
                <a:solidFill>
                  <a:schemeClr val="accent1"/>
                </a:solidFill>
              </a:rPr>
              <a:t>followed </a:t>
            </a:r>
            <a:r>
              <a:rPr lang="en-US" sz="2400" dirty="0">
                <a:solidFill>
                  <a:schemeClr val="accent1"/>
                </a:solidFill>
              </a:rPr>
              <a:t>by </a:t>
            </a:r>
            <a:r>
              <a:rPr lang="en-US" sz="2400" dirty="0" smtClean="0">
                <a:solidFill>
                  <a:schemeClr val="accent1"/>
                </a:solidFill>
              </a:rPr>
              <a:t>the U.S., the </a:t>
            </a:r>
            <a:r>
              <a:rPr lang="en-US" sz="2400" dirty="0">
                <a:solidFill>
                  <a:schemeClr val="accent1"/>
                </a:solidFill>
              </a:rPr>
              <a:t>U.K., Sweden, and Ireland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Share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/>
        </p:nvSpPr>
        <p:spPr>
          <a:xfrm>
            <a:off x="60960" y="624840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050" dirty="0" smtClean="0"/>
              <a:t>SOURCE: Kaiser Family Foundation and </a:t>
            </a:r>
            <a:r>
              <a:rPr lang="en-US" sz="1050" dirty="0"/>
              <a:t>UNAIDS, </a:t>
            </a:r>
            <a:r>
              <a:rPr lang="en-US" sz="1050" i="1" dirty="0"/>
              <a:t>Financing the Response to AIDS in Low- and Middle-Income Countries: International Assistance from Donor Governments in </a:t>
            </a:r>
            <a:r>
              <a:rPr lang="en-US" sz="1050" i="1" dirty="0" smtClean="0"/>
              <a:t>2013</a:t>
            </a:r>
            <a:r>
              <a:rPr lang="en-US" sz="1050" dirty="0" smtClean="0"/>
              <a:t>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48632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095928"/>
              </p:ext>
            </p:extLst>
          </p:nvPr>
        </p:nvGraphicFramePr>
        <p:xfrm>
          <a:off x="30707" y="1295400"/>
          <a:ext cx="895985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1440" y="6309360"/>
            <a:ext cx="8366760" cy="548640"/>
          </a:xfrm>
        </p:spPr>
        <p:txBody>
          <a:bodyPr/>
          <a:lstStyle/>
          <a:p>
            <a:r>
              <a:rPr lang="en-US" sz="1050" dirty="0" smtClean="0">
                <a:latin typeface="+mj-lt"/>
              </a:rPr>
              <a:t>NOTE</a:t>
            </a:r>
            <a:r>
              <a:rPr lang="en-US" sz="1050" dirty="0">
                <a:latin typeface="+mj-lt"/>
              </a:rPr>
              <a:t>: UNAIDS, preliminary estimate of resources available from all sources, 2014. This estimate includes domestic expenditures (public and private) for all low- and </a:t>
            </a:r>
            <a:r>
              <a:rPr lang="en-US" sz="1050" dirty="0" smtClean="0">
                <a:latin typeface="+mj-lt"/>
              </a:rPr>
              <a:t>middle-income </a:t>
            </a:r>
            <a:r>
              <a:rPr lang="en-US" sz="1050" dirty="0">
                <a:latin typeface="+mj-lt"/>
              </a:rPr>
              <a:t>countries, including five countries that transitioned into high income levels in 2013</a:t>
            </a:r>
            <a:r>
              <a:rPr lang="en-US" sz="1050" dirty="0" smtClean="0">
                <a:latin typeface="+mj-lt"/>
              </a:rPr>
              <a:t>.</a:t>
            </a:r>
          </a:p>
          <a:p>
            <a:r>
              <a:rPr lang="en-US" sz="1050" dirty="0"/>
              <a:t>SOURCE: Kaiser Family Foundation and UNAIDS, </a:t>
            </a:r>
            <a:r>
              <a:rPr lang="en-US" sz="1050" i="1" dirty="0"/>
              <a:t>Financing the Response to AIDS in Low- and Middle-Income Countries: International Assistance from Donor Governments in 2013</a:t>
            </a:r>
            <a:r>
              <a:rPr lang="en-US" sz="1050" dirty="0" smtClean="0"/>
              <a:t>.</a:t>
            </a:r>
            <a:endParaRPr lang="en-US" sz="105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Assessing Fair Share 1: Donor Share of World GDP* Compared to Donor Share of All Resources Available for HIV, 2013</a:t>
            </a:r>
            <a:endParaRPr lang="en-US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8802" y="4461515"/>
            <a:ext cx="34818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latin typeface="+mj-lt"/>
                <a:cs typeface="Meta Offc Pro"/>
              </a:rPr>
              <a:t>US$19.14 Billion</a:t>
            </a:r>
          </a:p>
          <a:p>
            <a:pPr algn="ctr"/>
            <a:r>
              <a:rPr lang="en-US" b="1" dirty="0" smtClean="0">
                <a:latin typeface="+mj-lt"/>
                <a:cs typeface="Meta Offc Pro"/>
              </a:rPr>
              <a:t>Total Estimated Available</a:t>
            </a:r>
          </a:p>
          <a:p>
            <a:pPr algn="ctr"/>
            <a:r>
              <a:rPr lang="en-US" b="1" dirty="0" smtClean="0">
                <a:latin typeface="+mj-lt"/>
                <a:cs typeface="Meta Offc Pro"/>
              </a:rPr>
              <a:t>Resources for HIV from All Sources</a:t>
            </a:r>
          </a:p>
        </p:txBody>
      </p:sp>
    </p:spTree>
    <p:extLst>
      <p:ext uri="{BB962C8B-B14F-4D97-AF65-F5344CB8AC3E}">
        <p14:creationId xmlns:p14="http://schemas.microsoft.com/office/powerpoint/2010/main" val="311296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248605"/>
              </p:ext>
            </p:extLst>
          </p:nvPr>
        </p:nvGraphicFramePr>
        <p:xfrm>
          <a:off x="0" y="1219200"/>
          <a:ext cx="895985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Fair Share 2: Donor Rank by Disbursements for HIV per US$1 Million GDP*, 2013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/>
        </p:nvSpPr>
        <p:spPr>
          <a:xfrm>
            <a:off x="60960" y="624840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050" dirty="0" smtClean="0"/>
              <a:t>SOURCE: Kaiser Family Foundation and </a:t>
            </a:r>
            <a:r>
              <a:rPr lang="en-US" sz="1050" dirty="0"/>
              <a:t>UNAIDS, </a:t>
            </a:r>
            <a:r>
              <a:rPr lang="en-US" sz="1050" i="1" dirty="0"/>
              <a:t>Financing the Response to AIDS in Low- and Middle-Income Countries: International Assistance from Donor Governments in </a:t>
            </a:r>
            <a:r>
              <a:rPr lang="en-US" sz="1050" i="1" dirty="0" smtClean="0"/>
              <a:t>2013</a:t>
            </a:r>
            <a:r>
              <a:rPr lang="en-US" sz="1050" dirty="0" smtClean="0"/>
              <a:t>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14725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accent1"/>
                </a:solidFill>
              </a:rPr>
              <a:t>Donor government funding commitments to address HIV in low- and middle-income countries fell in </a:t>
            </a:r>
            <a:r>
              <a:rPr lang="en-US" sz="2400" b="1" dirty="0" smtClean="0">
                <a:solidFill>
                  <a:schemeClr val="accent1"/>
                </a:solidFill>
              </a:rPr>
              <a:t>2013  </a:t>
            </a:r>
          </a:p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chemeClr val="accent1"/>
                </a:solidFill>
              </a:rPr>
              <a:t>While </a:t>
            </a:r>
            <a:r>
              <a:rPr lang="en-US" sz="2400" b="1" dirty="0">
                <a:solidFill>
                  <a:schemeClr val="accent1"/>
                </a:solidFill>
              </a:rPr>
              <a:t>disbursements </a:t>
            </a:r>
            <a:r>
              <a:rPr lang="en-US" sz="2400" b="1" dirty="0" smtClean="0">
                <a:solidFill>
                  <a:schemeClr val="accent1"/>
                </a:solidFill>
              </a:rPr>
              <a:t>increased, primarily </a:t>
            </a:r>
            <a:r>
              <a:rPr lang="en-US" sz="2400" b="1" dirty="0">
                <a:solidFill>
                  <a:schemeClr val="accent1"/>
                </a:solidFill>
              </a:rPr>
              <a:t>driven by </a:t>
            </a:r>
            <a:r>
              <a:rPr lang="en-US" sz="2400" b="1" dirty="0" smtClean="0">
                <a:solidFill>
                  <a:schemeClr val="accent1"/>
                </a:solidFill>
              </a:rPr>
              <a:t>U.S. acceleration, this may be unsustainable: U.S</a:t>
            </a:r>
            <a:r>
              <a:rPr lang="en-US" sz="2400" b="1" dirty="0">
                <a:solidFill>
                  <a:schemeClr val="accent1"/>
                </a:solidFill>
              </a:rPr>
              <a:t>. annual funding commitments </a:t>
            </a:r>
            <a:r>
              <a:rPr lang="en-US" sz="2400" b="1" dirty="0" smtClean="0">
                <a:solidFill>
                  <a:schemeClr val="accent1"/>
                </a:solidFill>
              </a:rPr>
              <a:t>are decreasing, and diminishing pipeline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accent1"/>
                </a:solidFill>
              </a:rPr>
              <a:t>Future financing from donor governments therefore remains uncertain</a:t>
            </a:r>
          </a:p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chemeClr val="accent1"/>
                </a:solidFill>
              </a:rPr>
              <a:t>And financing gap remains: global resources available from all sources (estimated at $19.4 billion) still short of projected </a:t>
            </a:r>
            <a:r>
              <a:rPr lang="en-US" sz="2400" b="1" dirty="0">
                <a:solidFill>
                  <a:schemeClr val="accent1"/>
                </a:solidFill>
              </a:rPr>
              <a:t>need </a:t>
            </a:r>
            <a:r>
              <a:rPr lang="en-US" sz="2400" b="1" dirty="0" smtClean="0">
                <a:solidFill>
                  <a:schemeClr val="accent1"/>
                </a:solidFill>
              </a:rPr>
              <a:t>(US$22 </a:t>
            </a:r>
            <a:r>
              <a:rPr lang="en-US" sz="2400" b="1" dirty="0">
                <a:solidFill>
                  <a:schemeClr val="accent1"/>
                </a:solidFill>
              </a:rPr>
              <a:t>to US$24 billion by </a:t>
            </a:r>
            <a:r>
              <a:rPr lang="en-US" sz="2400" b="1" dirty="0" smtClean="0">
                <a:solidFill>
                  <a:schemeClr val="accent1"/>
                </a:solidFill>
              </a:rPr>
              <a:t>2015)</a:t>
            </a:r>
          </a:p>
          <a:p>
            <a:pPr>
              <a:spcAft>
                <a:spcPts val="1200"/>
              </a:spcAft>
            </a:pP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1440" y="6309360"/>
            <a:ext cx="8366760" cy="548640"/>
          </a:xfrm>
        </p:spPr>
        <p:txBody>
          <a:bodyPr/>
          <a:lstStyle/>
          <a:p>
            <a:r>
              <a:rPr lang="en-US" sz="1050" dirty="0" smtClean="0">
                <a:latin typeface="+mj-lt"/>
              </a:rPr>
              <a:t>NOTE</a:t>
            </a:r>
            <a:r>
              <a:rPr lang="en-US" sz="1050" dirty="0">
                <a:latin typeface="+mj-lt"/>
              </a:rPr>
              <a:t>: UNAIDS, preliminary estimate of resources available from all sources, 2014. This estimate includes domestic expenditures (public and private) for all low- and </a:t>
            </a:r>
            <a:r>
              <a:rPr lang="en-US" sz="1050" dirty="0" smtClean="0">
                <a:latin typeface="+mj-lt"/>
              </a:rPr>
              <a:t>middle-income </a:t>
            </a:r>
            <a:r>
              <a:rPr lang="en-US" sz="1050" dirty="0">
                <a:latin typeface="+mj-lt"/>
              </a:rPr>
              <a:t>countries, including five countries that transitioned into high income levels in 2013</a:t>
            </a:r>
            <a:r>
              <a:rPr lang="en-US" sz="1050" dirty="0" smtClean="0">
                <a:latin typeface="+mj-lt"/>
              </a:rPr>
              <a:t>.</a:t>
            </a:r>
          </a:p>
          <a:p>
            <a:r>
              <a:rPr lang="en-US" sz="1050" dirty="0" smtClean="0"/>
              <a:t>SOURCE: Kaiser Family Foundation and UNAIDS, </a:t>
            </a:r>
            <a:r>
              <a:rPr lang="en-US" sz="1050" i="1" dirty="0" smtClean="0"/>
              <a:t>Financing the Response to AIDS in Low- and Middle-Income Countries: International Assistance from Donor Governments in 2013</a:t>
            </a:r>
            <a:r>
              <a:rPr lang="en-US" sz="1050" dirty="0" smtClean="0"/>
              <a:t>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02711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Changes in Donor Financing Over Time: A Global Perspective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44467" y="2946400"/>
            <a:ext cx="8242333" cy="884238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International AIDS Economics Network Pre-Conference Meeting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800" dirty="0" smtClean="0"/>
              <a:t>Jen Kates, PhD</a:t>
            </a:r>
            <a:endParaRPr lang="en-US" sz="18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July 19, 2014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US" sz="1600" dirty="0"/>
              <a:t>Vice President; Director, Global Health &amp; HIV Policy</a:t>
            </a:r>
          </a:p>
          <a:p>
            <a:r>
              <a:rPr lang="en-US" sz="1600" dirty="0"/>
              <a:t>Kaiser Family Foundation</a:t>
            </a:r>
          </a:p>
          <a:p>
            <a:r>
              <a:rPr lang="en-US" sz="1600" dirty="0">
                <a:hlinkClick r:id="rId2"/>
              </a:rPr>
              <a:t>jkates@kff.org</a:t>
            </a:r>
            <a:endParaRPr lang="en-US" sz="1600" dirty="0"/>
          </a:p>
          <a:p>
            <a:r>
              <a:rPr lang="en-US" sz="1600" dirty="0">
                <a:hlinkClick r:id="rId3"/>
              </a:rPr>
              <a:t>http://kff.org/global-health-policy/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170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" y="1097280"/>
            <a:ext cx="8519160" cy="5029200"/>
          </a:xfrm>
        </p:spPr>
        <p:txBody>
          <a:bodyPr/>
          <a:lstStyle/>
          <a:p>
            <a:pPr algn="just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accent1"/>
                </a:solidFill>
                <a:latin typeface="+mn-lt"/>
                <a:ea typeface="ＭＳ Ｐゴシック" pitchFamily="-65" charset="-128"/>
              </a:rPr>
              <a:t>While </a:t>
            </a:r>
            <a:r>
              <a:rPr lang="en-US" sz="2400" b="1" dirty="0">
                <a:solidFill>
                  <a:schemeClr val="accent1"/>
                </a:solidFill>
                <a:latin typeface="+mn-lt"/>
                <a:ea typeface="ＭＳ Ｐゴシック" pitchFamily="-65" charset="-128"/>
              </a:rPr>
              <a:t>financial resources from all sectors </a:t>
            </a:r>
            <a:r>
              <a:rPr lang="en-US" sz="2400" b="1" dirty="0" smtClean="0">
                <a:solidFill>
                  <a:schemeClr val="accent1"/>
                </a:solidFill>
                <a:latin typeface="+mn-lt"/>
                <a:ea typeface="ＭＳ Ｐゴシック" pitchFamily="-65" charset="-128"/>
              </a:rPr>
              <a:t>have </a:t>
            </a:r>
            <a:r>
              <a:rPr lang="en-US" sz="2400" b="1" dirty="0">
                <a:solidFill>
                  <a:schemeClr val="accent1"/>
                </a:solidFill>
                <a:latin typeface="+mn-lt"/>
                <a:ea typeface="ＭＳ Ｐゴシック" pitchFamily="-65" charset="-128"/>
              </a:rPr>
              <a:t>been integral to addressing the HIV epidemic, </a:t>
            </a:r>
            <a:r>
              <a:rPr lang="en-US" sz="2400" b="1" dirty="0" smtClean="0">
                <a:solidFill>
                  <a:schemeClr val="accent1"/>
                </a:solidFill>
                <a:latin typeface="+mn-lt"/>
                <a:ea typeface="ＭＳ Ｐゴシック" pitchFamily="-65" charset="-128"/>
              </a:rPr>
              <a:t>donor government financing has been particularly critical, accounting for much of the HIV funding in many hard hit countries</a:t>
            </a:r>
          </a:p>
          <a:p>
            <a:pPr lvl="1" algn="just">
              <a:spcBef>
                <a:spcPct val="50000"/>
              </a:spcBef>
              <a:defRPr/>
            </a:pPr>
            <a:r>
              <a:rPr lang="en-US" sz="2200" dirty="0" smtClean="0">
                <a:solidFill>
                  <a:schemeClr val="accent1"/>
                </a:solidFill>
                <a:latin typeface="+mn-lt"/>
                <a:ea typeface="ＭＳ Ｐゴシック" pitchFamily="-65" charset="-128"/>
              </a:rPr>
              <a:t>Donor governments provide more than 50% of all HIV funding in 79 countries; more than 75% in 51 countries (UNAIDS, 2013)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accent1"/>
                </a:solidFill>
                <a:latin typeface="+mn-lt"/>
                <a:ea typeface="ＭＳ Ｐゴシック" pitchFamily="-65" charset="-128"/>
              </a:rPr>
              <a:t>The Kaiser </a:t>
            </a:r>
            <a:r>
              <a:rPr lang="en-US" sz="2400" b="1" dirty="0">
                <a:solidFill>
                  <a:schemeClr val="accent1"/>
                </a:solidFill>
                <a:latin typeface="+mn-lt"/>
                <a:ea typeface="ＭＳ Ｐゴシック" pitchFamily="-65" charset="-128"/>
              </a:rPr>
              <a:t>Family </a:t>
            </a:r>
            <a:r>
              <a:rPr lang="en-US" sz="2400" b="1" dirty="0" smtClean="0">
                <a:solidFill>
                  <a:schemeClr val="accent1"/>
                </a:solidFill>
                <a:latin typeface="+mn-lt"/>
                <a:ea typeface="ＭＳ Ｐゴシック" pitchFamily="-65" charset="-128"/>
              </a:rPr>
              <a:t>Foundation and UNAIDS have </a:t>
            </a:r>
            <a:r>
              <a:rPr lang="en-US" sz="2400" b="1" dirty="0">
                <a:solidFill>
                  <a:schemeClr val="accent1"/>
                </a:solidFill>
                <a:latin typeface="+mn-lt"/>
                <a:ea typeface="ＭＳ Ｐゴシック" pitchFamily="-65" charset="-128"/>
              </a:rPr>
              <a:t>been </a:t>
            </a:r>
            <a:r>
              <a:rPr lang="en-US" sz="2400" b="1" dirty="0" smtClean="0">
                <a:solidFill>
                  <a:schemeClr val="accent1"/>
                </a:solidFill>
                <a:latin typeface="+mn-lt"/>
                <a:ea typeface="ＭＳ Ｐゴシック" pitchFamily="-65" charset="-128"/>
              </a:rPr>
              <a:t>tracking donor </a:t>
            </a:r>
            <a:r>
              <a:rPr lang="en-US" sz="2400" b="1" dirty="0">
                <a:solidFill>
                  <a:schemeClr val="accent1"/>
                </a:solidFill>
                <a:latin typeface="+mn-lt"/>
                <a:ea typeface="ＭＳ Ｐゴシック" pitchFamily="-65" charset="-128"/>
              </a:rPr>
              <a:t>government assistance for HIV in low- and middle-income countries </a:t>
            </a:r>
            <a:r>
              <a:rPr lang="en-US" sz="2400" b="1" dirty="0" smtClean="0">
                <a:solidFill>
                  <a:schemeClr val="accent1"/>
                </a:solidFill>
                <a:latin typeface="+mn-lt"/>
                <a:ea typeface="ＭＳ Ｐゴシック" pitchFamily="-65" charset="-128"/>
              </a:rPr>
              <a:t>since 2002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accent1"/>
                </a:solidFill>
                <a:latin typeface="+mn-lt"/>
                <a:ea typeface="ＭＳ Ｐゴシック" pitchFamily="-65" charset="-128"/>
              </a:rPr>
              <a:t>Latest report provides data for 2013, most recent period available, and trends over time</a:t>
            </a:r>
            <a:endParaRPr lang="en-US" sz="2400" b="1" dirty="0" smtClean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5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chemeClr val="accent1"/>
                </a:solidFill>
              </a:rPr>
              <a:t>All 29 members of the OECD DAC included in analysis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>
                <a:solidFill>
                  <a:schemeClr val="accent1"/>
                </a:solidFill>
              </a:rPr>
              <a:t>Direct data collection from: Australia</a:t>
            </a:r>
            <a:r>
              <a:rPr lang="en-US" sz="2200" dirty="0">
                <a:solidFill>
                  <a:schemeClr val="accent1"/>
                </a:solidFill>
              </a:rPr>
              <a:t>, Canada, Denmark, </a:t>
            </a:r>
            <a:r>
              <a:rPr lang="en-US" sz="2200" dirty="0" smtClean="0">
                <a:solidFill>
                  <a:schemeClr val="accent1"/>
                </a:solidFill>
              </a:rPr>
              <a:t>E.C., France</a:t>
            </a:r>
            <a:r>
              <a:rPr lang="en-US" sz="2200" dirty="0">
                <a:solidFill>
                  <a:schemeClr val="accent1"/>
                </a:solidFill>
              </a:rPr>
              <a:t>, Germany</a:t>
            </a:r>
            <a:r>
              <a:rPr lang="en-US" sz="2200" dirty="0" smtClean="0">
                <a:solidFill>
                  <a:schemeClr val="accent1"/>
                </a:solidFill>
              </a:rPr>
              <a:t>, </a:t>
            </a:r>
            <a:r>
              <a:rPr lang="en-US" sz="2200" dirty="0">
                <a:solidFill>
                  <a:schemeClr val="accent1"/>
                </a:solidFill>
              </a:rPr>
              <a:t>Ireland, </a:t>
            </a:r>
            <a:r>
              <a:rPr lang="en-US" sz="2200" dirty="0" smtClean="0">
                <a:solidFill>
                  <a:schemeClr val="accent1"/>
                </a:solidFill>
              </a:rPr>
              <a:t>Netherlands</a:t>
            </a:r>
            <a:r>
              <a:rPr lang="en-US" sz="2200" dirty="0">
                <a:solidFill>
                  <a:schemeClr val="accent1"/>
                </a:solidFill>
              </a:rPr>
              <a:t>, Norway, Sweden, </a:t>
            </a:r>
            <a:r>
              <a:rPr lang="en-US" sz="2200" dirty="0" smtClean="0">
                <a:solidFill>
                  <a:schemeClr val="accent1"/>
                </a:solidFill>
              </a:rPr>
              <a:t>U.K., U.S. 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>
                <a:solidFill>
                  <a:schemeClr val="accent1"/>
                </a:solidFill>
              </a:rPr>
              <a:t>Data </a:t>
            </a:r>
            <a:r>
              <a:rPr lang="en-US" sz="2200" dirty="0">
                <a:solidFill>
                  <a:schemeClr val="accent1"/>
                </a:solidFill>
              </a:rPr>
              <a:t>for all </a:t>
            </a:r>
            <a:r>
              <a:rPr lang="en-US" sz="2200" dirty="0" smtClean="0">
                <a:solidFill>
                  <a:schemeClr val="accent1"/>
                </a:solidFill>
              </a:rPr>
              <a:t>other OECD </a:t>
            </a:r>
            <a:r>
              <a:rPr lang="en-US" sz="2200" dirty="0">
                <a:solidFill>
                  <a:schemeClr val="accent1"/>
                </a:solidFill>
              </a:rPr>
              <a:t>DAC </a:t>
            </a:r>
            <a:r>
              <a:rPr lang="en-US" sz="2200" dirty="0" smtClean="0">
                <a:solidFill>
                  <a:schemeClr val="accent1"/>
                </a:solidFill>
              </a:rPr>
              <a:t>member governments from: OECD </a:t>
            </a:r>
            <a:r>
              <a:rPr lang="en-US" sz="2200" dirty="0">
                <a:solidFill>
                  <a:schemeClr val="accent1"/>
                </a:solidFill>
              </a:rPr>
              <a:t>CRS database </a:t>
            </a:r>
            <a:r>
              <a:rPr lang="en-US" sz="2200" dirty="0" smtClean="0">
                <a:solidFill>
                  <a:schemeClr val="accent1"/>
                </a:solidFill>
              </a:rPr>
              <a:t>and UNAIDS (collectively, these donors account for less than 5% donor government assistance for HIV)</a:t>
            </a:r>
          </a:p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chemeClr val="accent1"/>
                </a:solidFill>
              </a:rPr>
              <a:t>Bilateral Funding: </a:t>
            </a:r>
            <a:r>
              <a:rPr lang="en-US" sz="2200" dirty="0" smtClean="0">
                <a:solidFill>
                  <a:schemeClr val="accent1"/>
                </a:solidFill>
              </a:rPr>
              <a:t>Any earmarked </a:t>
            </a:r>
            <a:r>
              <a:rPr lang="en-US" sz="2200" dirty="0">
                <a:solidFill>
                  <a:schemeClr val="accent1"/>
                </a:solidFill>
              </a:rPr>
              <a:t>(HIV-designated) </a:t>
            </a:r>
            <a:r>
              <a:rPr lang="en-US" sz="2200" dirty="0" smtClean="0">
                <a:solidFill>
                  <a:schemeClr val="accent1"/>
                </a:solidFill>
              </a:rPr>
              <a:t>amount; does not include funding </a:t>
            </a:r>
            <a:r>
              <a:rPr lang="en-US" sz="2200" dirty="0">
                <a:solidFill>
                  <a:schemeClr val="accent1"/>
                </a:solidFill>
              </a:rPr>
              <a:t>for international HIV </a:t>
            </a:r>
            <a:r>
              <a:rPr lang="en-US" sz="2200" dirty="0" smtClean="0">
                <a:solidFill>
                  <a:schemeClr val="accent1"/>
                </a:solidFill>
              </a:rPr>
              <a:t>research</a:t>
            </a:r>
          </a:p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chemeClr val="accent1"/>
                </a:solidFill>
              </a:rPr>
              <a:t>Multilateral Funding: </a:t>
            </a:r>
            <a:r>
              <a:rPr lang="en-US" sz="2200" dirty="0" smtClean="0">
                <a:solidFill>
                  <a:schemeClr val="accent1"/>
                </a:solidFill>
              </a:rPr>
              <a:t>Donor contributions to the Global Fund to Fight AIDS, Tuberculosis and Malaria and to UNITAID</a:t>
            </a:r>
            <a:r>
              <a:rPr lang="en-US" sz="2200" dirty="0">
                <a:solidFill>
                  <a:schemeClr val="accent1"/>
                </a:solidFill>
              </a:rPr>
              <a:t>; </a:t>
            </a:r>
            <a:r>
              <a:rPr lang="en-US" sz="2200" dirty="0" smtClean="0">
                <a:solidFill>
                  <a:schemeClr val="accent1"/>
                </a:solidFill>
              </a:rPr>
              <a:t>adjusted </a:t>
            </a:r>
            <a:r>
              <a:rPr lang="en-US" sz="2200" dirty="0">
                <a:solidFill>
                  <a:schemeClr val="accent1"/>
                </a:solidFill>
              </a:rPr>
              <a:t>to represent </a:t>
            </a:r>
            <a:r>
              <a:rPr lang="en-US" sz="2200" dirty="0" smtClean="0">
                <a:solidFill>
                  <a:schemeClr val="accent1"/>
                </a:solidFill>
              </a:rPr>
              <a:t>estimated </a:t>
            </a:r>
            <a:r>
              <a:rPr lang="en-US" sz="2200" dirty="0">
                <a:solidFill>
                  <a:schemeClr val="accent1"/>
                </a:solidFill>
              </a:rPr>
              <a:t>“AIDS share” </a:t>
            </a:r>
          </a:p>
          <a:p>
            <a:pPr>
              <a:spcAft>
                <a:spcPts val="1200"/>
              </a:spcAft>
            </a:pP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62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9080" y="2057400"/>
            <a:ext cx="8580120" cy="914400"/>
          </a:xfrm>
        </p:spPr>
        <p:txBody>
          <a:bodyPr/>
          <a:lstStyle/>
          <a:p>
            <a:r>
              <a:rPr lang="en-US" sz="3600" dirty="0" smtClean="0"/>
              <a:t>Findings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2653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400" b="1" u="sng" dirty="0" smtClean="0">
                <a:solidFill>
                  <a:schemeClr val="accent1"/>
                </a:solidFill>
              </a:rPr>
              <a:t>Commitments</a:t>
            </a:r>
            <a:r>
              <a:rPr lang="en-US" sz="2400" b="1" dirty="0" smtClean="0">
                <a:solidFill>
                  <a:schemeClr val="accent1"/>
                </a:solidFill>
              </a:rPr>
              <a:t>: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</a:p>
          <a:p>
            <a:pPr lvl="1">
              <a:spcAft>
                <a:spcPts val="0"/>
              </a:spcAft>
            </a:pPr>
            <a:r>
              <a:rPr lang="en-US" sz="2200" dirty="0" smtClean="0">
                <a:solidFill>
                  <a:schemeClr val="accent1"/>
                </a:solidFill>
              </a:rPr>
              <a:t>Rose steeply until 2008, then flattened</a:t>
            </a:r>
          </a:p>
          <a:p>
            <a:pPr lvl="1">
              <a:spcAft>
                <a:spcPts val="0"/>
              </a:spcAft>
            </a:pPr>
            <a:r>
              <a:rPr lang="en-US" sz="2200" dirty="0" smtClean="0">
                <a:solidFill>
                  <a:schemeClr val="accent1"/>
                </a:solidFill>
              </a:rPr>
              <a:t>In 2013, </a:t>
            </a:r>
            <a:r>
              <a:rPr lang="en-US" sz="2200" i="1" dirty="0" smtClean="0">
                <a:solidFill>
                  <a:schemeClr val="accent1"/>
                </a:solidFill>
              </a:rPr>
              <a:t>decreased</a:t>
            </a:r>
            <a:r>
              <a:rPr lang="en-US" sz="2200" dirty="0" smtClean="0">
                <a:solidFill>
                  <a:schemeClr val="accent1"/>
                </a:solidFill>
              </a:rPr>
              <a:t> by 3% compared to 2012, to US$8.07 billion</a:t>
            </a:r>
          </a:p>
          <a:p>
            <a:pPr lvl="1">
              <a:spcAft>
                <a:spcPts val="0"/>
              </a:spcAft>
            </a:pPr>
            <a:r>
              <a:rPr lang="en-US" sz="2200" dirty="0" smtClean="0">
                <a:solidFill>
                  <a:schemeClr val="accent1"/>
                </a:solidFill>
              </a:rPr>
              <a:t>Decline is primarily due to decreasing bilateral funding commitments from the U.S. government</a:t>
            </a:r>
            <a:endParaRPr lang="en-US" sz="2200" b="1" dirty="0" smtClean="0">
              <a:solidFill>
                <a:schemeClr val="accent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400" b="1" u="sng" dirty="0" smtClean="0">
                <a:solidFill>
                  <a:schemeClr val="accent1"/>
                </a:solidFill>
              </a:rPr>
              <a:t>Disbursements</a:t>
            </a:r>
            <a:r>
              <a:rPr lang="en-US" sz="2400" b="1" dirty="0" smtClean="0">
                <a:solidFill>
                  <a:schemeClr val="accent1"/>
                </a:solidFill>
              </a:rPr>
              <a:t>:</a:t>
            </a:r>
          </a:p>
          <a:p>
            <a:pPr lvl="1">
              <a:spcAft>
                <a:spcPts val="0"/>
              </a:spcAft>
            </a:pPr>
            <a:r>
              <a:rPr lang="en-US" sz="2200" dirty="0" smtClean="0">
                <a:solidFill>
                  <a:schemeClr val="accent1"/>
                </a:solidFill>
              </a:rPr>
              <a:t>Also rose steeply until 2008, but have had more fluctuation</a:t>
            </a:r>
          </a:p>
          <a:p>
            <a:pPr lvl="1">
              <a:spcAft>
                <a:spcPts val="0"/>
              </a:spcAft>
            </a:pPr>
            <a:r>
              <a:rPr lang="en-US" sz="2200" dirty="0" smtClean="0">
                <a:solidFill>
                  <a:schemeClr val="accent1"/>
                </a:solidFill>
              </a:rPr>
              <a:t>In 2013, </a:t>
            </a:r>
            <a:r>
              <a:rPr lang="en-US" sz="2200" i="1" dirty="0" smtClean="0">
                <a:solidFill>
                  <a:schemeClr val="accent1"/>
                </a:solidFill>
              </a:rPr>
              <a:t>increased</a:t>
            </a:r>
            <a:r>
              <a:rPr lang="en-US" sz="2200" dirty="0" smtClean="0">
                <a:solidFill>
                  <a:schemeClr val="accent1"/>
                </a:solidFill>
              </a:rPr>
              <a:t> by 8% to US$8.46 billion</a:t>
            </a:r>
          </a:p>
          <a:p>
            <a:pPr lvl="1">
              <a:spcAft>
                <a:spcPts val="0"/>
              </a:spcAft>
            </a:pPr>
            <a:r>
              <a:rPr lang="en-US" sz="2200" dirty="0" smtClean="0">
                <a:solidFill>
                  <a:schemeClr val="accent1"/>
                </a:solidFill>
              </a:rPr>
              <a:t>Increase primarily due to the U.S. </a:t>
            </a:r>
            <a:r>
              <a:rPr lang="en-US" sz="2200" i="1" dirty="0" smtClean="0">
                <a:solidFill>
                  <a:schemeClr val="accent1"/>
                </a:solidFill>
              </a:rPr>
              <a:t>accelerating</a:t>
            </a:r>
            <a:r>
              <a:rPr lang="en-US" sz="2200" dirty="0" smtClean="0">
                <a:solidFill>
                  <a:schemeClr val="accent1"/>
                </a:solidFill>
              </a:rPr>
              <a:t> bilateral funding from prior years (the “pipeline”)</a:t>
            </a:r>
          </a:p>
          <a:p>
            <a:pPr lvl="1">
              <a:spcAft>
                <a:spcPts val="0"/>
              </a:spcAft>
            </a:pPr>
            <a:r>
              <a:rPr lang="en-US" sz="2200" dirty="0" smtClean="0">
                <a:solidFill>
                  <a:schemeClr val="accent1"/>
                </a:solidFill>
              </a:rPr>
              <a:t>Without U.S. increase, donor government disbursements would have been essentially flat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Mixed Story for 2013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/>
        </p:nvSpPr>
        <p:spPr>
          <a:xfrm>
            <a:off x="60960" y="624840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050" dirty="0" smtClean="0"/>
              <a:t>SOURCE: Kaiser Family Foundation and </a:t>
            </a:r>
            <a:r>
              <a:rPr lang="en-US" sz="1050" dirty="0"/>
              <a:t>UNAIDS, </a:t>
            </a:r>
            <a:r>
              <a:rPr lang="en-US" sz="1050" i="1" dirty="0"/>
              <a:t>Financing the Response to AIDS in Low- and Middle-Income Countries: International Assistance from Donor Governments in </a:t>
            </a:r>
            <a:r>
              <a:rPr lang="en-US" sz="1050" i="1" dirty="0" smtClean="0"/>
              <a:t>2013</a:t>
            </a:r>
            <a:r>
              <a:rPr lang="en-US" sz="1050" dirty="0" smtClean="0"/>
              <a:t>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48632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833886"/>
              </p:ext>
            </p:extLst>
          </p:nvPr>
        </p:nvGraphicFramePr>
        <p:xfrm>
          <a:off x="76200" y="1143000"/>
          <a:ext cx="4267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International HIV Assistance from Donor Governments: Commitments &amp; Disbursements, 2002-2013</a:t>
            </a:r>
            <a:endParaRPr lang="en-US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5796" y="1688068"/>
            <a:ext cx="1301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latin typeface="+mj-lt"/>
                <a:cs typeface="Meta Offc Pro"/>
              </a:rPr>
              <a:t>US$ Billions</a:t>
            </a: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664035"/>
              </p:ext>
            </p:extLst>
          </p:nvPr>
        </p:nvGraphicFramePr>
        <p:xfrm>
          <a:off x="4648200" y="1143000"/>
          <a:ext cx="4267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15074" y="5715000"/>
            <a:ext cx="2061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+mj-lt"/>
                <a:cs typeface="Meta Offc Pro"/>
              </a:rPr>
              <a:t>Commitments </a:t>
            </a:r>
          </a:p>
          <a:p>
            <a:pPr algn="ctr"/>
            <a:r>
              <a:rPr lang="en-US" b="1" dirty="0" smtClean="0">
                <a:latin typeface="+mj-lt"/>
                <a:cs typeface="Meta Offc Pro"/>
              </a:rPr>
              <a:t>(Enacted Amounts)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8763" y="5715000"/>
            <a:ext cx="1606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+mj-lt"/>
                <a:cs typeface="Meta Offc Pro"/>
              </a:rPr>
              <a:t>Disbursements</a:t>
            </a:r>
          </a:p>
        </p:txBody>
      </p:sp>
      <p:sp>
        <p:nvSpPr>
          <p:cNvPr id="11" name="Text Placeholder 2"/>
          <p:cNvSpPr>
            <a:spLocks noGrp="1"/>
          </p:cNvSpPr>
          <p:nvPr/>
        </p:nvSpPr>
        <p:spPr>
          <a:xfrm>
            <a:off x="60960" y="624840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050" dirty="0" smtClean="0"/>
              <a:t>SOURCE: Kaiser Family Foundation and </a:t>
            </a:r>
            <a:r>
              <a:rPr lang="en-US" sz="1050" dirty="0"/>
              <a:t>UNAIDS, </a:t>
            </a:r>
            <a:r>
              <a:rPr lang="en-US" sz="1050" i="1" dirty="0"/>
              <a:t>Financing the Response to AIDS in Low- and Middle-Income Countries: International Assistance from Donor Governments in </a:t>
            </a:r>
            <a:r>
              <a:rPr lang="en-US" sz="1050" i="1" dirty="0" smtClean="0"/>
              <a:t>2013</a:t>
            </a:r>
            <a:r>
              <a:rPr lang="en-US" sz="1050" dirty="0" smtClean="0"/>
              <a:t>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08091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" y="1097280"/>
            <a:ext cx="8671560" cy="50292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400" b="1" dirty="0" smtClean="0">
                <a:solidFill>
                  <a:schemeClr val="accent1"/>
                </a:solidFill>
              </a:rPr>
              <a:t>U.S. largest donor, accounting for 66% of total donor assistance (bilateral &amp; multilateral) in 2013</a:t>
            </a:r>
          </a:p>
          <a:p>
            <a:pPr>
              <a:spcAft>
                <a:spcPts val="0"/>
              </a:spcAft>
            </a:pPr>
            <a:r>
              <a:rPr lang="en-US" sz="2400" b="1" dirty="0">
                <a:solidFill>
                  <a:schemeClr val="accent1"/>
                </a:solidFill>
              </a:rPr>
              <a:t>U.K. </a:t>
            </a:r>
            <a:r>
              <a:rPr lang="en-US" sz="2400" b="1" dirty="0" smtClean="0">
                <a:solidFill>
                  <a:schemeClr val="accent1"/>
                </a:solidFill>
              </a:rPr>
              <a:t>second </a:t>
            </a:r>
            <a:r>
              <a:rPr lang="en-US" sz="2400" b="1" dirty="0">
                <a:solidFill>
                  <a:schemeClr val="accent1"/>
                </a:solidFill>
              </a:rPr>
              <a:t>largest </a:t>
            </a:r>
            <a:r>
              <a:rPr lang="en-US" sz="2400" b="1" dirty="0" smtClean="0">
                <a:solidFill>
                  <a:schemeClr val="accent1"/>
                </a:solidFill>
              </a:rPr>
              <a:t>(</a:t>
            </a:r>
            <a:r>
              <a:rPr lang="en-US" sz="2400" b="1" dirty="0">
                <a:solidFill>
                  <a:schemeClr val="accent1"/>
                </a:solidFill>
              </a:rPr>
              <a:t>10.0%), followed by France (4.8%), </a:t>
            </a:r>
            <a:r>
              <a:rPr lang="en-US" sz="2400" b="1" dirty="0" smtClean="0">
                <a:solidFill>
                  <a:schemeClr val="accent1"/>
                </a:solidFill>
              </a:rPr>
              <a:t>Germany </a:t>
            </a:r>
            <a:r>
              <a:rPr lang="en-US" sz="2400" b="1" dirty="0">
                <a:solidFill>
                  <a:schemeClr val="accent1"/>
                </a:solidFill>
              </a:rPr>
              <a:t>(3.4%), and Denmark (2.3</a:t>
            </a:r>
            <a:r>
              <a:rPr lang="en-US" sz="2400" b="1" dirty="0" smtClean="0">
                <a:solidFill>
                  <a:schemeClr val="accent1"/>
                </a:solidFill>
              </a:rPr>
              <a:t>%)</a:t>
            </a:r>
          </a:p>
          <a:p>
            <a:pPr>
              <a:spcAft>
                <a:spcPts val="0"/>
              </a:spcAft>
            </a:pPr>
            <a:r>
              <a:rPr lang="en-US" sz="2400" b="1" dirty="0">
                <a:solidFill>
                  <a:schemeClr val="accent1"/>
                </a:solidFill>
              </a:rPr>
              <a:t>Five donor governments (Australia, Denmark, France, </a:t>
            </a:r>
            <a:r>
              <a:rPr lang="en-US" sz="2400" b="1" dirty="0" smtClean="0">
                <a:solidFill>
                  <a:schemeClr val="accent1"/>
                </a:solidFill>
              </a:rPr>
              <a:t>U.K</a:t>
            </a:r>
            <a:r>
              <a:rPr lang="en-US" sz="2400" b="1" dirty="0">
                <a:solidFill>
                  <a:schemeClr val="accent1"/>
                </a:solidFill>
              </a:rPr>
              <a:t>., and </a:t>
            </a:r>
            <a:r>
              <a:rPr lang="en-US" sz="2400" b="1" dirty="0" smtClean="0">
                <a:solidFill>
                  <a:schemeClr val="accent1"/>
                </a:solidFill>
              </a:rPr>
              <a:t>U.S</a:t>
            </a:r>
            <a:r>
              <a:rPr lang="en-US" sz="2400" b="1" dirty="0">
                <a:solidFill>
                  <a:schemeClr val="accent1"/>
                </a:solidFill>
              </a:rPr>
              <a:t>.) increased </a:t>
            </a:r>
            <a:r>
              <a:rPr lang="en-US" sz="2400" b="1" dirty="0" smtClean="0">
                <a:solidFill>
                  <a:schemeClr val="accent1"/>
                </a:solidFill>
              </a:rPr>
              <a:t>disbursements for HIV in 2013 </a:t>
            </a:r>
          </a:p>
          <a:p>
            <a:pPr>
              <a:spcAft>
                <a:spcPts val="0"/>
              </a:spcAft>
            </a:pPr>
            <a:r>
              <a:rPr lang="en-US" sz="2400" b="1" dirty="0">
                <a:solidFill>
                  <a:schemeClr val="accent1"/>
                </a:solidFill>
              </a:rPr>
              <a:t>F</a:t>
            </a:r>
            <a:r>
              <a:rPr lang="en-US" sz="2400" b="1" dirty="0" smtClean="0">
                <a:solidFill>
                  <a:schemeClr val="accent1"/>
                </a:solidFill>
              </a:rPr>
              <a:t>ive </a:t>
            </a:r>
            <a:r>
              <a:rPr lang="en-US" sz="2400" b="1" dirty="0">
                <a:solidFill>
                  <a:schemeClr val="accent1"/>
                </a:solidFill>
              </a:rPr>
              <a:t>(Germany, Ireland, Norway, Sweden, and the European Commission) remained essentially flat 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>
              <a:spcAft>
                <a:spcPts val="0"/>
              </a:spcAft>
            </a:pPr>
            <a:r>
              <a:rPr lang="en-US" sz="2400" b="1" dirty="0" smtClean="0">
                <a:solidFill>
                  <a:schemeClr val="accent1"/>
                </a:solidFill>
              </a:rPr>
              <a:t>Three </a:t>
            </a:r>
            <a:r>
              <a:rPr lang="en-US" sz="2400" b="1" dirty="0">
                <a:solidFill>
                  <a:schemeClr val="accent1"/>
                </a:solidFill>
              </a:rPr>
              <a:t>donor governments (Canada, Italy, and Japan) </a:t>
            </a:r>
            <a:r>
              <a:rPr lang="en-US" sz="2400" b="1" dirty="0" smtClean="0">
                <a:solidFill>
                  <a:schemeClr val="accent1"/>
                </a:solidFill>
              </a:rPr>
              <a:t>decreased </a:t>
            </a:r>
            <a:r>
              <a:rPr lang="en-US" sz="2400" b="1" dirty="0">
                <a:solidFill>
                  <a:schemeClr val="accent1"/>
                </a:solidFill>
              </a:rPr>
              <a:t>HIV disbursements in </a:t>
            </a:r>
            <a:r>
              <a:rPr lang="en-US" sz="2400" b="1" dirty="0" smtClean="0">
                <a:solidFill>
                  <a:schemeClr val="accent1"/>
                </a:solidFill>
              </a:rPr>
              <a:t>2013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Donor Highlights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/>
        </p:nvSpPr>
        <p:spPr>
          <a:xfrm>
            <a:off x="60960" y="624840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050" dirty="0"/>
              <a:t>NOTE: HIV assistance from the Netherlands also decreased in 2013, </a:t>
            </a:r>
            <a:r>
              <a:rPr lang="en-US" sz="1050" dirty="0" smtClean="0"/>
              <a:t>but this was </a:t>
            </a:r>
            <a:r>
              <a:rPr lang="en-US" sz="1050" dirty="0"/>
              <a:t>due to a shift in support from bilateral HIV funding to the Global </a:t>
            </a:r>
            <a:r>
              <a:rPr lang="en-US" sz="1050" dirty="0" smtClean="0"/>
              <a:t>Fund</a:t>
            </a:r>
          </a:p>
          <a:p>
            <a:r>
              <a:rPr lang="en-US" sz="1050" dirty="0" smtClean="0"/>
              <a:t>SOURCE: Kaiser Family Foundation and </a:t>
            </a:r>
            <a:r>
              <a:rPr lang="en-US" sz="1050" dirty="0"/>
              <a:t>UNAIDS, </a:t>
            </a:r>
            <a:r>
              <a:rPr lang="en-US" sz="1050" i="1" dirty="0"/>
              <a:t>Financing the Response to AIDS in Low- and Middle-Income Countries: International Assistance from Donor Governments in </a:t>
            </a:r>
            <a:r>
              <a:rPr lang="en-US" sz="1050" i="1" dirty="0" smtClean="0"/>
              <a:t>2013</a:t>
            </a:r>
            <a:r>
              <a:rPr lang="en-US" sz="1050" dirty="0" smtClean="0"/>
              <a:t>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48632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372721"/>
              </p:ext>
            </p:extLst>
          </p:nvPr>
        </p:nvGraphicFramePr>
        <p:xfrm>
          <a:off x="130196" y="1219200"/>
          <a:ext cx="895985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International HIV Assistance: Donor Governments as a Share of </a:t>
            </a:r>
            <a:r>
              <a:rPr lang="en-US" u="sng" dirty="0" smtClean="0">
                <a:latin typeface="+mj-lt"/>
              </a:rPr>
              <a:t>Total</a:t>
            </a:r>
            <a:r>
              <a:rPr lang="en-US" dirty="0" smtClean="0">
                <a:latin typeface="+mj-lt"/>
              </a:rPr>
              <a:t> Donor Government Disbursements, 2013</a:t>
            </a:r>
            <a:endParaRPr lang="en-US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0" y="5714999"/>
            <a:ext cx="2124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+mj-lt"/>
                <a:cs typeface="Meta Offc Pro"/>
              </a:rPr>
              <a:t>US$8.5 billion</a:t>
            </a:r>
          </a:p>
          <a:p>
            <a:pPr algn="ctr"/>
            <a:r>
              <a:rPr lang="en-US" b="1" dirty="0" smtClean="0">
                <a:latin typeface="+mj-lt"/>
                <a:cs typeface="Meta Offc Pro"/>
              </a:rPr>
              <a:t>Total Disbursements</a:t>
            </a:r>
          </a:p>
        </p:txBody>
      </p:sp>
      <p:sp>
        <p:nvSpPr>
          <p:cNvPr id="6" name="Text Placeholder 2"/>
          <p:cNvSpPr>
            <a:spLocks noGrp="1"/>
          </p:cNvSpPr>
          <p:nvPr/>
        </p:nvSpPr>
        <p:spPr>
          <a:xfrm>
            <a:off x="60960" y="624840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050" dirty="0" smtClean="0"/>
              <a:t>SOURCE: Kaiser Family Foundation and </a:t>
            </a:r>
            <a:r>
              <a:rPr lang="en-US" sz="1050" dirty="0"/>
              <a:t>UNAIDS, </a:t>
            </a:r>
            <a:r>
              <a:rPr lang="en-US" sz="1050" i="1" dirty="0"/>
              <a:t>Financing the Response to AIDS in Low- and Middle-Income Countries: International Assistance from Donor Governments in </a:t>
            </a:r>
            <a:r>
              <a:rPr lang="en-US" sz="1050" i="1" dirty="0" smtClean="0"/>
              <a:t>2013</a:t>
            </a:r>
            <a:r>
              <a:rPr lang="en-US" sz="1050" dirty="0" smtClean="0"/>
              <a:t>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78917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232785"/>
              </p:ext>
            </p:extLst>
          </p:nvPr>
        </p:nvGraphicFramePr>
        <p:xfrm>
          <a:off x="37070" y="1143000"/>
          <a:ext cx="8040130" cy="4997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Trends by Donor Government, 2010-2013</a:t>
            </a:r>
            <a:endParaRPr lang="en-US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17021" y="1252343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latin typeface="+mj-lt"/>
                <a:cs typeface="Meta Offc Pro"/>
              </a:rPr>
              <a:t>USD millions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49078" y="5712768"/>
            <a:ext cx="6415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latin typeface="+mj-lt"/>
                <a:cs typeface="Meta Offc Pro"/>
              </a:rPr>
              <a:t>Australia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62628" y="5712768"/>
            <a:ext cx="5613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latin typeface="+mj-lt"/>
                <a:cs typeface="Meta Offc Pro"/>
              </a:rPr>
              <a:t>Canada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47800" y="5712768"/>
            <a:ext cx="6367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latin typeface="+mj-lt"/>
                <a:cs typeface="Meta Offc Pro"/>
              </a:rPr>
              <a:t>Denmark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057400" y="5712768"/>
            <a:ext cx="5148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latin typeface="+mj-lt"/>
                <a:cs typeface="Meta Offc Pro"/>
              </a:rPr>
              <a:t>France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14600" y="5712768"/>
            <a:ext cx="6383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latin typeface="+mj-lt"/>
                <a:cs typeface="Meta Offc Pro"/>
              </a:rPr>
              <a:t>Germany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115464" y="5712768"/>
            <a:ext cx="5421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latin typeface="+mj-lt"/>
                <a:cs typeface="Meta Offc Pro"/>
              </a:rPr>
              <a:t>Ireland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710522" y="5712768"/>
            <a:ext cx="3962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latin typeface="+mj-lt"/>
                <a:cs typeface="Meta Offc Pro"/>
              </a:rPr>
              <a:t>Italy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191000" y="5712768"/>
            <a:ext cx="4683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latin typeface="+mj-lt"/>
                <a:cs typeface="Meta Offc Pro"/>
              </a:rPr>
              <a:t>Japan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606774" y="5712768"/>
            <a:ext cx="8034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latin typeface="+mj-lt"/>
                <a:cs typeface="Meta Offc Pro"/>
              </a:rPr>
              <a:t>Netherlands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302822" y="5712768"/>
            <a:ext cx="564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latin typeface="+mj-lt"/>
                <a:cs typeface="Meta Offc Pro"/>
              </a:rPr>
              <a:t>Norway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867400" y="5712768"/>
            <a:ext cx="58221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latin typeface="+mj-lt"/>
                <a:cs typeface="Meta Offc Pro"/>
              </a:rPr>
              <a:t>Sweden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461737" y="5712768"/>
            <a:ext cx="3962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latin typeface="+mj-lt"/>
                <a:cs typeface="Meta Offc Pro"/>
              </a:rPr>
              <a:t>U.K.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032740" y="5712768"/>
            <a:ext cx="3080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latin typeface="+mj-lt"/>
                <a:cs typeface="Meta Offc Pro"/>
              </a:rPr>
              <a:t>EC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453196" y="5712768"/>
            <a:ext cx="4716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latin typeface="+mj-lt"/>
                <a:cs typeface="Meta Offc Pro"/>
              </a:rPr>
              <a:t>Other</a:t>
            </a:r>
          </a:p>
        </p:txBody>
      </p:sp>
      <p:graphicFrame>
        <p:nvGraphicFramePr>
          <p:cNvPr id="4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3985070"/>
              </p:ext>
            </p:extLst>
          </p:nvPr>
        </p:nvGraphicFramePr>
        <p:xfrm>
          <a:off x="7924800" y="1143000"/>
          <a:ext cx="1105930" cy="4997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8529557" y="5712768"/>
            <a:ext cx="3754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latin typeface="+mj-lt"/>
                <a:cs typeface="Meta Offc Pro"/>
              </a:rPr>
              <a:t>U.S.</a:t>
            </a:r>
          </a:p>
        </p:txBody>
      </p:sp>
      <p:sp>
        <p:nvSpPr>
          <p:cNvPr id="22" name="Text Placeholder 2"/>
          <p:cNvSpPr>
            <a:spLocks noGrp="1"/>
          </p:cNvSpPr>
          <p:nvPr/>
        </p:nvSpPr>
        <p:spPr>
          <a:xfrm>
            <a:off x="60960" y="624840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050" dirty="0" smtClean="0"/>
              <a:t>SOURCE: Kaiser Family Foundation and </a:t>
            </a:r>
            <a:r>
              <a:rPr lang="en-US" sz="1050" dirty="0"/>
              <a:t>UNAIDS, </a:t>
            </a:r>
            <a:r>
              <a:rPr lang="en-US" sz="1050" i="1" dirty="0"/>
              <a:t>Financing the Response to AIDS in Low- and Middle-Income Countries: International Assistance from Donor Governments in </a:t>
            </a:r>
            <a:r>
              <a:rPr lang="en-US" sz="1050" i="1" dirty="0" smtClean="0"/>
              <a:t>2013</a:t>
            </a:r>
            <a:r>
              <a:rPr lang="en-US" sz="1050" dirty="0" smtClean="0"/>
              <a:t>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206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Custom 1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with exhibit #">
  <a:themeElements>
    <a:clrScheme name="Custom 1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with figure #">
  <a:themeElements>
    <a:clrScheme name="Custom 1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page">
  <a:themeElements>
    <a:clrScheme name="Default KFF theme colors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ADA07A"/>
      </a:hlink>
      <a:folHlink>
        <a:srgbClr val="CDC6AF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362</TotalTime>
  <Words>1390</Words>
  <Application>Microsoft Office PowerPoint</Application>
  <PresentationFormat>On-screen Show (4:3)</PresentationFormat>
  <Paragraphs>141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Blank</vt:lpstr>
      <vt:lpstr>Default with exhibit #</vt:lpstr>
      <vt:lpstr>Default with figure #</vt:lpstr>
      <vt:lpstr>Title page</vt:lpstr>
      <vt:lpstr>Changes in Donor Financing Over Time: A Global Perspective</vt:lpstr>
      <vt:lpstr>Introduction</vt:lpstr>
      <vt:lpstr>Methodology</vt:lpstr>
      <vt:lpstr>Findings</vt:lpstr>
      <vt:lpstr>A Mixed Story for 2013</vt:lpstr>
      <vt:lpstr>International HIV Assistance from Donor Governments: Commitments &amp; Disbursements, 2002-2013</vt:lpstr>
      <vt:lpstr>Donor Highlights</vt:lpstr>
      <vt:lpstr>International HIV Assistance: Donor Governments as a Share of Total Donor Government Disbursements, 2013</vt:lpstr>
      <vt:lpstr>Trends by Donor Government, 2010-2013</vt:lpstr>
      <vt:lpstr>Bilateral &amp; Multilateral Assistance for HIV</vt:lpstr>
      <vt:lpstr>International HIV Assistance: Funding Channels for Donor Government Disbursements (USD), 2013</vt:lpstr>
      <vt:lpstr>Fair Share</vt:lpstr>
      <vt:lpstr>Assessing Fair Share 1: Donor Share of World GDP* Compared to Donor Share of All Resources Available for HIV, 2013</vt:lpstr>
      <vt:lpstr>Assessing Fair Share 2: Donor Rank by Disbursements for HIV per US$1 Million GDP*, 2013</vt:lpstr>
      <vt:lpstr>Conclusion</vt:lpstr>
      <vt:lpstr>Changes in Donor Financing Over Time: A Global Perspective</vt:lpstr>
    </vt:vector>
  </TitlesOfParts>
  <Company>Kaiser Family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HIV Assistance from Donor Governments: Commitments &amp; Disbursements, 2002-2013</dc:title>
  <dc:creator>AllisonV</dc:creator>
  <cp:lastModifiedBy>FGUser</cp:lastModifiedBy>
  <cp:revision>29</cp:revision>
  <dcterms:created xsi:type="dcterms:W3CDTF">2014-07-15T19:33:27Z</dcterms:created>
  <dcterms:modified xsi:type="dcterms:W3CDTF">2014-11-17T15:16:29Z</dcterms:modified>
</cp:coreProperties>
</file>