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97" r:id="rId3"/>
    <p:sldId id="303" r:id="rId4"/>
    <p:sldId id="257" r:id="rId5"/>
    <p:sldId id="295" r:id="rId6"/>
    <p:sldId id="312" r:id="rId7"/>
    <p:sldId id="311" r:id="rId8"/>
    <p:sldId id="283" r:id="rId9"/>
    <p:sldId id="275" r:id="rId10"/>
    <p:sldId id="290" r:id="rId11"/>
    <p:sldId id="310" r:id="rId12"/>
    <p:sldId id="305" r:id="rId13"/>
    <p:sldId id="309" r:id="rId1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Open San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Open San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Open San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Open San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Open Sans" charset="0"/>
        <a:ea typeface="ＭＳ Ｐゴシック" charset="0"/>
        <a:cs typeface="ＭＳ Ｐゴシック" charset="0"/>
      </a:defRPr>
    </a:lvl5pPr>
    <a:lvl6pPr marL="2286000" algn="l" defTabSz="457200" rtl="0" eaLnBrk="1" latinLnBrk="0" hangingPunct="1">
      <a:defRPr sz="2400" kern="1200">
        <a:solidFill>
          <a:schemeClr val="tx1"/>
        </a:solidFill>
        <a:latin typeface="Open Sans" charset="0"/>
        <a:ea typeface="ＭＳ Ｐゴシック" charset="0"/>
        <a:cs typeface="ＭＳ Ｐゴシック" charset="0"/>
      </a:defRPr>
    </a:lvl6pPr>
    <a:lvl7pPr marL="2743200" algn="l" defTabSz="457200" rtl="0" eaLnBrk="1" latinLnBrk="0" hangingPunct="1">
      <a:defRPr sz="2400" kern="1200">
        <a:solidFill>
          <a:schemeClr val="tx1"/>
        </a:solidFill>
        <a:latin typeface="Open Sans" charset="0"/>
        <a:ea typeface="ＭＳ Ｐゴシック" charset="0"/>
        <a:cs typeface="ＭＳ Ｐゴシック" charset="0"/>
      </a:defRPr>
    </a:lvl7pPr>
    <a:lvl8pPr marL="3200400" algn="l" defTabSz="457200" rtl="0" eaLnBrk="1" latinLnBrk="0" hangingPunct="1">
      <a:defRPr sz="2400" kern="1200">
        <a:solidFill>
          <a:schemeClr val="tx1"/>
        </a:solidFill>
        <a:latin typeface="Open Sans" charset="0"/>
        <a:ea typeface="ＭＳ Ｐゴシック" charset="0"/>
        <a:cs typeface="ＭＳ Ｐゴシック" charset="0"/>
      </a:defRPr>
    </a:lvl8pPr>
    <a:lvl9pPr marL="3657600" algn="l" defTabSz="457200" rtl="0" eaLnBrk="1" latinLnBrk="0" hangingPunct="1">
      <a:defRPr sz="2400" kern="1200">
        <a:solidFill>
          <a:schemeClr val="tx1"/>
        </a:solidFill>
        <a:latin typeface="Open Sans"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1920">
          <p15:clr>
            <a:srgbClr val="A4A3A4"/>
          </p15:clr>
        </p15:guide>
        <p15:guide id="2" pos="25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2" autoAdjust="0"/>
    <p:restoredTop sz="94402" autoAdjust="0"/>
  </p:normalViewPr>
  <p:slideViewPr>
    <p:cSldViewPr>
      <p:cViewPr varScale="1">
        <p:scale>
          <a:sx n="101" d="100"/>
          <a:sy n="101" d="100"/>
        </p:scale>
        <p:origin x="-1224" y="-90"/>
      </p:cViewPr>
      <p:guideLst>
        <p:guide orient="horz" pos="1920"/>
        <p:guide pos="25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ora\Desktop\nora\Harm%20Reduction%20Unit%20Costing%20June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NSP Unit Costs per</a:t>
            </a:r>
            <a:r>
              <a:rPr lang="en-US" sz="1400" baseline="0"/>
              <a:t> Client per Year</a:t>
            </a:r>
            <a:endParaRPr lang="en-US" sz="1400"/>
          </a:p>
        </c:rich>
      </c:tx>
      <c:overlay val="1"/>
    </c:title>
    <c:autoTitleDeleted val="0"/>
    <c:plotArea>
      <c:layout>
        <c:manualLayout>
          <c:layoutTarget val="inner"/>
          <c:xMode val="edge"/>
          <c:yMode val="edge"/>
          <c:x val="7.9002405949256393E-2"/>
          <c:y val="0.157882035578886"/>
          <c:w val="0.6500395888014"/>
          <c:h val="0.64224109781552896"/>
        </c:manualLayout>
      </c:layout>
      <c:barChart>
        <c:barDir val="col"/>
        <c:grouping val="stacked"/>
        <c:varyColors val="0"/>
        <c:ser>
          <c:idx val="0"/>
          <c:order val="0"/>
          <c:tx>
            <c:strRef>
              <c:f>'OVERALL UNIT COSTS'!$Z$18</c:f>
              <c:strCache>
                <c:ptCount val="1"/>
                <c:pt idx="0">
                  <c:v>Direct staff</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COSTS'!$AA$18:$AC$18</c:f>
              <c:numCache>
                <c:formatCode>General</c:formatCode>
                <c:ptCount val="3"/>
                <c:pt idx="0">
                  <c:v>0</c:v>
                </c:pt>
                <c:pt idx="1">
                  <c:v>0</c:v>
                </c:pt>
                <c:pt idx="2">
                  <c:v>0</c:v>
                </c:pt>
              </c:numCache>
            </c:numRef>
          </c:val>
        </c:ser>
        <c:ser>
          <c:idx val="1"/>
          <c:order val="1"/>
          <c:tx>
            <c:strRef>
              <c:f>'OVERALL UNIT COSTS'!$Z$19</c:f>
              <c:strCache>
                <c:ptCount val="1"/>
                <c:pt idx="0">
                  <c:v>Commodities</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COSTS'!$AA$19:$AC$19</c:f>
              <c:numCache>
                <c:formatCode>General</c:formatCode>
                <c:ptCount val="3"/>
                <c:pt idx="0">
                  <c:v>0</c:v>
                </c:pt>
                <c:pt idx="1">
                  <c:v>0</c:v>
                </c:pt>
                <c:pt idx="2">
                  <c:v>0</c:v>
                </c:pt>
              </c:numCache>
            </c:numRef>
          </c:val>
        </c:ser>
        <c:ser>
          <c:idx val="2"/>
          <c:order val="2"/>
          <c:tx>
            <c:strRef>
              <c:f>'OVERALL UNIT COSTS'!$Z$20</c:f>
              <c:strCache>
                <c:ptCount val="1"/>
                <c:pt idx="0">
                  <c:v>Medical equip</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COSTS'!$AA$20:$AC$20</c:f>
              <c:numCache>
                <c:formatCode>General</c:formatCode>
                <c:ptCount val="3"/>
                <c:pt idx="0">
                  <c:v>0</c:v>
                </c:pt>
                <c:pt idx="1">
                  <c:v>0</c:v>
                </c:pt>
                <c:pt idx="2">
                  <c:v>0</c:v>
                </c:pt>
              </c:numCache>
            </c:numRef>
          </c:val>
        </c:ser>
        <c:ser>
          <c:idx val="3"/>
          <c:order val="3"/>
          <c:tx>
            <c:strRef>
              <c:f>'OVERALL UNIT COSTS'!$Z$21</c:f>
              <c:strCache>
                <c:ptCount val="1"/>
                <c:pt idx="0">
                  <c:v>Other direct</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COSTS'!$AA$21:$AC$21</c:f>
              <c:numCache>
                <c:formatCode>General</c:formatCode>
                <c:ptCount val="3"/>
                <c:pt idx="0">
                  <c:v>0</c:v>
                </c:pt>
                <c:pt idx="1">
                  <c:v>0</c:v>
                </c:pt>
                <c:pt idx="2">
                  <c:v>0</c:v>
                </c:pt>
              </c:numCache>
            </c:numRef>
          </c:val>
        </c:ser>
        <c:ser>
          <c:idx val="5"/>
          <c:order val="4"/>
          <c:tx>
            <c:strRef>
              <c:f>'OVERALL UNIT COSTS'!$Z$23</c:f>
              <c:strCache>
                <c:ptCount val="1"/>
                <c:pt idx="0">
                  <c:v>Indirect staff</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COSTS'!$AA$23:$AC$23</c:f>
              <c:numCache>
                <c:formatCode>General</c:formatCode>
                <c:ptCount val="3"/>
                <c:pt idx="0">
                  <c:v>0</c:v>
                </c:pt>
                <c:pt idx="1">
                  <c:v>0</c:v>
                </c:pt>
                <c:pt idx="2">
                  <c:v>0</c:v>
                </c:pt>
              </c:numCache>
            </c:numRef>
          </c:val>
        </c:ser>
        <c:ser>
          <c:idx val="6"/>
          <c:order val="5"/>
          <c:tx>
            <c:strRef>
              <c:f>'OVERALL UNIT COSTS'!$Z$24</c:f>
              <c:strCache>
                <c:ptCount val="1"/>
                <c:pt idx="0">
                  <c:v>Non-med equip</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COSTS'!$AA$24:$AC$24</c:f>
              <c:numCache>
                <c:formatCode>General</c:formatCode>
                <c:ptCount val="3"/>
                <c:pt idx="0">
                  <c:v>0</c:v>
                </c:pt>
                <c:pt idx="1">
                  <c:v>0</c:v>
                </c:pt>
                <c:pt idx="2">
                  <c:v>0</c:v>
                </c:pt>
              </c:numCache>
            </c:numRef>
          </c:val>
        </c:ser>
        <c:ser>
          <c:idx val="7"/>
          <c:order val="6"/>
          <c:tx>
            <c:strRef>
              <c:f>'OVERALL UNIT COSTS'!$Z$25</c:f>
              <c:strCache>
                <c:ptCount val="1"/>
                <c:pt idx="0">
                  <c:v>Overhead</c:v>
                </c:pt>
              </c:strCache>
            </c:strRef>
          </c:tx>
          <c:invertIfNegative val="0"/>
          <c:cat>
            <c:strRef>
              <c:f>'OVERALL UNIT COSTS'!$AA$17:$AC$17</c:f>
              <c:strCache>
                <c:ptCount val="3"/>
                <c:pt idx="0">
                  <c:v>High priority activities</c:v>
                </c:pt>
                <c:pt idx="1">
                  <c:v>Medium priority activities</c:v>
                </c:pt>
                <c:pt idx="2">
                  <c:v>Low priority activities</c:v>
                </c:pt>
              </c:strCache>
            </c:strRef>
          </c:cat>
          <c:val>
            <c:numRef>
              <c:f>'OVERALL UNIT COSTS'!$AA$25:$AC$25</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overlap val="100"/>
        <c:axId val="75057408"/>
        <c:axId val="75059200"/>
      </c:barChart>
      <c:catAx>
        <c:axId val="75057408"/>
        <c:scaling>
          <c:orientation val="minMax"/>
        </c:scaling>
        <c:delete val="0"/>
        <c:axPos val="b"/>
        <c:numFmt formatCode="General" sourceLinked="0"/>
        <c:majorTickMark val="out"/>
        <c:minorTickMark val="none"/>
        <c:tickLblPos val="nextTo"/>
        <c:crossAx val="75059200"/>
        <c:crosses val="autoZero"/>
        <c:auto val="1"/>
        <c:lblAlgn val="ctr"/>
        <c:lblOffset val="100"/>
        <c:noMultiLvlLbl val="0"/>
      </c:catAx>
      <c:valAx>
        <c:axId val="75059200"/>
        <c:scaling>
          <c:orientation val="minMax"/>
        </c:scaling>
        <c:delete val="0"/>
        <c:axPos val="l"/>
        <c:majorGridlines/>
        <c:numFmt formatCode="General" sourceLinked="1"/>
        <c:majorTickMark val="out"/>
        <c:minorTickMark val="none"/>
        <c:tickLblPos val="nextTo"/>
        <c:crossAx val="75057408"/>
        <c:crosses val="autoZero"/>
        <c:crossBetween val="between"/>
      </c:valAx>
    </c:plotArea>
    <c:legend>
      <c:legendPos val="r"/>
      <c:layout>
        <c:manualLayout>
          <c:xMode val="edge"/>
          <c:yMode val="edge"/>
          <c:x val="0.74848643919510105"/>
          <c:y val="0.151434091571887"/>
          <c:w val="0.22373578302712199"/>
          <c:h val="0.66446400892801805"/>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F868F446-4185-8241-962E-B353B8C21B76}" type="slidenum">
              <a:rPr lang="en-US"/>
              <a:pPr>
                <a:defRPr/>
              </a:pPr>
              <a:t>‹#›</a:t>
            </a:fld>
            <a:endParaRPr lang="en-US"/>
          </a:p>
        </p:txBody>
      </p:sp>
    </p:spTree>
    <p:extLst>
      <p:ext uri="{BB962C8B-B14F-4D97-AF65-F5344CB8AC3E}">
        <p14:creationId xmlns:p14="http://schemas.microsoft.com/office/powerpoint/2010/main" val="2905275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C6474E-737A-8048-AD43-6212F4D19E54}" type="slidenum">
              <a:rPr lang="en-US"/>
              <a:pPr>
                <a:defRPr/>
              </a:pPr>
              <a:t>1</a:t>
            </a:fld>
            <a:endParaRPr lang="en-US"/>
          </a:p>
        </p:txBody>
      </p:sp>
      <p:sp>
        <p:nvSpPr>
          <p:cNvPr id="10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24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46143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65072-0738-F449-B964-DF0A05AD6EB3}" type="slidenum">
              <a:rPr lang="en-US"/>
              <a:pPr>
                <a:defRPr/>
              </a:pPr>
              <a:t>4</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p:txBody>
          <a:bodyPr/>
          <a:lstStyle/>
          <a:p>
            <a:pPr eaLnBrk="1" hangingPunct="1"/>
            <a:endParaRPr lang="en-GB" dirty="0"/>
          </a:p>
        </p:txBody>
      </p:sp>
    </p:spTree>
    <p:extLst>
      <p:ext uri="{BB962C8B-B14F-4D97-AF65-F5344CB8AC3E}">
        <p14:creationId xmlns:p14="http://schemas.microsoft.com/office/powerpoint/2010/main" val="302238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65072-0738-F449-B964-DF0A05AD6EB3}" type="slidenum">
              <a:rPr lang="en-US"/>
              <a:pPr>
                <a:defRPr/>
              </a:pPr>
              <a:t>5</a:t>
            </a:fld>
            <a:endParaRPr lang="en-US"/>
          </a:p>
        </p:txBody>
      </p:sp>
      <p:sp>
        <p:nvSpPr>
          <p:cNvPr id="11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p:txBody>
          <a:bodyPr/>
          <a:lstStyle/>
          <a:p>
            <a:pPr eaLnBrk="1" hangingPunct="1"/>
            <a:endParaRPr lang="en-GB" dirty="0"/>
          </a:p>
        </p:txBody>
      </p:sp>
    </p:spTree>
    <p:extLst>
      <p:ext uri="{BB962C8B-B14F-4D97-AF65-F5344CB8AC3E}">
        <p14:creationId xmlns:p14="http://schemas.microsoft.com/office/powerpoint/2010/main" val="391929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28F02-5D2E-BB4A-AEF6-EA95973CD6B9}" type="slidenum">
              <a:rPr lang="en-US"/>
              <a:pPr>
                <a:defRPr/>
              </a:pPr>
              <a:t>8</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351649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341C30-0BF6-A247-8ED0-29E34EB6A5D0}" type="slidenum">
              <a:rPr lang="en-US"/>
              <a:pPr>
                <a:defRPr/>
              </a:pPr>
              <a:t>9</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endParaRPr lang="en-GB" sz="1200" b="1" kern="1200" dirty="0">
              <a:solidFill>
                <a:schemeClr val="tx1"/>
              </a:solidFill>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226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28F02-5D2E-BB4A-AEF6-EA95973CD6B9}" type="slidenum">
              <a:rPr lang="en-US"/>
              <a:pPr>
                <a:defRPr/>
              </a:pPr>
              <a:t>10</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2879445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028F02-5D2E-BB4A-AEF6-EA95973CD6B9}" type="slidenum">
              <a:rPr lang="en-US"/>
              <a:pPr>
                <a:defRPr/>
              </a:pPr>
              <a:t>11</a:t>
            </a:fld>
            <a:endParaRPr lang="en-US"/>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defRPr/>
            </a:pPr>
            <a:endParaRPr lang="en-US" dirty="0"/>
          </a:p>
        </p:txBody>
      </p:sp>
    </p:spTree>
    <p:extLst>
      <p:ext uri="{BB962C8B-B14F-4D97-AF65-F5344CB8AC3E}">
        <p14:creationId xmlns:p14="http://schemas.microsoft.com/office/powerpoint/2010/main" val="141436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65072-0738-F449-B964-DF0A05AD6EB3}" type="slidenum">
              <a:rPr lang="en-US">
                <a:solidFill>
                  <a:prstClr val="black"/>
                </a:solidFill>
              </a:rPr>
              <a:pPr>
                <a:defRPr/>
              </a:pPr>
              <a:t>12</a:t>
            </a:fld>
            <a:endParaRPr lang="en-US">
              <a:solidFill>
                <a:prstClr val="black"/>
              </a:solidFill>
            </a:endParaRPr>
          </a:p>
        </p:txBody>
      </p:sp>
      <p:sp>
        <p:nvSpPr>
          <p:cNvPr id="11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p:txBody>
          <a:bodyPr/>
          <a:lstStyle/>
          <a:p>
            <a:pPr eaLnBrk="1" hangingPunct="1"/>
            <a:endParaRPr lang="en-GB" dirty="0"/>
          </a:p>
        </p:txBody>
      </p:sp>
    </p:spTree>
    <p:extLst>
      <p:ext uri="{BB962C8B-B14F-4D97-AF65-F5344CB8AC3E}">
        <p14:creationId xmlns:p14="http://schemas.microsoft.com/office/powerpoint/2010/main" val="298575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65072-0738-F449-B964-DF0A05AD6EB3}" type="slidenum">
              <a:rPr lang="en-US">
                <a:solidFill>
                  <a:prstClr val="black"/>
                </a:solidFill>
              </a:rPr>
              <a:pPr>
                <a:defRPr/>
              </a:pPr>
              <a:t>13</a:t>
            </a:fld>
            <a:endParaRPr lang="en-US">
              <a:solidFill>
                <a:prstClr val="black"/>
              </a:solidFill>
            </a:endParaRPr>
          </a:p>
        </p:txBody>
      </p:sp>
      <p:sp>
        <p:nvSpPr>
          <p:cNvPr id="11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p:txBody>
          <a:bodyPr/>
          <a:lstStyle/>
          <a:p>
            <a:pPr eaLnBrk="1" hangingPunct="1"/>
            <a:endParaRPr lang="en-GB" dirty="0"/>
          </a:p>
        </p:txBody>
      </p:sp>
    </p:spTree>
    <p:extLst>
      <p:ext uri="{BB962C8B-B14F-4D97-AF65-F5344CB8AC3E}">
        <p14:creationId xmlns:p14="http://schemas.microsoft.com/office/powerpoint/2010/main" val="339958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F4A4B-C4DB-6B4C-977A-501D655EEC9F}" type="slidenum">
              <a:rPr lang="en-US"/>
              <a:pPr>
                <a:defRPr/>
              </a:pPr>
              <a:t>‹#›</a:t>
            </a:fld>
            <a:endParaRPr lang="en-US"/>
          </a:p>
        </p:txBody>
      </p:sp>
    </p:spTree>
    <p:extLst>
      <p:ext uri="{BB962C8B-B14F-4D97-AF65-F5344CB8AC3E}">
        <p14:creationId xmlns:p14="http://schemas.microsoft.com/office/powerpoint/2010/main" val="326922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D45BE-541A-1D43-A3C4-7843FA33F6B6}" type="slidenum">
              <a:rPr lang="en-US"/>
              <a:pPr>
                <a:defRPr/>
              </a:pPr>
              <a:t>‹#›</a:t>
            </a:fld>
            <a:endParaRPr lang="en-US"/>
          </a:p>
        </p:txBody>
      </p:sp>
    </p:spTree>
    <p:extLst>
      <p:ext uri="{BB962C8B-B14F-4D97-AF65-F5344CB8AC3E}">
        <p14:creationId xmlns:p14="http://schemas.microsoft.com/office/powerpoint/2010/main" val="398054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013"/>
            <a:ext cx="1943100" cy="5487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8013"/>
            <a:ext cx="5676900" cy="5487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0B87B5-DC70-2D46-AA84-6C0BB040C296}" type="slidenum">
              <a:rPr lang="en-US"/>
              <a:pPr>
                <a:defRPr/>
              </a:pPr>
              <a:t>‹#›</a:t>
            </a:fld>
            <a:endParaRPr lang="en-US"/>
          </a:p>
        </p:txBody>
      </p:sp>
    </p:spTree>
    <p:extLst>
      <p:ext uri="{BB962C8B-B14F-4D97-AF65-F5344CB8AC3E}">
        <p14:creationId xmlns:p14="http://schemas.microsoft.com/office/powerpoint/2010/main" val="423601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A053C0-B52C-8442-998C-3B3E20B927FA}" type="slidenum">
              <a:rPr lang="en-US"/>
              <a:pPr>
                <a:defRPr/>
              </a:pPr>
              <a:t>‹#›</a:t>
            </a:fld>
            <a:endParaRPr lang="en-US"/>
          </a:p>
        </p:txBody>
      </p:sp>
    </p:spTree>
    <p:extLst>
      <p:ext uri="{BB962C8B-B14F-4D97-AF65-F5344CB8AC3E}">
        <p14:creationId xmlns:p14="http://schemas.microsoft.com/office/powerpoint/2010/main" val="431246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6D97E-1D8F-2544-B309-A7059472C69B}" type="slidenum">
              <a:rPr lang="en-US"/>
              <a:pPr>
                <a:defRPr/>
              </a:pPr>
              <a:t>‹#›</a:t>
            </a:fld>
            <a:endParaRPr lang="en-US"/>
          </a:p>
        </p:txBody>
      </p:sp>
    </p:spTree>
    <p:extLst>
      <p:ext uri="{BB962C8B-B14F-4D97-AF65-F5344CB8AC3E}">
        <p14:creationId xmlns:p14="http://schemas.microsoft.com/office/powerpoint/2010/main" val="156355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9613"/>
            <a:ext cx="3810000" cy="411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9613"/>
            <a:ext cx="3810000" cy="4116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B693A8-B01A-F545-B203-9468DEAED4B1}" type="slidenum">
              <a:rPr lang="en-US"/>
              <a:pPr>
                <a:defRPr/>
              </a:pPr>
              <a:t>‹#›</a:t>
            </a:fld>
            <a:endParaRPr lang="en-US"/>
          </a:p>
        </p:txBody>
      </p:sp>
    </p:spTree>
    <p:extLst>
      <p:ext uri="{BB962C8B-B14F-4D97-AF65-F5344CB8AC3E}">
        <p14:creationId xmlns:p14="http://schemas.microsoft.com/office/powerpoint/2010/main" val="257143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C7CF8F-D0A9-3A4A-8B01-9D5366164F39}" type="slidenum">
              <a:rPr lang="en-US"/>
              <a:pPr>
                <a:defRPr/>
              </a:pPr>
              <a:t>‹#›</a:t>
            </a:fld>
            <a:endParaRPr lang="en-US"/>
          </a:p>
        </p:txBody>
      </p:sp>
    </p:spTree>
    <p:extLst>
      <p:ext uri="{BB962C8B-B14F-4D97-AF65-F5344CB8AC3E}">
        <p14:creationId xmlns:p14="http://schemas.microsoft.com/office/powerpoint/2010/main" val="1132700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1CB427-70D9-4D43-9DE1-08ECB827E946}" type="slidenum">
              <a:rPr lang="en-US"/>
              <a:pPr>
                <a:defRPr/>
              </a:pPr>
              <a:t>‹#›</a:t>
            </a:fld>
            <a:endParaRPr lang="en-US"/>
          </a:p>
        </p:txBody>
      </p:sp>
    </p:spTree>
    <p:extLst>
      <p:ext uri="{BB962C8B-B14F-4D97-AF65-F5344CB8AC3E}">
        <p14:creationId xmlns:p14="http://schemas.microsoft.com/office/powerpoint/2010/main" val="279663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6B30D9-2FBE-0C42-A5EE-CF2673F70F0D}" type="slidenum">
              <a:rPr lang="en-US"/>
              <a:pPr>
                <a:defRPr/>
              </a:pPr>
              <a:t>‹#›</a:t>
            </a:fld>
            <a:endParaRPr lang="en-US"/>
          </a:p>
        </p:txBody>
      </p:sp>
    </p:spTree>
    <p:extLst>
      <p:ext uri="{BB962C8B-B14F-4D97-AF65-F5344CB8AC3E}">
        <p14:creationId xmlns:p14="http://schemas.microsoft.com/office/powerpoint/2010/main" val="214347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591564-3948-6A48-B85F-3F8DDB7DA37F}" type="slidenum">
              <a:rPr lang="en-US"/>
              <a:pPr>
                <a:defRPr/>
              </a:pPr>
              <a:t>‹#›</a:t>
            </a:fld>
            <a:endParaRPr lang="en-US"/>
          </a:p>
        </p:txBody>
      </p:sp>
    </p:spTree>
    <p:extLst>
      <p:ext uri="{BB962C8B-B14F-4D97-AF65-F5344CB8AC3E}">
        <p14:creationId xmlns:p14="http://schemas.microsoft.com/office/powerpoint/2010/main" val="3649948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DE7CFD-6E1A-8442-BDD9-1398B54C6185}" type="slidenum">
              <a:rPr lang="en-US"/>
              <a:pPr>
                <a:defRPr/>
              </a:pPr>
              <a:t>‹#›</a:t>
            </a:fld>
            <a:endParaRPr lang="en-US"/>
          </a:p>
        </p:txBody>
      </p:sp>
    </p:spTree>
    <p:extLst>
      <p:ext uri="{BB962C8B-B14F-4D97-AF65-F5344CB8AC3E}">
        <p14:creationId xmlns:p14="http://schemas.microsoft.com/office/powerpoint/2010/main" val="294528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013"/>
            <a:ext cx="77724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79613"/>
            <a:ext cx="7772400"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65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lvl1pPr defTabSz="822325">
              <a:defRPr sz="13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2613" y="6248400"/>
            <a:ext cx="28987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lvl1pPr algn="ctr" defTabSz="822325">
              <a:defRPr sz="13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1613" y="6248400"/>
            <a:ext cx="19081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lvl1pPr algn="r" defTabSz="822325">
              <a:defRPr sz="1300">
                <a:latin typeface="+mn-lt"/>
                <a:cs typeface="+mn-cs"/>
              </a:defRPr>
            </a:lvl1pPr>
          </a:lstStyle>
          <a:p>
            <a:pPr>
              <a:defRPr/>
            </a:pPr>
            <a:fld id="{466E78E9-1F91-E847-A414-23B1F96F5A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22325" rtl="0" eaLnBrk="0" fontAlgn="base" hangingPunct="0">
        <a:spcBef>
          <a:spcPct val="0"/>
        </a:spcBef>
        <a:spcAft>
          <a:spcPct val="0"/>
        </a:spcAft>
        <a:defRPr sz="4000">
          <a:solidFill>
            <a:schemeClr val="tx2"/>
          </a:solidFill>
          <a:latin typeface="+mj-lt"/>
          <a:ea typeface="+mj-ea"/>
          <a:cs typeface="ＭＳ Ｐゴシック" charset="0"/>
        </a:defRPr>
      </a:lvl1pPr>
      <a:lvl2pPr algn="ctr" defTabSz="822325"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2pPr>
      <a:lvl3pPr algn="ctr" defTabSz="822325"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3pPr>
      <a:lvl4pPr algn="ctr" defTabSz="822325"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4pPr>
      <a:lvl5pPr algn="ctr" defTabSz="822325" rtl="0" eaLnBrk="0" fontAlgn="base" hangingPunct="0">
        <a:spcBef>
          <a:spcPct val="0"/>
        </a:spcBef>
        <a:spcAft>
          <a:spcPct val="0"/>
        </a:spcAft>
        <a:defRPr sz="4000">
          <a:solidFill>
            <a:schemeClr val="tx2"/>
          </a:solidFill>
          <a:latin typeface="Times New Roman" charset="0"/>
          <a:ea typeface="ＭＳ Ｐゴシック" charset="0"/>
          <a:cs typeface="ＭＳ Ｐゴシック" charset="0"/>
        </a:defRPr>
      </a:lvl5pPr>
      <a:lvl6pPr marL="457200" algn="ctr" defTabSz="822325" rtl="0" fontAlgn="base">
        <a:spcBef>
          <a:spcPct val="0"/>
        </a:spcBef>
        <a:spcAft>
          <a:spcPct val="0"/>
        </a:spcAft>
        <a:defRPr sz="4000">
          <a:solidFill>
            <a:schemeClr val="tx2"/>
          </a:solidFill>
          <a:latin typeface="Times New Roman" charset="0"/>
          <a:ea typeface="ＭＳ Ｐゴシック" charset="0"/>
        </a:defRPr>
      </a:lvl6pPr>
      <a:lvl7pPr marL="914400" algn="ctr" defTabSz="822325" rtl="0" fontAlgn="base">
        <a:spcBef>
          <a:spcPct val="0"/>
        </a:spcBef>
        <a:spcAft>
          <a:spcPct val="0"/>
        </a:spcAft>
        <a:defRPr sz="4000">
          <a:solidFill>
            <a:schemeClr val="tx2"/>
          </a:solidFill>
          <a:latin typeface="Times New Roman" charset="0"/>
          <a:ea typeface="ＭＳ Ｐゴシック" charset="0"/>
        </a:defRPr>
      </a:lvl7pPr>
      <a:lvl8pPr marL="1371600" algn="ctr" defTabSz="822325" rtl="0" fontAlgn="base">
        <a:spcBef>
          <a:spcPct val="0"/>
        </a:spcBef>
        <a:spcAft>
          <a:spcPct val="0"/>
        </a:spcAft>
        <a:defRPr sz="4000">
          <a:solidFill>
            <a:schemeClr val="tx2"/>
          </a:solidFill>
          <a:latin typeface="Times New Roman" charset="0"/>
          <a:ea typeface="ＭＳ Ｐゴシック" charset="0"/>
        </a:defRPr>
      </a:lvl8pPr>
      <a:lvl9pPr marL="1828800" algn="ctr" defTabSz="822325" rtl="0" fontAlgn="base">
        <a:spcBef>
          <a:spcPct val="0"/>
        </a:spcBef>
        <a:spcAft>
          <a:spcPct val="0"/>
        </a:spcAft>
        <a:defRPr sz="4000">
          <a:solidFill>
            <a:schemeClr val="tx2"/>
          </a:solidFill>
          <a:latin typeface="Times New Roman" charset="0"/>
          <a:ea typeface="ＭＳ Ｐゴシック" charset="0"/>
        </a:defRPr>
      </a:lvl9pPr>
    </p:titleStyle>
    <p:bodyStyle>
      <a:lvl1pPr marL="307975" indent="-307975" algn="l" defTabSz="822325" rtl="0" eaLnBrk="0" fontAlgn="base" hangingPunct="0">
        <a:spcBef>
          <a:spcPct val="20000"/>
        </a:spcBef>
        <a:spcAft>
          <a:spcPct val="0"/>
        </a:spcAft>
        <a:buChar char="•"/>
        <a:defRPr sz="2900">
          <a:solidFill>
            <a:schemeClr val="tx1"/>
          </a:solidFill>
          <a:latin typeface="+mn-lt"/>
          <a:ea typeface="+mn-ea"/>
          <a:cs typeface="ＭＳ Ｐゴシック" charset="0"/>
        </a:defRPr>
      </a:lvl1pPr>
      <a:lvl2pPr marL="668338" indent="-257175" algn="l" defTabSz="822325" rtl="0" eaLnBrk="0" fontAlgn="base" hangingPunct="0">
        <a:spcBef>
          <a:spcPct val="20000"/>
        </a:spcBef>
        <a:spcAft>
          <a:spcPct val="0"/>
        </a:spcAft>
        <a:buChar char="–"/>
        <a:defRPr sz="2500">
          <a:solidFill>
            <a:schemeClr val="tx1"/>
          </a:solidFill>
          <a:latin typeface="+mn-lt"/>
          <a:ea typeface="+mn-ea"/>
        </a:defRPr>
      </a:lvl2pPr>
      <a:lvl3pPr marL="1028700" indent="-206375" algn="l" defTabSz="822325" rtl="0" eaLnBrk="0" fontAlgn="base" hangingPunct="0">
        <a:spcBef>
          <a:spcPct val="20000"/>
        </a:spcBef>
        <a:spcAft>
          <a:spcPct val="0"/>
        </a:spcAft>
        <a:buChar char="•"/>
        <a:defRPr sz="2200">
          <a:solidFill>
            <a:schemeClr val="tx1"/>
          </a:solidFill>
          <a:latin typeface="+mn-lt"/>
          <a:ea typeface="+mn-ea"/>
        </a:defRPr>
      </a:lvl3pPr>
      <a:lvl4pPr marL="1439863" indent="-204788" algn="l" defTabSz="822325" rtl="0" eaLnBrk="0" fontAlgn="base" hangingPunct="0">
        <a:spcBef>
          <a:spcPct val="20000"/>
        </a:spcBef>
        <a:spcAft>
          <a:spcPct val="0"/>
        </a:spcAft>
        <a:buChar char="–"/>
        <a:defRPr>
          <a:solidFill>
            <a:schemeClr val="tx1"/>
          </a:solidFill>
          <a:latin typeface="+mn-lt"/>
          <a:ea typeface="+mn-ea"/>
        </a:defRPr>
      </a:lvl4pPr>
      <a:lvl5pPr marL="1851025" indent="-204788" algn="l" defTabSz="822325" rtl="0" eaLnBrk="0" fontAlgn="base" hangingPunct="0">
        <a:spcBef>
          <a:spcPct val="20000"/>
        </a:spcBef>
        <a:spcAft>
          <a:spcPct val="0"/>
        </a:spcAft>
        <a:buChar char="»"/>
        <a:defRPr>
          <a:solidFill>
            <a:schemeClr val="tx1"/>
          </a:solidFill>
          <a:latin typeface="+mn-lt"/>
          <a:ea typeface="+mn-ea"/>
        </a:defRPr>
      </a:lvl5pPr>
      <a:lvl6pPr marL="2308225" indent="-204788" algn="l" defTabSz="822325" rtl="0" fontAlgn="base">
        <a:spcBef>
          <a:spcPct val="20000"/>
        </a:spcBef>
        <a:spcAft>
          <a:spcPct val="0"/>
        </a:spcAft>
        <a:buChar char="»"/>
        <a:defRPr>
          <a:solidFill>
            <a:schemeClr val="tx1"/>
          </a:solidFill>
          <a:latin typeface="+mn-lt"/>
          <a:ea typeface="+mn-ea"/>
        </a:defRPr>
      </a:lvl6pPr>
      <a:lvl7pPr marL="2765425" indent="-204788" algn="l" defTabSz="822325" rtl="0" fontAlgn="base">
        <a:spcBef>
          <a:spcPct val="20000"/>
        </a:spcBef>
        <a:spcAft>
          <a:spcPct val="0"/>
        </a:spcAft>
        <a:buChar char="»"/>
        <a:defRPr>
          <a:solidFill>
            <a:schemeClr val="tx1"/>
          </a:solidFill>
          <a:latin typeface="+mn-lt"/>
          <a:ea typeface="+mn-ea"/>
        </a:defRPr>
      </a:lvl7pPr>
      <a:lvl8pPr marL="3222625" indent="-204788" algn="l" defTabSz="822325" rtl="0" fontAlgn="base">
        <a:spcBef>
          <a:spcPct val="20000"/>
        </a:spcBef>
        <a:spcAft>
          <a:spcPct val="0"/>
        </a:spcAft>
        <a:buChar char="»"/>
        <a:defRPr>
          <a:solidFill>
            <a:schemeClr val="tx1"/>
          </a:solidFill>
          <a:latin typeface="+mn-lt"/>
          <a:ea typeface="+mn-ea"/>
        </a:defRPr>
      </a:lvl8pPr>
      <a:lvl9pPr marL="3679825" indent="-204788" algn="l" defTabSz="822325"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dasha@harm-reduction.org" TargetMode="External"/><Relationship Id="rId7" Type="http://schemas.openxmlformats.org/officeDocument/2006/relationships/hyperlink" Target="http://www.apmglobalhealth.co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danielle@apmglobalhealth.com" TargetMode="External"/><Relationship Id="rId5" Type="http://schemas.openxmlformats.org/officeDocument/2006/relationships/hyperlink" Target="http://www.harm-reduction.org/" TargetMode="External"/><Relationship Id="rId4" Type="http://schemas.openxmlformats.org/officeDocument/2006/relationships/hyperlink" Target="mailto:nora@harm-reduction.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685800" y="1081088"/>
            <a:ext cx="4259263" cy="411162"/>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22325">
              <a:defRPr sz="2400">
                <a:solidFill>
                  <a:schemeClr val="tx1"/>
                </a:solidFill>
                <a:latin typeface="Times New Roman" charset="0"/>
                <a:ea typeface="ＭＳ Ｐゴシック" charset="0"/>
              </a:defRPr>
            </a:lvl1pPr>
            <a:lvl2pPr marL="411163" indent="-307975" defTabSz="822325">
              <a:defRPr sz="2400">
                <a:solidFill>
                  <a:schemeClr val="tx1"/>
                </a:solidFill>
                <a:latin typeface="Times New Roman" charset="0"/>
                <a:ea typeface="ＭＳ Ｐゴシック" charset="0"/>
              </a:defRPr>
            </a:lvl2pPr>
            <a:lvl3pPr marL="771525" indent="-257175" defTabSz="822325">
              <a:defRPr sz="2400">
                <a:solidFill>
                  <a:schemeClr val="tx1"/>
                </a:solidFill>
                <a:latin typeface="Times New Roman" charset="0"/>
                <a:ea typeface="ＭＳ Ｐゴシック" charset="0"/>
              </a:defRPr>
            </a:lvl3pPr>
            <a:lvl4pPr marL="1131888" indent="-206375" defTabSz="822325">
              <a:defRPr sz="2400">
                <a:solidFill>
                  <a:schemeClr val="tx1"/>
                </a:solidFill>
                <a:latin typeface="Times New Roman" charset="0"/>
                <a:ea typeface="ＭＳ Ｐゴシック" charset="0"/>
              </a:defRPr>
            </a:lvl4pPr>
            <a:lvl5pPr marL="1543050" indent="-206375" defTabSz="822325">
              <a:defRPr sz="2400">
                <a:solidFill>
                  <a:schemeClr val="tx1"/>
                </a:solidFill>
                <a:latin typeface="Times New Roman" charset="0"/>
                <a:ea typeface="ＭＳ Ｐゴシック" charset="0"/>
              </a:defRPr>
            </a:lvl5pPr>
            <a:lvl6pPr marL="2000250" indent="-206375" defTabSz="822325" fontAlgn="base">
              <a:spcBef>
                <a:spcPct val="0"/>
              </a:spcBef>
              <a:spcAft>
                <a:spcPct val="0"/>
              </a:spcAft>
              <a:defRPr sz="2400">
                <a:solidFill>
                  <a:schemeClr val="tx1"/>
                </a:solidFill>
                <a:latin typeface="Times New Roman" charset="0"/>
                <a:ea typeface="ＭＳ Ｐゴシック" charset="0"/>
              </a:defRPr>
            </a:lvl6pPr>
            <a:lvl7pPr marL="2457450" indent="-206375" defTabSz="822325" fontAlgn="base">
              <a:spcBef>
                <a:spcPct val="0"/>
              </a:spcBef>
              <a:spcAft>
                <a:spcPct val="0"/>
              </a:spcAft>
              <a:defRPr sz="2400">
                <a:solidFill>
                  <a:schemeClr val="tx1"/>
                </a:solidFill>
                <a:latin typeface="Times New Roman" charset="0"/>
                <a:ea typeface="ＭＳ Ｐゴシック" charset="0"/>
              </a:defRPr>
            </a:lvl7pPr>
            <a:lvl8pPr marL="2914650" indent="-206375" defTabSz="822325" fontAlgn="base">
              <a:spcBef>
                <a:spcPct val="0"/>
              </a:spcBef>
              <a:spcAft>
                <a:spcPct val="0"/>
              </a:spcAft>
              <a:defRPr sz="2400">
                <a:solidFill>
                  <a:schemeClr val="tx1"/>
                </a:solidFill>
                <a:latin typeface="Times New Roman" charset="0"/>
                <a:ea typeface="ＭＳ Ｐゴシック" charset="0"/>
              </a:defRPr>
            </a:lvl8pPr>
            <a:lvl9pPr marL="3371850" indent="-206375" defTabSz="822325"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400" i="1" dirty="0" smtClean="0">
                <a:effectLst>
                  <a:outerShdw blurRad="38100" dist="38100" dir="2700000" algn="tl">
                    <a:schemeClr val="bg1"/>
                  </a:outerShdw>
                </a:effectLst>
                <a:latin typeface="Open Sans" charset="0"/>
                <a:cs typeface="+mn-cs"/>
              </a:rPr>
              <a:t>Improving health and protecting human rights </a:t>
            </a:r>
            <a:endParaRPr lang="en-US" sz="1400" dirty="0" smtClean="0">
              <a:effectLst>
                <a:outerShdw blurRad="38100" dist="38100" dir="2700000" algn="tl">
                  <a:schemeClr val="bg1"/>
                </a:outerShdw>
              </a:effectLst>
              <a:latin typeface="Open Sans" charset="0"/>
              <a:cs typeface="+mn-cs"/>
            </a:endParaRPr>
          </a:p>
          <a:p>
            <a:pPr>
              <a:lnSpc>
                <a:spcPct val="95000"/>
              </a:lnSpc>
              <a:defRPr/>
            </a:pPr>
            <a:r>
              <a:rPr lang="en-US" sz="1400" i="1" dirty="0" smtClean="0">
                <a:effectLst>
                  <a:outerShdw blurRad="38100" dist="38100" dir="2700000" algn="tl">
                    <a:schemeClr val="bg1"/>
                  </a:outerShdw>
                </a:effectLst>
                <a:latin typeface="Open Sans" charset="0"/>
                <a:cs typeface="+mn-cs"/>
              </a:rPr>
              <a:t>for individuals, communities, and society</a:t>
            </a:r>
          </a:p>
        </p:txBody>
      </p:sp>
      <p:sp>
        <p:nvSpPr>
          <p:cNvPr id="2061" name="Rectangle 13"/>
          <p:cNvSpPr>
            <a:spLocks noGrp="1" noChangeArrowheads="1"/>
          </p:cNvSpPr>
          <p:nvPr>
            <p:ph type="ctrTitle"/>
          </p:nvPr>
        </p:nvSpPr>
        <p:spPr>
          <a:xfrm>
            <a:off x="685800" y="2667000"/>
            <a:ext cx="7750175" cy="3124200"/>
          </a:xfrm>
          <a:solidFill>
            <a:schemeClr val="accent1">
              <a:alpha val="0"/>
            </a:schemeClr>
          </a:solidFill>
        </p:spPr>
        <p:txBody>
          <a:bodyPr>
            <a:normAutofit/>
          </a:bodyPr>
          <a:lstStyle/>
          <a:p>
            <a:r>
              <a:rPr lang="en-US" sz="3200" b="1" dirty="0" smtClean="0">
                <a:latin typeface="Arial" panose="020B0604020202020204" pitchFamily="34" charset="0"/>
                <a:cs typeface="Arial" panose="020B0604020202020204" pitchFamily="34" charset="0"/>
              </a:rPr>
              <a:t>Costing Harm Reduction in Eastern Europe and Central Asia</a:t>
            </a:r>
            <a:r>
              <a:rPr lang="en-US" sz="3600" b="1" dirty="0" smtClean="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
            </a:r>
            <a:br>
              <a:rPr lang="en-US" sz="3600" b="1" dirty="0" smtClean="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1800" b="1" dirty="0" smtClean="0">
                <a:latin typeface="Arial" panose="020B0604020202020204" pitchFamily="34" charset="0"/>
                <a:cs typeface="Arial" panose="020B0604020202020204" pitchFamily="34" charset="0"/>
              </a:rPr>
              <a:t/>
            </a:r>
            <a:br>
              <a:rPr lang="en-US" sz="1800" b="1" dirty="0" smtClean="0">
                <a:latin typeface="Arial" panose="020B0604020202020204" pitchFamily="34" charset="0"/>
                <a:cs typeface="Arial" panose="020B0604020202020204" pitchFamily="34" charset="0"/>
              </a:rPr>
            </a:br>
            <a:r>
              <a:rPr lang="en-US" sz="2000" b="1" i="1" dirty="0" smtClean="0">
                <a:latin typeface="Arial" panose="020B0604020202020204" pitchFamily="34" charset="0"/>
                <a:cs typeface="Arial" panose="020B0604020202020204" pitchFamily="34" charset="0"/>
              </a:rPr>
              <a:t> </a:t>
            </a:r>
            <a:r>
              <a:rPr lang="en-GB" sz="2000" b="1" i="1" dirty="0" smtClean="0">
                <a:latin typeface="Arial" panose="020B0604020202020204" pitchFamily="34" charset="0"/>
                <a:cs typeface="Arial" panose="020B0604020202020204" pitchFamily="34" charset="0"/>
              </a:rPr>
              <a:t/>
            </a:r>
            <a:br>
              <a:rPr lang="en-GB" sz="2000" b="1" i="1" dirty="0" smtClean="0">
                <a:latin typeface="Arial" panose="020B0604020202020204" pitchFamily="34" charset="0"/>
                <a:cs typeface="Arial" panose="020B0604020202020204" pitchFamily="34" charset="0"/>
              </a:rPr>
            </a:br>
            <a:r>
              <a:rPr lang="en-US" sz="2000" b="1" i="1" dirty="0" smtClean="0">
                <a:latin typeface="Arial" panose="020B0604020202020204" pitchFamily="34" charset="0"/>
                <a:cs typeface="Arial" panose="020B0604020202020204" pitchFamily="34" charset="0"/>
              </a:rPr>
              <a:t>Prepared by </a:t>
            </a:r>
            <a:r>
              <a:rPr lang="en-US" sz="2000" b="1" i="1" dirty="0" err="1">
                <a:latin typeface="Arial" panose="020B0604020202020204" pitchFamily="34" charset="0"/>
                <a:cs typeface="Arial" panose="020B0604020202020204" pitchFamily="34" charset="0"/>
              </a:rPr>
              <a:t>Dasha</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Ocheret</a:t>
            </a:r>
            <a:r>
              <a:rPr lang="en-US" sz="2000" b="1" i="1" dirty="0">
                <a:latin typeface="Arial" panose="020B0604020202020204" pitchFamily="34" charset="0"/>
                <a:cs typeface="Arial" panose="020B0604020202020204" pitchFamily="34" charset="0"/>
              </a:rPr>
              <a:t> and Nora </a:t>
            </a:r>
            <a:r>
              <a:rPr lang="en-US" sz="2000" b="1" i="1" dirty="0" err="1" smtClean="0">
                <a:latin typeface="Arial" panose="020B0604020202020204" pitchFamily="34" charset="0"/>
                <a:cs typeface="Arial" panose="020B0604020202020204" pitchFamily="34" charset="0"/>
              </a:rPr>
              <a:t>Kriauzaite</a:t>
            </a:r>
            <a:r>
              <a:rPr lang="en-US" sz="2000" b="1" i="1" dirty="0" smtClean="0">
                <a:latin typeface="Arial" panose="020B0604020202020204" pitchFamily="34" charset="0"/>
                <a:cs typeface="Arial" panose="020B0604020202020204" pitchFamily="34" charset="0"/>
              </a:rPr>
              <a:t>, Eurasian </a:t>
            </a:r>
            <a:r>
              <a:rPr lang="en-US" sz="2000" b="1" i="1" dirty="0">
                <a:latin typeface="Arial" panose="020B0604020202020204" pitchFamily="34" charset="0"/>
                <a:cs typeface="Arial" panose="020B0604020202020204" pitchFamily="34" charset="0"/>
              </a:rPr>
              <a:t>Harm Reduction Network</a:t>
            </a:r>
            <a:br>
              <a:rPr lang="en-US" sz="2000" b="1" i="1" dirty="0">
                <a:latin typeface="Arial" panose="020B0604020202020204" pitchFamily="34" charset="0"/>
                <a:cs typeface="Arial" panose="020B0604020202020204" pitchFamily="34" charset="0"/>
              </a:rPr>
            </a:br>
            <a:r>
              <a:rPr lang="en-GB" sz="1800" b="1" i="1" dirty="0" smtClean="0">
                <a:latin typeface="Open Sans"/>
                <a:cs typeface="Open Sans"/>
              </a:rPr>
              <a:t/>
            </a:r>
            <a:br>
              <a:rPr lang="en-GB" sz="1800" b="1" i="1" dirty="0" smtClean="0">
                <a:latin typeface="Open Sans"/>
                <a:cs typeface="Open Sans"/>
              </a:rPr>
            </a:br>
            <a:r>
              <a:rPr lang="en-GB" sz="1800" b="1" i="1" dirty="0" smtClean="0">
                <a:latin typeface="Open Sans"/>
                <a:cs typeface="Open Sans"/>
              </a:rPr>
              <a:t/>
            </a:r>
            <a:br>
              <a:rPr lang="en-GB" sz="1800" b="1" i="1" dirty="0" smtClean="0">
                <a:latin typeface="Open Sans"/>
                <a:cs typeface="Open Sans"/>
              </a:rPr>
            </a:br>
            <a:r>
              <a:rPr lang="en-GB" sz="1800" b="1" i="1" dirty="0" smtClean="0">
                <a:latin typeface="Open Sans"/>
                <a:cs typeface="Open Sans"/>
              </a:rPr>
              <a:t>Presented by Danielle Parsons, </a:t>
            </a:r>
            <a:r>
              <a:rPr lang="en-GB" sz="1800" b="1" i="1" dirty="0" err="1" smtClean="0">
                <a:latin typeface="Open Sans"/>
                <a:cs typeface="Open Sans"/>
              </a:rPr>
              <a:t>APMGlobal</a:t>
            </a:r>
            <a:r>
              <a:rPr lang="en-GB" sz="1800" b="1" i="1" dirty="0" smtClean="0">
                <a:latin typeface="Open Sans"/>
                <a:cs typeface="Open Sans"/>
              </a:rPr>
              <a:t> Health</a:t>
            </a:r>
            <a:endParaRPr lang="en-US" sz="1800" b="1" i="1" dirty="0">
              <a:solidFill>
                <a:schemeClr val="tx1"/>
              </a:solidFill>
              <a:effectLst>
                <a:outerShdw blurRad="38100" dist="38100" dir="2700000" algn="tl">
                  <a:srgbClr val="FFFFFF"/>
                </a:outerShdw>
              </a:effectLst>
              <a:latin typeface="Open Sans"/>
              <a:cs typeface="Open Sans"/>
            </a:endParaRPr>
          </a:p>
        </p:txBody>
      </p:sp>
      <p:pic>
        <p:nvPicPr>
          <p:cNvPr id="14341" name="Picture 5"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subTitle" idx="1"/>
          </p:nvPr>
        </p:nvSpPr>
        <p:spPr>
          <a:xfrm>
            <a:off x="533400" y="1828800"/>
            <a:ext cx="4267200" cy="4191000"/>
          </a:xfrm>
          <a:solidFill>
            <a:schemeClr val="accent1">
              <a:alpha val="0"/>
            </a:schemeClr>
          </a:solidFill>
        </p:spPr>
        <p:txBody>
          <a:bodyPr/>
          <a:lstStyle/>
          <a:p>
            <a:pPr algn="l"/>
            <a:endParaRPr lang="en-GB" sz="1400" i="1" dirty="0">
              <a:latin typeface="Open Sans"/>
              <a:cs typeface="Open Sans"/>
            </a:endParaRPr>
          </a:p>
          <a:p>
            <a:pPr algn="l" eaLnBrk="1" hangingPunct="1">
              <a:lnSpc>
                <a:spcPct val="90000"/>
              </a:lnSpc>
              <a:defRPr/>
            </a:pPr>
            <a:endParaRPr lang="en-GB" sz="1800" dirty="0" smtClean="0">
              <a:latin typeface="Open Sans" charset="0"/>
              <a:cs typeface="+mn-cs"/>
            </a:endParaRPr>
          </a:p>
          <a:p>
            <a:pPr algn="l" eaLnBrk="1" hangingPunct="1">
              <a:lnSpc>
                <a:spcPct val="90000"/>
              </a:lnSpc>
              <a:defRPr/>
            </a:pPr>
            <a:endParaRPr lang="en-GB" sz="1800" dirty="0">
              <a:latin typeface="Open Sans" charset="0"/>
              <a:cs typeface="+mn-cs"/>
            </a:endParaRPr>
          </a:p>
          <a:p>
            <a:pPr algn="l" eaLnBrk="1" hangingPunct="1">
              <a:lnSpc>
                <a:spcPct val="90000"/>
              </a:lnSpc>
              <a:defRPr/>
            </a:pPr>
            <a:endParaRPr lang="en-GB" sz="1800" dirty="0" smtClean="0">
              <a:latin typeface="Open Sans" charset="0"/>
              <a:cs typeface="+mn-cs"/>
            </a:endParaRPr>
          </a:p>
          <a:p>
            <a:pPr marL="285750" indent="-285750" algn="l" eaLnBrk="1" hangingPunct="1">
              <a:lnSpc>
                <a:spcPct val="90000"/>
              </a:lnSpc>
              <a:buFont typeface="Arial"/>
              <a:buChar char="•"/>
              <a:defRPr/>
            </a:pPr>
            <a:endParaRPr lang="en-GB" sz="1800" dirty="0">
              <a:latin typeface="Open Sans" charset="0"/>
              <a:cs typeface="+mn-cs"/>
            </a:endParaRPr>
          </a:p>
          <a:p>
            <a:pPr algn="l" eaLnBrk="1" hangingPunct="1">
              <a:lnSpc>
                <a:spcPct val="90000"/>
              </a:lnSpc>
              <a:defRPr/>
            </a:pPr>
            <a:endParaRPr lang="en-GB" sz="800" dirty="0" smtClean="0">
              <a:latin typeface="Open Sans" charset="0"/>
              <a:cs typeface="+mn-cs"/>
            </a:endParaRPr>
          </a:p>
          <a:p>
            <a:pPr algn="l" eaLnBrk="1" hangingPunct="1">
              <a:lnSpc>
                <a:spcPct val="90000"/>
              </a:lnSpc>
              <a:defRPr/>
            </a:pPr>
            <a:endParaRPr lang="en-GB" sz="1800" dirty="0">
              <a:latin typeface="Open Sans" charset="0"/>
              <a:cs typeface="+mn-cs"/>
            </a:endParaRPr>
          </a:p>
        </p:txBody>
      </p:sp>
      <p:pic>
        <p:nvPicPr>
          <p:cNvPr id="24578" name="Picture 5"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304800" y="1143000"/>
            <a:ext cx="5105400" cy="390876"/>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smtClean="0">
                <a:latin typeface="Arial" panose="020B0604020202020204" pitchFamily="34" charset="0"/>
                <a:cs typeface="Arial" panose="020B0604020202020204" pitchFamily="34" charset="0"/>
              </a:rPr>
              <a:t>How we define harm reduction services</a:t>
            </a:r>
            <a:endParaRPr lang="en-US" sz="2200" b="1" i="1" dirty="0">
              <a:solidFill>
                <a:schemeClr val="bg1">
                  <a:lumMod val="50000"/>
                </a:schemeClr>
              </a:solidFill>
              <a:latin typeface="Arial" panose="020B0604020202020204" pitchFamily="34" charset="0"/>
              <a:cs typeface="Arial" panose="020B0604020202020204" pitchFamily="34"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5638800" y="152400"/>
            <a:ext cx="3429000" cy="1196975"/>
          </a:xfrm>
          <a:prstGeom prst="rect">
            <a:avLst/>
          </a:prstGeom>
        </p:spPr>
      </p:pic>
      <p:sp>
        <p:nvSpPr>
          <p:cNvPr id="11" name="Rectangle 4"/>
          <p:cNvSpPr txBox="1">
            <a:spLocks noChangeArrowheads="1"/>
          </p:cNvSpPr>
          <p:nvPr/>
        </p:nvSpPr>
        <p:spPr bwMode="auto">
          <a:xfrm>
            <a:off x="533400" y="1676400"/>
            <a:ext cx="4191000" cy="4114800"/>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lvl1pPr marL="0" indent="0" algn="ctr" defTabSz="822325" rtl="0" eaLnBrk="0" fontAlgn="base" hangingPunct="0">
              <a:spcBef>
                <a:spcPct val="20000"/>
              </a:spcBef>
              <a:spcAft>
                <a:spcPct val="0"/>
              </a:spcAft>
              <a:buNone/>
              <a:defRPr sz="2900">
                <a:solidFill>
                  <a:schemeClr val="tx1"/>
                </a:solidFill>
                <a:latin typeface="+mn-lt"/>
                <a:ea typeface="+mn-ea"/>
                <a:cs typeface="ＭＳ Ｐゴシック" charset="0"/>
              </a:defRPr>
            </a:lvl1pPr>
            <a:lvl2pPr marL="457200" indent="0" algn="ctr" defTabSz="822325" rtl="0" eaLnBrk="0" fontAlgn="base" hangingPunct="0">
              <a:spcBef>
                <a:spcPct val="20000"/>
              </a:spcBef>
              <a:spcAft>
                <a:spcPct val="0"/>
              </a:spcAft>
              <a:buNone/>
              <a:defRPr sz="2500">
                <a:solidFill>
                  <a:schemeClr val="tx1"/>
                </a:solidFill>
                <a:latin typeface="+mn-lt"/>
                <a:ea typeface="+mn-ea"/>
              </a:defRPr>
            </a:lvl2pPr>
            <a:lvl3pPr marL="914400" indent="0" algn="ctr" defTabSz="822325" rtl="0" eaLnBrk="0" fontAlgn="base" hangingPunct="0">
              <a:spcBef>
                <a:spcPct val="20000"/>
              </a:spcBef>
              <a:spcAft>
                <a:spcPct val="0"/>
              </a:spcAft>
              <a:buNone/>
              <a:defRPr sz="2200">
                <a:solidFill>
                  <a:schemeClr val="tx1"/>
                </a:solidFill>
                <a:latin typeface="+mn-lt"/>
                <a:ea typeface="+mn-ea"/>
              </a:defRPr>
            </a:lvl3pPr>
            <a:lvl4pPr marL="1371600" indent="0" algn="ctr" defTabSz="822325" rtl="0" eaLnBrk="0" fontAlgn="base" hangingPunct="0">
              <a:spcBef>
                <a:spcPct val="20000"/>
              </a:spcBef>
              <a:spcAft>
                <a:spcPct val="0"/>
              </a:spcAft>
              <a:buNone/>
              <a:defRPr>
                <a:solidFill>
                  <a:schemeClr val="tx1"/>
                </a:solidFill>
                <a:latin typeface="+mn-lt"/>
                <a:ea typeface="+mn-ea"/>
              </a:defRPr>
            </a:lvl4pPr>
            <a:lvl5pPr marL="1828800" indent="0" algn="ctr" defTabSz="822325" rtl="0" eaLnBrk="0" fontAlgn="base" hangingPunct="0">
              <a:spcBef>
                <a:spcPct val="20000"/>
              </a:spcBef>
              <a:spcAft>
                <a:spcPct val="0"/>
              </a:spcAft>
              <a:buNone/>
              <a:defRPr>
                <a:solidFill>
                  <a:schemeClr val="tx1"/>
                </a:solidFill>
                <a:latin typeface="+mn-lt"/>
                <a:ea typeface="+mn-ea"/>
              </a:defRPr>
            </a:lvl5pPr>
            <a:lvl6pPr marL="2286000" indent="0" algn="ctr" defTabSz="822325" rtl="0" fontAlgn="base">
              <a:spcBef>
                <a:spcPct val="20000"/>
              </a:spcBef>
              <a:spcAft>
                <a:spcPct val="0"/>
              </a:spcAft>
              <a:buNone/>
              <a:defRPr>
                <a:solidFill>
                  <a:schemeClr val="tx1"/>
                </a:solidFill>
                <a:latin typeface="+mn-lt"/>
                <a:ea typeface="+mn-ea"/>
              </a:defRPr>
            </a:lvl6pPr>
            <a:lvl7pPr marL="2743200" indent="0" algn="ctr" defTabSz="822325" rtl="0" fontAlgn="base">
              <a:spcBef>
                <a:spcPct val="20000"/>
              </a:spcBef>
              <a:spcAft>
                <a:spcPct val="0"/>
              </a:spcAft>
              <a:buNone/>
              <a:defRPr>
                <a:solidFill>
                  <a:schemeClr val="tx1"/>
                </a:solidFill>
                <a:latin typeface="+mn-lt"/>
                <a:ea typeface="+mn-ea"/>
              </a:defRPr>
            </a:lvl7pPr>
            <a:lvl8pPr marL="3200400" indent="0" algn="ctr" defTabSz="822325" rtl="0" fontAlgn="base">
              <a:spcBef>
                <a:spcPct val="20000"/>
              </a:spcBef>
              <a:spcAft>
                <a:spcPct val="0"/>
              </a:spcAft>
              <a:buNone/>
              <a:defRPr>
                <a:solidFill>
                  <a:schemeClr val="tx1"/>
                </a:solidFill>
                <a:latin typeface="+mn-lt"/>
                <a:ea typeface="+mn-ea"/>
              </a:defRPr>
            </a:lvl8pPr>
            <a:lvl9pPr marL="3657600" indent="0" algn="ctr" defTabSz="822325" rtl="0" fontAlgn="base">
              <a:spcBef>
                <a:spcPct val="20000"/>
              </a:spcBef>
              <a:spcAft>
                <a:spcPct val="0"/>
              </a:spcAft>
              <a:buNone/>
              <a:defRPr>
                <a:solidFill>
                  <a:schemeClr val="tx1"/>
                </a:solidFill>
                <a:latin typeface="+mn-lt"/>
                <a:ea typeface="+mn-ea"/>
              </a:defRPr>
            </a:lvl9pPr>
          </a:lstStyle>
          <a:p>
            <a:pPr algn="l" eaLnBrk="1" hangingPunct="1">
              <a:lnSpc>
                <a:spcPct val="90000"/>
              </a:lnSpc>
              <a:defRPr/>
            </a:pPr>
            <a:endParaRPr lang="en-GB" sz="1600" kern="0" dirty="0" smtClean="0">
              <a:latin typeface="Open Sans" charset="0"/>
              <a:cs typeface="+mn-cs"/>
            </a:endParaRPr>
          </a:p>
          <a:p>
            <a:pPr marL="285750" indent="-285750" algn="l">
              <a:buFont typeface="Arial" panose="020B0604020202020204" pitchFamily="34" charset="0"/>
              <a:buChar char="•"/>
            </a:pPr>
            <a:r>
              <a:rPr lang="en-US" sz="1800" kern="0" dirty="0">
                <a:latin typeface="Arial" panose="020B0604020202020204" pitchFamily="34" charset="0"/>
                <a:cs typeface="Arial" panose="020B0604020202020204" pitchFamily="34" charset="0"/>
              </a:rPr>
              <a:t>D</a:t>
            </a:r>
            <a:r>
              <a:rPr lang="en-US" sz="1800" kern="0" dirty="0" smtClean="0">
                <a:latin typeface="Arial" panose="020B0604020202020204" pitchFamily="34" charset="0"/>
                <a:cs typeface="Arial" panose="020B0604020202020204" pitchFamily="34" charset="0"/>
              </a:rPr>
              <a:t>efined </a:t>
            </a:r>
            <a:r>
              <a:rPr lang="en-US" sz="1800" kern="0" dirty="0">
                <a:latin typeface="Arial" panose="020B0604020202020204" pitchFamily="34" charset="0"/>
                <a:cs typeface="Arial" panose="020B0604020202020204" pitchFamily="34" charset="0"/>
              </a:rPr>
              <a:t>for local/national </a:t>
            </a:r>
            <a:r>
              <a:rPr lang="en-US" sz="1800" kern="0" dirty="0" smtClean="0">
                <a:latin typeface="Arial" panose="020B0604020202020204" pitchFamily="34" charset="0"/>
                <a:cs typeface="Arial" panose="020B0604020202020204" pitchFamily="34" charset="0"/>
              </a:rPr>
              <a:t>needs</a:t>
            </a:r>
          </a:p>
          <a:p>
            <a:pPr marL="285750" indent="-285750" algn="l">
              <a:buFont typeface="Arial" panose="020B0604020202020204" pitchFamily="34" charset="0"/>
              <a:buChar char="•"/>
            </a:pPr>
            <a:endParaRPr lang="en-US" sz="1800" kern="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Community-based assessment by people who use drugs define each service as high, medium or low priority</a:t>
            </a:r>
          </a:p>
          <a:p>
            <a:pPr marL="742950" lvl="1" indent="-285750" algn="l">
              <a:buFont typeface="Courier New"/>
              <a:buChar char="o"/>
            </a:pPr>
            <a:r>
              <a:rPr lang="en-US" sz="1600" kern="0" dirty="0">
                <a:latin typeface="Arial" panose="020B0604020202020204" pitchFamily="34" charset="0"/>
                <a:cs typeface="Arial" panose="020B0604020202020204" pitchFamily="34" charset="0"/>
              </a:rPr>
              <a:t>S</a:t>
            </a:r>
            <a:r>
              <a:rPr lang="en-US" sz="1600" kern="0" dirty="0" smtClean="0">
                <a:latin typeface="Arial" panose="020B0604020202020204" pitchFamily="34" charset="0"/>
                <a:cs typeface="Arial" panose="020B0604020202020204" pitchFamily="34" charset="0"/>
              </a:rPr>
              <a:t>mall grants and unified methodology are used to involve representative subgroups of drug users into the consultation process)</a:t>
            </a:r>
            <a:endParaRPr lang="en-US" sz="1600" kern="0" dirty="0">
              <a:latin typeface="Arial" panose="020B0604020202020204" pitchFamily="34" charset="0"/>
              <a:cs typeface="Arial" panose="020B0604020202020204" pitchFamily="34" charset="0"/>
            </a:endParaRPr>
          </a:p>
          <a:p>
            <a:pPr algn="l"/>
            <a:endParaRPr lang="en-US" sz="1400" kern="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400" kern="0" dirty="0" smtClean="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sz="1400" kern="0" dirty="0">
              <a:latin typeface="Arial" panose="020B0604020202020204" pitchFamily="34" charset="0"/>
              <a:cs typeface="Arial" panose="020B0604020202020204" pitchFamily="34" charset="0"/>
            </a:endParaRPr>
          </a:p>
          <a:p>
            <a:pPr algn="l"/>
            <a:endParaRPr lang="en-US" sz="1400" b="1" i="1" kern="0" dirty="0" smtClean="0">
              <a:latin typeface="Arial" panose="020B0604020202020204" pitchFamily="34" charset="0"/>
              <a:cs typeface="Arial" panose="020B0604020202020204" pitchFamily="34" charset="0"/>
            </a:endParaRPr>
          </a:p>
          <a:p>
            <a:pPr algn="l"/>
            <a:endParaRPr lang="en-GB" sz="1400" i="1" kern="0" dirty="0" smtClean="0">
              <a:latin typeface="Open Sans"/>
              <a:cs typeface="Open Sans"/>
            </a:endParaRPr>
          </a:p>
          <a:p>
            <a:pPr marL="285750" indent="-285750" algn="l" eaLnBrk="1" hangingPunct="1">
              <a:lnSpc>
                <a:spcPct val="90000"/>
              </a:lnSpc>
              <a:buFont typeface="Arial"/>
              <a:buChar char="•"/>
              <a:defRPr/>
            </a:pPr>
            <a:endParaRPr lang="en-GB" sz="1400" kern="0" dirty="0" smtClean="0">
              <a:latin typeface="Open Sans" charset="0"/>
              <a:cs typeface="+mn-cs"/>
            </a:endParaRPr>
          </a:p>
          <a:p>
            <a:pPr algn="l" eaLnBrk="1" hangingPunct="1">
              <a:lnSpc>
                <a:spcPct val="90000"/>
              </a:lnSpc>
              <a:defRPr/>
            </a:pPr>
            <a:endParaRPr lang="en-GB" sz="1400" kern="0" dirty="0" smtClean="0">
              <a:latin typeface="Open Sans" charset="0"/>
              <a:cs typeface="+mn-cs"/>
            </a:endParaRPr>
          </a:p>
          <a:p>
            <a:pPr algn="l" eaLnBrk="1" hangingPunct="1">
              <a:lnSpc>
                <a:spcPct val="90000"/>
              </a:lnSpc>
              <a:defRPr/>
            </a:pPr>
            <a:endParaRPr lang="en-GB" sz="1400" kern="0" dirty="0">
              <a:latin typeface="Open Sans" charset="0"/>
              <a:cs typeface="+mn-cs"/>
            </a:endParaRPr>
          </a:p>
        </p:txBody>
      </p:sp>
      <p:sp>
        <p:nvSpPr>
          <p:cNvPr id="3" name="Rectangle 2"/>
          <p:cNvSpPr/>
          <p:nvPr/>
        </p:nvSpPr>
        <p:spPr>
          <a:xfrm>
            <a:off x="4876800" y="1981200"/>
            <a:ext cx="3657600" cy="4031873"/>
          </a:xfrm>
          <a:prstGeom prst="rect">
            <a:avLst/>
          </a:prstGeom>
          <a:ln>
            <a:solidFill>
              <a:schemeClr val="tx1">
                <a:lumMod val="50000"/>
                <a:lumOff val="50000"/>
              </a:schemeClr>
            </a:solidFill>
          </a:ln>
        </p:spPr>
        <p:txBody>
          <a:bodyPr wrap="square">
            <a:spAutoFit/>
          </a:bodyPr>
          <a:lstStyle/>
          <a:p>
            <a:r>
              <a:rPr lang="en-US" sz="1600" b="1" i="1" kern="0" dirty="0">
                <a:latin typeface="Arial" panose="020B0604020202020204" pitchFamily="34" charset="0"/>
                <a:cs typeface="Arial" panose="020B0604020202020204" pitchFamily="34" charset="0"/>
              </a:rPr>
              <a:t>Itemization for NSP</a:t>
            </a:r>
          </a:p>
          <a:p>
            <a:r>
              <a:rPr lang="en-US" sz="1600" kern="0" dirty="0">
                <a:latin typeface="Arial" panose="020B0604020202020204" pitchFamily="34" charset="0"/>
                <a:cs typeface="Arial" panose="020B0604020202020204" pitchFamily="34" charset="0"/>
              </a:rPr>
              <a:t>Needle and syringe distribution and exchange</a:t>
            </a:r>
          </a:p>
          <a:p>
            <a:r>
              <a:rPr lang="en-US" sz="1600" kern="0" dirty="0">
                <a:latin typeface="Arial" panose="020B0604020202020204" pitchFamily="34" charset="0"/>
                <a:cs typeface="Arial" panose="020B0604020202020204" pitchFamily="34" charset="0"/>
              </a:rPr>
              <a:t>Social work and counseling</a:t>
            </a:r>
          </a:p>
          <a:p>
            <a:r>
              <a:rPr lang="en-US" sz="1600" kern="0" dirty="0">
                <a:latin typeface="Arial" panose="020B0604020202020204" pitchFamily="34" charset="0"/>
                <a:cs typeface="Arial" panose="020B0604020202020204" pitchFamily="34" charset="0"/>
              </a:rPr>
              <a:t>HIV test and pre- and post-testing counseling</a:t>
            </a:r>
          </a:p>
          <a:p>
            <a:r>
              <a:rPr lang="en-US" sz="1600" kern="0" dirty="0">
                <a:latin typeface="Arial" panose="020B0604020202020204" pitchFamily="34" charset="0"/>
                <a:cs typeface="Arial" panose="020B0604020202020204" pitchFamily="34" charset="0"/>
              </a:rPr>
              <a:t>TB screening and diagnosis</a:t>
            </a:r>
          </a:p>
          <a:p>
            <a:r>
              <a:rPr lang="en-US" sz="1600" kern="0" dirty="0">
                <a:latin typeface="Arial" panose="020B0604020202020204" pitchFamily="34" charset="0"/>
                <a:cs typeface="Arial" panose="020B0604020202020204" pitchFamily="34" charset="0"/>
              </a:rPr>
              <a:t>TB DOT</a:t>
            </a:r>
          </a:p>
          <a:p>
            <a:r>
              <a:rPr lang="en-US" sz="1600" kern="0" dirty="0">
                <a:latin typeface="Arial" panose="020B0604020202020204" pitchFamily="34" charset="0"/>
                <a:cs typeface="Arial" panose="020B0604020202020204" pitchFamily="34" charset="0"/>
              </a:rPr>
              <a:t>STI diagnostics</a:t>
            </a:r>
          </a:p>
          <a:p>
            <a:r>
              <a:rPr lang="en-US" sz="1600" kern="0" dirty="0">
                <a:latin typeface="Arial" panose="020B0604020202020204" pitchFamily="34" charset="0"/>
                <a:cs typeface="Arial" panose="020B0604020202020204" pitchFamily="34" charset="0"/>
              </a:rPr>
              <a:t>STI treatment</a:t>
            </a:r>
          </a:p>
          <a:p>
            <a:r>
              <a:rPr lang="en-US" sz="1600" kern="0" dirty="0">
                <a:latin typeface="Arial" panose="020B0604020202020204" pitchFamily="34" charset="0"/>
                <a:cs typeface="Arial" panose="020B0604020202020204" pitchFamily="34" charset="0"/>
              </a:rPr>
              <a:t>Group sessions and support groups</a:t>
            </a:r>
          </a:p>
          <a:p>
            <a:r>
              <a:rPr lang="en-US" sz="1600" kern="0" dirty="0">
                <a:latin typeface="Arial" panose="020B0604020202020204" pitchFamily="34" charset="0"/>
                <a:cs typeface="Arial" panose="020B0604020202020204" pitchFamily="34" charset="0"/>
              </a:rPr>
              <a:t>Legal services</a:t>
            </a:r>
          </a:p>
          <a:p>
            <a:r>
              <a:rPr lang="en-US" sz="1600" kern="0" dirty="0">
                <a:latin typeface="Arial" panose="020B0604020202020204" pitchFamily="34" charset="0"/>
                <a:cs typeface="Arial" panose="020B0604020202020204" pitchFamily="34" charset="0"/>
              </a:rPr>
              <a:t>Gender sensitive services</a:t>
            </a:r>
          </a:p>
          <a:p>
            <a:r>
              <a:rPr lang="en-US" sz="1600" kern="0" dirty="0">
                <a:latin typeface="Arial" panose="020B0604020202020204" pitchFamily="34" charset="0"/>
                <a:cs typeface="Arial" panose="020B0604020202020204" pitchFamily="34" charset="0"/>
              </a:rPr>
              <a:t>Overdose prevention</a:t>
            </a:r>
          </a:p>
          <a:p>
            <a:r>
              <a:rPr lang="en-US" sz="1600" kern="0" dirty="0">
                <a:latin typeface="Arial" panose="020B0604020202020204" pitchFamily="34" charset="0"/>
                <a:cs typeface="Arial" panose="020B0604020202020204" pitchFamily="34" charset="0"/>
              </a:rPr>
              <a:t>Case management</a:t>
            </a:r>
          </a:p>
          <a:p>
            <a:r>
              <a:rPr lang="en-US" sz="1600" kern="0" dirty="0">
                <a:latin typeface="Arial" panose="020B0604020202020204" pitchFamily="34" charset="0"/>
                <a:cs typeface="Arial" panose="020B0604020202020204" pitchFamily="34" charset="0"/>
              </a:rPr>
              <a:t>Medical consultation</a:t>
            </a:r>
          </a:p>
        </p:txBody>
      </p:sp>
    </p:spTree>
    <p:extLst>
      <p:ext uri="{BB962C8B-B14F-4D97-AF65-F5344CB8AC3E}">
        <p14:creationId xmlns:p14="http://schemas.microsoft.com/office/powerpoint/2010/main" val="2631955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subTitle" idx="1"/>
          </p:nvPr>
        </p:nvSpPr>
        <p:spPr>
          <a:xfrm>
            <a:off x="533400" y="1828800"/>
            <a:ext cx="7848600" cy="4191000"/>
          </a:xfrm>
          <a:solidFill>
            <a:schemeClr val="accent1">
              <a:alpha val="0"/>
            </a:schemeClr>
          </a:solidFill>
        </p:spPr>
        <p:txBody>
          <a:bodyPr/>
          <a:lstStyle/>
          <a:p>
            <a:pPr algn="l"/>
            <a:endParaRPr lang="en-GB" sz="1400" i="1" dirty="0">
              <a:latin typeface="Open Sans"/>
              <a:cs typeface="Open Sans"/>
            </a:endParaRPr>
          </a:p>
          <a:p>
            <a:pPr algn="l" eaLnBrk="1" hangingPunct="1">
              <a:lnSpc>
                <a:spcPct val="90000"/>
              </a:lnSpc>
              <a:defRPr/>
            </a:pPr>
            <a:endParaRPr lang="en-GB" sz="1800" dirty="0" smtClean="0">
              <a:latin typeface="Open Sans" charset="0"/>
              <a:cs typeface="+mn-cs"/>
            </a:endParaRPr>
          </a:p>
          <a:p>
            <a:pPr algn="l" eaLnBrk="1" hangingPunct="1">
              <a:lnSpc>
                <a:spcPct val="90000"/>
              </a:lnSpc>
              <a:defRPr/>
            </a:pPr>
            <a:endParaRPr lang="en-GB" sz="1800" dirty="0">
              <a:latin typeface="Open Sans" charset="0"/>
              <a:cs typeface="+mn-cs"/>
            </a:endParaRPr>
          </a:p>
          <a:p>
            <a:pPr algn="l" eaLnBrk="1" hangingPunct="1">
              <a:lnSpc>
                <a:spcPct val="90000"/>
              </a:lnSpc>
              <a:defRPr/>
            </a:pPr>
            <a:endParaRPr lang="en-GB" sz="1800" dirty="0" smtClean="0">
              <a:latin typeface="Open Sans" charset="0"/>
              <a:cs typeface="+mn-cs"/>
            </a:endParaRPr>
          </a:p>
          <a:p>
            <a:pPr marL="285750" indent="-285750" algn="l" eaLnBrk="1" hangingPunct="1">
              <a:lnSpc>
                <a:spcPct val="90000"/>
              </a:lnSpc>
              <a:buFont typeface="Arial"/>
              <a:buChar char="•"/>
              <a:defRPr/>
            </a:pPr>
            <a:endParaRPr lang="en-GB" sz="1800" dirty="0">
              <a:latin typeface="Open Sans" charset="0"/>
              <a:cs typeface="+mn-cs"/>
            </a:endParaRPr>
          </a:p>
          <a:p>
            <a:pPr algn="l" eaLnBrk="1" hangingPunct="1">
              <a:lnSpc>
                <a:spcPct val="90000"/>
              </a:lnSpc>
              <a:defRPr/>
            </a:pPr>
            <a:endParaRPr lang="en-GB" sz="800" dirty="0" smtClean="0">
              <a:latin typeface="Open Sans" charset="0"/>
              <a:cs typeface="+mn-cs"/>
            </a:endParaRPr>
          </a:p>
          <a:p>
            <a:pPr algn="l" eaLnBrk="1" hangingPunct="1">
              <a:lnSpc>
                <a:spcPct val="90000"/>
              </a:lnSpc>
              <a:defRPr/>
            </a:pPr>
            <a:endParaRPr lang="en-GB" sz="1800" dirty="0">
              <a:latin typeface="Open Sans" charset="0"/>
              <a:cs typeface="+mn-cs"/>
            </a:endParaRPr>
          </a:p>
        </p:txBody>
      </p:sp>
      <p:pic>
        <p:nvPicPr>
          <p:cNvPr id="24578" name="Picture 5"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304800" y="1143000"/>
            <a:ext cx="5105400" cy="390876"/>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a:latin typeface="Arial" panose="020B0604020202020204" pitchFamily="34" charset="0"/>
                <a:cs typeface="Arial" panose="020B0604020202020204" pitchFamily="34" charset="0"/>
              </a:rPr>
              <a:t>Costing </a:t>
            </a:r>
            <a:r>
              <a:rPr lang="en-US" sz="2000" b="1" i="1" dirty="0" smtClean="0">
                <a:latin typeface="Arial" panose="020B0604020202020204" pitchFamily="34" charset="0"/>
                <a:cs typeface="Arial" panose="020B0604020202020204" pitchFamily="34" charset="0"/>
              </a:rPr>
              <a:t>approach</a:t>
            </a:r>
            <a:endParaRPr lang="en-US" sz="2200" b="1" i="1" dirty="0">
              <a:solidFill>
                <a:schemeClr val="bg1">
                  <a:lumMod val="50000"/>
                </a:schemeClr>
              </a:solidFill>
              <a:latin typeface="Arial" panose="020B0604020202020204" pitchFamily="34" charset="0"/>
              <a:cs typeface="Arial" panose="020B0604020202020204" pitchFamily="34"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5638800" y="152400"/>
            <a:ext cx="3429000" cy="1196975"/>
          </a:xfrm>
          <a:prstGeom prst="rect">
            <a:avLst/>
          </a:prstGeom>
        </p:spPr>
      </p:pic>
      <p:pic>
        <p:nvPicPr>
          <p:cNvPr id="8" name="Content Placeholder 3"/>
          <p:cNvPicPr>
            <a:picLocks noChangeAspect="1"/>
          </p:cNvPicPr>
          <p:nvPr/>
        </p:nvPicPr>
        <p:blipFill>
          <a:blip r:embed="rId5"/>
          <a:stretch>
            <a:fillRect/>
          </a:stretch>
        </p:blipFill>
        <p:spPr bwMode="auto">
          <a:xfrm>
            <a:off x="346711" y="1690689"/>
            <a:ext cx="4164126" cy="150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9" name="Picture 8"/>
          <p:cNvPicPr>
            <a:picLocks noChangeAspect="1"/>
          </p:cNvPicPr>
          <p:nvPr/>
        </p:nvPicPr>
        <p:blipFill>
          <a:blip r:embed="rId6"/>
          <a:stretch>
            <a:fillRect/>
          </a:stretch>
        </p:blipFill>
        <p:spPr>
          <a:xfrm>
            <a:off x="4697526" y="2180207"/>
            <a:ext cx="4163644" cy="3352585"/>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3604591114"/>
              </p:ext>
            </p:extLst>
          </p:nvPr>
        </p:nvGraphicFramePr>
        <p:xfrm>
          <a:off x="54230" y="3338511"/>
          <a:ext cx="4572000" cy="24193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02350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81000" y="1449592"/>
            <a:ext cx="5791200" cy="760208"/>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200" b="1" i="1" dirty="0" smtClean="0">
                <a:solidFill>
                  <a:srgbClr val="FFFFFF">
                    <a:lumMod val="50000"/>
                  </a:srgbClr>
                </a:solidFill>
                <a:latin typeface="Open Sans"/>
                <a:cs typeface="Open Sans"/>
              </a:rPr>
              <a:t>Challenges In Implementation So Far </a:t>
            </a:r>
            <a:endParaRPr lang="en-US" sz="2200" i="1" dirty="0">
              <a:solidFill>
                <a:srgbClr val="FFFFFF">
                  <a:lumMod val="50000"/>
                </a:srgbClr>
              </a:solidFill>
              <a:latin typeface="Open Sans"/>
              <a:cs typeface="Open Sans"/>
            </a:endParaRPr>
          </a:p>
          <a:p>
            <a:pPr>
              <a:defRPr/>
            </a:pPr>
            <a:endParaRPr lang="en-US" sz="2200" i="1" dirty="0" smtClean="0">
              <a:solidFill>
                <a:srgbClr val="FFFFFF">
                  <a:lumMod val="50000"/>
                </a:srgbClr>
              </a:solidFill>
              <a:latin typeface="Calibri" panose="020F0502020204030204" pitchFamily="34" charset="0"/>
              <a:cs typeface="+mn-cs"/>
            </a:endParaRPr>
          </a:p>
        </p:txBody>
      </p:sp>
      <p:sp>
        <p:nvSpPr>
          <p:cNvPr id="3090" name="Rectangle 18"/>
          <p:cNvSpPr>
            <a:spLocks noGrp="1" noChangeArrowheads="1"/>
          </p:cNvSpPr>
          <p:nvPr>
            <p:ph type="subTitle" idx="1"/>
          </p:nvPr>
        </p:nvSpPr>
        <p:spPr>
          <a:xfrm>
            <a:off x="533400" y="1600200"/>
            <a:ext cx="8305800" cy="4724400"/>
          </a:xfrm>
          <a:solidFill>
            <a:schemeClr val="accent1">
              <a:alpha val="0"/>
            </a:schemeClr>
          </a:solidFill>
        </p:spPr>
        <p:txBody>
          <a:bodyPr/>
          <a:lstStyle/>
          <a:p>
            <a:pPr marL="342900" indent="-342900" algn="l">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Lack of understanding of goals of the </a:t>
            </a:r>
            <a:r>
              <a:rPr lang="en-US" sz="2000" dirty="0" smtClean="0">
                <a:latin typeface="Arial" panose="020B0604020202020204" pitchFamily="34" charset="0"/>
                <a:cs typeface="Arial" panose="020B0604020202020204" pitchFamily="34" charset="0"/>
              </a:rPr>
              <a:t>assessment among local partners</a:t>
            </a: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General distrust</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to disclose financial </a:t>
            </a:r>
            <a:r>
              <a:rPr lang="en-US" sz="2000" dirty="0" smtClean="0">
                <a:latin typeface="Arial" panose="020B0604020202020204" pitchFamily="34" charset="0"/>
                <a:cs typeface="Arial" panose="020B0604020202020204" pitchFamily="34" charset="0"/>
              </a:rPr>
              <a:t>information</a:t>
            </a:r>
          </a:p>
          <a:p>
            <a:pPr marL="800100" lvl="1" indent="-342900" algn="l">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Resistance </a:t>
            </a:r>
            <a:r>
              <a:rPr lang="en-US" sz="1600" dirty="0">
                <a:latin typeface="Arial" panose="020B0604020202020204" pitchFamily="34" charset="0"/>
                <a:cs typeface="Arial" panose="020B0604020202020204" pitchFamily="34" charset="0"/>
              </a:rPr>
              <a:t>of </a:t>
            </a:r>
            <a:r>
              <a:rPr lang="en-US" sz="1600" dirty="0" smtClean="0">
                <a:latin typeface="Arial" panose="020B0604020202020204" pitchFamily="34" charset="0"/>
                <a:cs typeface="Arial" panose="020B0604020202020204" pitchFamily="34" charset="0"/>
              </a:rPr>
              <a:t>public service provision managers to </a:t>
            </a:r>
            <a:r>
              <a:rPr lang="en-US" sz="1600" dirty="0">
                <a:latin typeface="Arial" panose="020B0604020202020204" pitchFamily="34" charset="0"/>
                <a:cs typeface="Arial" panose="020B0604020202020204" pitchFamily="34" charset="0"/>
              </a:rPr>
              <a:t>share expenditure information, especially on salaries, training </a:t>
            </a:r>
            <a:r>
              <a:rPr lang="en-US" sz="1600" dirty="0" smtClean="0">
                <a:latin typeface="Arial" panose="020B0604020202020204" pitchFamily="34" charset="0"/>
                <a:cs typeface="Arial" panose="020B0604020202020204" pitchFamily="34" charset="0"/>
              </a:rPr>
              <a:t>costs</a:t>
            </a:r>
          </a:p>
          <a:p>
            <a:pPr marL="342900" indent="-342900" algn="l">
              <a:buFont typeface="Arial" panose="020B0604020202020204" pitchFamily="34" charset="0"/>
              <a:buChar char="•"/>
            </a:pPr>
            <a:r>
              <a:rPr lang="en-US" sz="2000" dirty="0" smtClean="0">
                <a:latin typeface="Arial" panose="020B0604020202020204" pitchFamily="34" charset="0"/>
                <a:cs typeface="Arial" panose="020B0604020202020204" pitchFamily="34" charset="0"/>
              </a:rPr>
              <a:t>Lack </a:t>
            </a:r>
            <a:r>
              <a:rPr lang="en-US" sz="2000" dirty="0">
                <a:latin typeface="Arial" panose="020B0604020202020204" pitchFamily="34" charset="0"/>
                <a:cs typeface="Arial" panose="020B0604020202020204" pitchFamily="34" charset="0"/>
              </a:rPr>
              <a:t>of knowledge on </a:t>
            </a:r>
            <a:r>
              <a:rPr lang="en-US" sz="2000" dirty="0" smtClean="0">
                <a:latin typeface="Arial" panose="020B0604020202020204" pitchFamily="34" charset="0"/>
                <a:cs typeface="Arial" panose="020B0604020202020204" pitchFamily="34" charset="0"/>
              </a:rPr>
              <a:t>time dedicated </a:t>
            </a:r>
            <a:r>
              <a:rPr lang="en-US" sz="2000" dirty="0">
                <a:latin typeface="Arial" panose="020B0604020202020204" pitchFamily="34" charset="0"/>
                <a:cs typeface="Arial" panose="020B0604020202020204" pitchFamily="34" charset="0"/>
              </a:rPr>
              <a:t>per </a:t>
            </a:r>
            <a:r>
              <a:rPr lang="en-US" sz="2000" dirty="0" smtClean="0">
                <a:latin typeface="Arial" panose="020B0604020202020204" pitchFamily="34" charset="0"/>
                <a:cs typeface="Arial" panose="020B0604020202020204" pitchFamily="34" charset="0"/>
              </a:rPr>
              <a:t>client by medical staff</a:t>
            </a:r>
            <a:endParaRPr lang="en-US"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smtClean="0">
                <a:latin typeface="Arial" panose="020B0604020202020204" pitchFamily="34" charset="0"/>
                <a:cs typeface="Arial" panose="020B0604020202020204" pitchFamily="34" charset="0"/>
              </a:rPr>
              <a:t>Slow response rate for requested data</a:t>
            </a:r>
          </a:p>
          <a:p>
            <a:pPr marL="342900" indent="-342900" algn="l">
              <a:buFont typeface="Arial" panose="020B0604020202020204" pitchFamily="34" charset="0"/>
              <a:buChar char="•"/>
            </a:pPr>
            <a:endParaRPr lang="en-US" sz="2000" i="1" dirty="0">
              <a:latin typeface="Arial" panose="020B0604020202020204" pitchFamily="34" charset="0"/>
              <a:cs typeface="Arial" panose="020B0604020202020204" pitchFamily="34" charset="0"/>
            </a:endParaRPr>
          </a:p>
          <a:p>
            <a:pPr marL="800100" lvl="1" indent="-342900" algn="l">
              <a:buFont typeface="Wingdings" charset="2"/>
              <a:buChar char="v"/>
            </a:pPr>
            <a:r>
              <a:rPr lang="en-US" sz="1600" b="1" i="1" dirty="0" smtClean="0">
                <a:latin typeface="Arial" panose="020B0604020202020204" pitchFamily="34" charset="0"/>
                <a:cs typeface="Arial" panose="020B0604020202020204" pitchFamily="34" charset="0"/>
              </a:rPr>
              <a:t>Should we attempt to verify and validate data quality?  If so, how?</a:t>
            </a:r>
            <a:endParaRPr lang="en-US" sz="1600" b="1" i="1"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457200" indent="-457200" algn="l" eaLnBrk="1" hangingPunct="1">
              <a:lnSpc>
                <a:spcPct val="90000"/>
              </a:lnSpc>
              <a:buFont typeface="Arial" panose="020B0604020202020204" pitchFamily="34" charset="0"/>
              <a:buChar char="•"/>
              <a:defRPr/>
            </a:pPr>
            <a:endParaRPr lang="en-GB" sz="2000" dirty="0" smtClean="0">
              <a:latin typeface="Arial" panose="020B0604020202020204" pitchFamily="34" charset="0"/>
              <a:cs typeface="Arial" panose="020B0604020202020204" pitchFamily="34" charset="0"/>
            </a:endParaRPr>
          </a:p>
          <a:p>
            <a:pPr marL="342900" indent="-342900" algn="l" eaLnBrk="1" hangingPunct="1">
              <a:lnSpc>
                <a:spcPct val="90000"/>
              </a:lnSpc>
              <a:buFont typeface="Arial" panose="020B0604020202020204" pitchFamily="34" charset="0"/>
              <a:buChar char="•"/>
              <a:defRPr/>
            </a:pPr>
            <a:endParaRPr lang="en-GB" sz="2000" dirty="0" smtClean="0">
              <a:latin typeface="Arial" panose="020B0604020202020204" pitchFamily="34" charset="0"/>
              <a:cs typeface="Arial" panose="020B0604020202020204" pitchFamily="34" charset="0"/>
            </a:endParaRPr>
          </a:p>
        </p:txBody>
      </p:sp>
      <p:pic>
        <p:nvPicPr>
          <p:cNvPr id="16387" name="Picture 20"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08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81000" y="1143000"/>
            <a:ext cx="4572000" cy="760208"/>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200" b="1" i="1" dirty="0" smtClean="0">
                <a:solidFill>
                  <a:srgbClr val="FFFFFF">
                    <a:lumMod val="50000"/>
                  </a:srgbClr>
                </a:solidFill>
                <a:latin typeface="Open Sans"/>
                <a:cs typeface="Open Sans"/>
              </a:rPr>
              <a:t>For more information, contact:</a:t>
            </a:r>
            <a:endParaRPr lang="en-US" sz="2200" i="1" dirty="0" smtClean="0">
              <a:solidFill>
                <a:srgbClr val="FFFFFF">
                  <a:lumMod val="50000"/>
                </a:srgbClr>
              </a:solidFill>
              <a:latin typeface="Open Sans"/>
              <a:cs typeface="Open Sans"/>
            </a:endParaRPr>
          </a:p>
          <a:p>
            <a:pPr>
              <a:defRPr/>
            </a:pPr>
            <a:endParaRPr lang="en-US" sz="2200" i="1" dirty="0" smtClean="0">
              <a:solidFill>
                <a:srgbClr val="FFFFFF">
                  <a:lumMod val="50000"/>
                </a:srgbClr>
              </a:solidFill>
              <a:latin typeface="Calibri" panose="020F0502020204030204" pitchFamily="34" charset="0"/>
              <a:cs typeface="+mn-cs"/>
            </a:endParaRPr>
          </a:p>
        </p:txBody>
      </p:sp>
      <p:sp>
        <p:nvSpPr>
          <p:cNvPr id="3090" name="Rectangle 18"/>
          <p:cNvSpPr>
            <a:spLocks noGrp="1" noChangeArrowheads="1"/>
          </p:cNvSpPr>
          <p:nvPr>
            <p:ph type="subTitle" idx="1"/>
          </p:nvPr>
        </p:nvSpPr>
        <p:spPr>
          <a:xfrm>
            <a:off x="533400" y="2057400"/>
            <a:ext cx="8305800" cy="4267200"/>
          </a:xfrm>
          <a:solidFill>
            <a:schemeClr val="accent1">
              <a:alpha val="0"/>
            </a:schemeClr>
          </a:solidFill>
        </p:spPr>
        <p:txBody>
          <a:bodyPr/>
          <a:lstStyle/>
          <a:p>
            <a:pPr algn="l"/>
            <a:r>
              <a:rPr lang="en-US" sz="2000" dirty="0" err="1" smtClean="0">
                <a:latin typeface="Arial" panose="020B0604020202020204" pitchFamily="34" charset="0"/>
                <a:cs typeface="Arial" panose="020B0604020202020204" pitchFamily="34" charset="0"/>
              </a:rPr>
              <a:t>Dasha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Ocheret</a:t>
            </a:r>
            <a:r>
              <a:rPr lang="en-US" sz="2000" dirty="0" smtClean="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hlinkClick r:id="rId3"/>
              </a:rPr>
              <a:t>dasha@harm-reduction.org</a:t>
            </a:r>
            <a:endParaRPr lang="en-US" sz="2000" dirty="0">
              <a:latin typeface="Arial" panose="020B0604020202020204" pitchFamily="34" charset="0"/>
              <a:cs typeface="Arial" panose="020B0604020202020204" pitchFamily="34" charset="0"/>
            </a:endParaRPr>
          </a:p>
          <a:p>
            <a:pPr algn="l"/>
            <a:endParaRPr lang="en-US" sz="2000" dirty="0" smtClean="0">
              <a:latin typeface="Arial" panose="020B0604020202020204" pitchFamily="34" charset="0"/>
              <a:cs typeface="Arial" panose="020B0604020202020204" pitchFamily="34" charset="0"/>
            </a:endParaRPr>
          </a:p>
          <a:p>
            <a:pPr algn="l"/>
            <a:r>
              <a:rPr lang="en-US" sz="2000" dirty="0" smtClean="0">
                <a:latin typeface="Arial" panose="020B0604020202020204" pitchFamily="34" charset="0"/>
                <a:cs typeface="Arial" panose="020B0604020202020204" pitchFamily="34" charset="0"/>
              </a:rPr>
              <a:t>Nora </a:t>
            </a:r>
            <a:r>
              <a:rPr lang="en-US" sz="2000" dirty="0" err="1" smtClean="0">
                <a:latin typeface="Arial" panose="020B0604020202020204" pitchFamily="34" charset="0"/>
                <a:cs typeface="Arial" panose="020B0604020202020204" pitchFamily="34" charset="0"/>
              </a:rPr>
              <a:t>Kriauzaite</a:t>
            </a:r>
            <a:r>
              <a:rPr lang="en-US" sz="2000" dirty="0" smtClean="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hlinkClick r:id="rId4"/>
              </a:rPr>
              <a:t>nora@harm-reduction.org</a:t>
            </a:r>
            <a:endParaRPr lang="en-US"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hlinkClick r:id="rId5"/>
              </a:rPr>
              <a:t>www.harm</a:t>
            </a:r>
            <a:r>
              <a:rPr lang="en-US" sz="2000" dirty="0">
                <a:latin typeface="Arial" panose="020B0604020202020204" pitchFamily="34" charset="0"/>
                <a:cs typeface="Arial" panose="020B0604020202020204" pitchFamily="34" charset="0"/>
                <a:hlinkClick r:id="rId5"/>
              </a:rPr>
              <a:t>-reduction.org</a:t>
            </a:r>
            <a:r>
              <a:rPr lang="en-US" sz="2000" dirty="0">
                <a:latin typeface="Arial" panose="020B0604020202020204" pitchFamily="34" charset="0"/>
                <a:cs typeface="Arial" panose="020B0604020202020204" pitchFamily="34" charset="0"/>
              </a:rPr>
              <a:t> </a:t>
            </a:r>
          </a:p>
          <a:p>
            <a:pPr algn="l" eaLnBrk="1" hangingPunct="1">
              <a:lnSpc>
                <a:spcPct val="90000"/>
              </a:lnSpc>
              <a:defRPr/>
            </a:pPr>
            <a:endParaRPr lang="en-GB" sz="2000" dirty="0" smtClean="0">
              <a:latin typeface="Arial" panose="020B0604020202020204" pitchFamily="34" charset="0"/>
              <a:cs typeface="Arial" panose="020B0604020202020204" pitchFamily="34" charset="0"/>
            </a:endParaRPr>
          </a:p>
          <a:p>
            <a:pPr eaLnBrk="1" hangingPunct="1">
              <a:lnSpc>
                <a:spcPct val="90000"/>
              </a:lnSpc>
              <a:defRPr/>
            </a:pPr>
            <a:r>
              <a:rPr lang="en-GB" sz="2000" dirty="0" smtClean="0">
                <a:latin typeface="Arial" panose="020B0604020202020204" pitchFamily="34" charset="0"/>
                <a:cs typeface="Arial" panose="020B0604020202020204" pitchFamily="34" charset="0"/>
              </a:rPr>
              <a:t>----</a:t>
            </a:r>
          </a:p>
          <a:p>
            <a:pPr eaLnBrk="1" hangingPunct="1">
              <a:lnSpc>
                <a:spcPct val="90000"/>
              </a:lnSpc>
              <a:defRPr/>
            </a:pPr>
            <a:endParaRPr lang="en-GB" sz="2000" dirty="0" smtClean="0">
              <a:latin typeface="Arial" panose="020B0604020202020204" pitchFamily="34" charset="0"/>
              <a:cs typeface="Arial" panose="020B0604020202020204" pitchFamily="34" charset="0"/>
            </a:endParaRPr>
          </a:p>
          <a:p>
            <a:pPr algn="l" eaLnBrk="1" hangingPunct="1">
              <a:lnSpc>
                <a:spcPct val="90000"/>
              </a:lnSpc>
              <a:defRPr/>
            </a:pPr>
            <a:r>
              <a:rPr lang="en-GB" sz="2000" dirty="0" smtClean="0">
                <a:latin typeface="Arial" panose="020B0604020202020204" pitchFamily="34" charset="0"/>
                <a:cs typeface="Arial" panose="020B0604020202020204" pitchFamily="34" charset="0"/>
              </a:rPr>
              <a:t>Danielle Parsons – </a:t>
            </a:r>
            <a:r>
              <a:rPr lang="en-GB" sz="2000" dirty="0" smtClean="0">
                <a:latin typeface="Arial" panose="020B0604020202020204" pitchFamily="34" charset="0"/>
                <a:cs typeface="Arial" panose="020B0604020202020204" pitchFamily="34" charset="0"/>
                <a:hlinkClick r:id="rId6"/>
              </a:rPr>
              <a:t>danielle@apmglobalhealth.com</a:t>
            </a:r>
            <a:endParaRPr lang="en-GB" sz="2000" dirty="0" smtClean="0">
              <a:latin typeface="Arial" panose="020B0604020202020204" pitchFamily="34" charset="0"/>
              <a:cs typeface="Arial" panose="020B0604020202020204" pitchFamily="34" charset="0"/>
            </a:endParaRPr>
          </a:p>
          <a:p>
            <a:pPr algn="l" eaLnBrk="1" hangingPunct="1">
              <a:lnSpc>
                <a:spcPct val="90000"/>
              </a:lnSpc>
              <a:defRPr/>
            </a:pPr>
            <a:endParaRPr lang="en-GB" sz="2000" dirty="0" smtClean="0">
              <a:latin typeface="Arial" panose="020B0604020202020204" pitchFamily="34" charset="0"/>
              <a:cs typeface="Arial" panose="020B0604020202020204" pitchFamily="34" charset="0"/>
            </a:endParaRPr>
          </a:p>
          <a:p>
            <a:pPr eaLnBrk="1" hangingPunct="1">
              <a:lnSpc>
                <a:spcPct val="90000"/>
              </a:lnSpc>
              <a:defRPr/>
            </a:pPr>
            <a:r>
              <a:rPr lang="en-GB" sz="2000" dirty="0" smtClean="0">
                <a:latin typeface="Arial" panose="020B0604020202020204" pitchFamily="34" charset="0"/>
                <a:cs typeface="Arial" panose="020B0604020202020204" pitchFamily="34" charset="0"/>
                <a:hlinkClick r:id="rId7"/>
              </a:rPr>
              <a:t>www.apmglobalhealth.com</a:t>
            </a:r>
            <a:r>
              <a:rPr lang="en-GB" sz="2000" dirty="0" smtClean="0">
                <a:latin typeface="Arial" panose="020B0604020202020204" pitchFamily="34" charset="0"/>
                <a:cs typeface="Arial" panose="020B0604020202020204" pitchFamily="34" charset="0"/>
              </a:rPr>
              <a:t> </a:t>
            </a:r>
          </a:p>
        </p:txBody>
      </p:sp>
      <p:pic>
        <p:nvPicPr>
          <p:cNvPr id="16387" name="Picture 20" descr="EHRN-LOGO-EN-R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282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0" y="1905000"/>
            <a:ext cx="2954908" cy="2092409"/>
          </a:xfrm>
          <a:prstGeom prst="rect">
            <a:avLst/>
          </a:prstGeom>
        </p:spPr>
      </p:pic>
      <p:pic>
        <p:nvPicPr>
          <p:cNvPr id="3" name="Picture 2"/>
          <p:cNvPicPr>
            <a:picLocks noChangeAspect="1"/>
          </p:cNvPicPr>
          <p:nvPr/>
        </p:nvPicPr>
        <p:blipFill>
          <a:blip r:embed="rId3"/>
          <a:stretch>
            <a:fillRect/>
          </a:stretch>
        </p:blipFill>
        <p:spPr>
          <a:xfrm>
            <a:off x="6172200" y="4152671"/>
            <a:ext cx="2955408" cy="2019529"/>
          </a:xfrm>
          <a:prstGeom prst="rect">
            <a:avLst/>
          </a:prstGeom>
        </p:spPr>
      </p:pic>
      <p:sp>
        <p:nvSpPr>
          <p:cNvPr id="5" name="Rectangle 4"/>
          <p:cNvSpPr/>
          <p:nvPr/>
        </p:nvSpPr>
        <p:spPr>
          <a:xfrm>
            <a:off x="381000" y="1600200"/>
            <a:ext cx="5638800" cy="4524316"/>
          </a:xfrm>
          <a:prstGeom prst="rect">
            <a:avLst/>
          </a:prstGeom>
        </p:spPr>
        <p:txBody>
          <a:bodyPr wrap="square">
            <a:spAutoFit/>
          </a:bodyPr>
          <a:lstStyle/>
          <a:p>
            <a:pPr lvl="0"/>
            <a:r>
              <a:rPr lang="en-US" sz="1600" dirty="0" smtClean="0">
                <a:latin typeface="Arial"/>
                <a:cs typeface="Arial"/>
              </a:rPr>
              <a:t>WHO, UNODC and UNAIDS recommend 9 interventions for the prevention, care and treatment of HIV amongst people who inject drugs:</a:t>
            </a:r>
          </a:p>
          <a:p>
            <a:pPr marL="465138" lvl="0" indent="-295275">
              <a:buFont typeface="+mj-lt"/>
              <a:buAutoNum type="arabicPeriod"/>
            </a:pPr>
            <a:r>
              <a:rPr lang="en-US" sz="1600" b="1" dirty="0" smtClean="0">
                <a:latin typeface="Arial"/>
                <a:cs typeface="Arial"/>
              </a:rPr>
              <a:t>Needle </a:t>
            </a:r>
            <a:r>
              <a:rPr lang="en-US" sz="1600" b="1" dirty="0">
                <a:latin typeface="Arial"/>
                <a:cs typeface="Arial"/>
              </a:rPr>
              <a:t>and syringe </a:t>
            </a:r>
            <a:r>
              <a:rPr lang="en-US" sz="1600" b="1" dirty="0" smtClean="0">
                <a:latin typeface="Arial"/>
                <a:cs typeface="Arial"/>
              </a:rPr>
              <a:t>programs (NSP)</a:t>
            </a:r>
            <a:endParaRPr lang="en-US" sz="1600" b="1" dirty="0">
              <a:latin typeface="Arial"/>
              <a:cs typeface="Arial"/>
            </a:endParaRPr>
          </a:p>
          <a:p>
            <a:pPr marL="465138" lvl="0" indent="-295275">
              <a:buFont typeface="+mj-lt"/>
              <a:buAutoNum type="arabicPeriod"/>
            </a:pPr>
            <a:r>
              <a:rPr lang="en-US" sz="1600" b="1" dirty="0" smtClean="0">
                <a:latin typeface="Arial"/>
                <a:cs typeface="Arial"/>
              </a:rPr>
              <a:t>Opioid substitution therapy (OST)</a:t>
            </a:r>
          </a:p>
          <a:p>
            <a:pPr marL="465138" lvl="0" indent="-295275">
              <a:buFont typeface="+mj-lt"/>
              <a:buAutoNum type="arabicPeriod"/>
            </a:pPr>
            <a:r>
              <a:rPr lang="en-US" sz="1600" dirty="0" smtClean="0">
                <a:latin typeface="Arial"/>
                <a:cs typeface="Arial"/>
              </a:rPr>
              <a:t>HIV </a:t>
            </a:r>
            <a:r>
              <a:rPr lang="en-US" sz="1600" dirty="0">
                <a:latin typeface="Arial"/>
                <a:cs typeface="Arial"/>
              </a:rPr>
              <a:t>counseling and </a:t>
            </a:r>
            <a:r>
              <a:rPr lang="en-US" sz="1600" dirty="0" smtClean="0">
                <a:latin typeface="Arial"/>
                <a:cs typeface="Arial"/>
              </a:rPr>
              <a:t>testing</a:t>
            </a:r>
            <a:endParaRPr lang="en-US" sz="1600" dirty="0">
              <a:latin typeface="Arial"/>
              <a:cs typeface="Arial"/>
            </a:endParaRPr>
          </a:p>
          <a:p>
            <a:pPr marL="465138" lvl="0" indent="-295275">
              <a:buFont typeface="+mj-lt"/>
              <a:buAutoNum type="arabicPeriod"/>
            </a:pPr>
            <a:r>
              <a:rPr lang="en-US" sz="1600" dirty="0" smtClean="0">
                <a:latin typeface="Arial"/>
                <a:cs typeface="Arial"/>
              </a:rPr>
              <a:t>Antiretroviral </a:t>
            </a:r>
            <a:r>
              <a:rPr lang="en-US" sz="1600" dirty="0">
                <a:latin typeface="Arial"/>
                <a:cs typeface="Arial"/>
              </a:rPr>
              <a:t>therapy (for PWID who are living with HIV</a:t>
            </a:r>
            <a:r>
              <a:rPr lang="en-US" sz="1600" dirty="0" smtClean="0">
                <a:latin typeface="Arial"/>
                <a:cs typeface="Arial"/>
              </a:rPr>
              <a:t>)</a:t>
            </a:r>
            <a:endParaRPr lang="en-US" sz="1600" dirty="0">
              <a:latin typeface="Arial"/>
              <a:cs typeface="Arial"/>
            </a:endParaRPr>
          </a:p>
          <a:p>
            <a:pPr marL="465138" lvl="0" indent="-295275">
              <a:buFont typeface="+mj-lt"/>
              <a:buAutoNum type="arabicPeriod"/>
            </a:pPr>
            <a:r>
              <a:rPr lang="en-US" sz="1600" dirty="0" smtClean="0">
                <a:latin typeface="Arial"/>
                <a:cs typeface="Arial"/>
              </a:rPr>
              <a:t>Prevention </a:t>
            </a:r>
            <a:r>
              <a:rPr lang="en-US" sz="1600" dirty="0">
                <a:latin typeface="Arial"/>
                <a:cs typeface="Arial"/>
              </a:rPr>
              <a:t>and treatment of sexually transmitted infections</a:t>
            </a:r>
          </a:p>
          <a:p>
            <a:pPr marL="465138" lvl="0" indent="-295275">
              <a:buFont typeface="+mj-lt"/>
              <a:buAutoNum type="arabicPeriod"/>
            </a:pPr>
            <a:r>
              <a:rPr lang="en-US" sz="1600" dirty="0">
                <a:latin typeface="Arial"/>
                <a:cs typeface="Arial"/>
              </a:rPr>
              <a:t>Condoms programs targeted specifically at PWID and their sexual partners</a:t>
            </a:r>
          </a:p>
          <a:p>
            <a:pPr marL="465138" lvl="0" indent="-295275">
              <a:buFont typeface="+mj-lt"/>
              <a:buAutoNum type="arabicPeriod"/>
            </a:pPr>
            <a:r>
              <a:rPr lang="en-US" sz="1600" dirty="0">
                <a:latin typeface="Arial"/>
                <a:cs typeface="Arial"/>
              </a:rPr>
              <a:t>Targeted information, education and communication (IEC) materials and campaigns for PWID and their sexual partners</a:t>
            </a:r>
          </a:p>
          <a:p>
            <a:pPr marL="465138" lvl="0" indent="-295275">
              <a:buFont typeface="+mj-lt"/>
              <a:buAutoNum type="arabicPeriod"/>
            </a:pPr>
            <a:r>
              <a:rPr lang="en-US" sz="1600" dirty="0">
                <a:latin typeface="Arial"/>
                <a:cs typeface="Arial"/>
              </a:rPr>
              <a:t>Vaccination, diagnosis and treatment of viral hepatitis (including HAV, HBV, HCV)</a:t>
            </a:r>
          </a:p>
          <a:p>
            <a:pPr marL="465138" lvl="0" indent="-295275">
              <a:buFont typeface="+mj-lt"/>
              <a:buAutoNum type="arabicPeriod"/>
            </a:pPr>
            <a:r>
              <a:rPr lang="en-US" sz="1600" dirty="0">
                <a:latin typeface="Arial"/>
                <a:cs typeface="Arial"/>
              </a:rPr>
              <a:t>Prevention, diagnosis and treatment of tuberculosis </a:t>
            </a:r>
          </a:p>
        </p:txBody>
      </p:sp>
      <p:sp>
        <p:nvSpPr>
          <p:cNvPr id="6" name="Title 1"/>
          <p:cNvSpPr>
            <a:spLocks noGrp="1"/>
          </p:cNvSpPr>
          <p:nvPr>
            <p:ph type="title"/>
          </p:nvPr>
        </p:nvSpPr>
        <p:spPr>
          <a:xfrm>
            <a:off x="457200" y="609600"/>
            <a:ext cx="4572000" cy="1143000"/>
          </a:xfrm>
        </p:spPr>
        <p:txBody>
          <a:bodyPr/>
          <a:lstStyle/>
          <a:p>
            <a:pPr algn="l"/>
            <a:r>
              <a:rPr lang="en-US" sz="2000" b="1" i="1" dirty="0" smtClean="0">
                <a:solidFill>
                  <a:schemeClr val="tx1">
                    <a:lumMod val="65000"/>
                    <a:lumOff val="35000"/>
                  </a:schemeClr>
                </a:solidFill>
                <a:latin typeface="Arial"/>
                <a:cs typeface="Arial"/>
              </a:rPr>
              <a:t>Refresher: What do we mean by harm reduction?</a:t>
            </a:r>
            <a:endParaRPr lang="en-US" sz="2000" b="1" i="1" kern="1200" dirty="0">
              <a:solidFill>
                <a:schemeClr val="tx1">
                  <a:lumMod val="65000"/>
                  <a:lumOff val="35000"/>
                </a:schemeClr>
              </a:solidFill>
              <a:latin typeface="Arial"/>
              <a:ea typeface="ＭＳ Ｐゴシック" charset="0"/>
              <a:cs typeface="Arial"/>
            </a:endParaRPr>
          </a:p>
        </p:txBody>
      </p:sp>
      <p:pic>
        <p:nvPicPr>
          <p:cNvPr id="7" name="Picture 5" descr="EHRN-LOGO-EN-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577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4572000" cy="1143000"/>
          </a:xfrm>
        </p:spPr>
        <p:txBody>
          <a:bodyPr/>
          <a:lstStyle/>
          <a:p>
            <a:pPr algn="l"/>
            <a:r>
              <a:rPr lang="en-US" sz="2000" b="1" i="1" dirty="0" smtClean="0">
                <a:solidFill>
                  <a:schemeClr val="tx1">
                    <a:lumMod val="65000"/>
                    <a:lumOff val="35000"/>
                  </a:schemeClr>
                </a:solidFill>
                <a:latin typeface="Arial"/>
                <a:cs typeface="Arial"/>
              </a:rPr>
              <a:t>Transition </a:t>
            </a:r>
            <a:r>
              <a:rPr lang="en-US" sz="2000" b="1" i="1" dirty="0">
                <a:solidFill>
                  <a:schemeClr val="tx1">
                    <a:lumMod val="65000"/>
                    <a:lumOff val="35000"/>
                  </a:schemeClr>
                </a:solidFill>
                <a:latin typeface="Arial"/>
                <a:cs typeface="Arial"/>
              </a:rPr>
              <a:t>from international donor support to national funding</a:t>
            </a:r>
            <a:endParaRPr lang="en-US" sz="2000" b="1" i="1" kern="1200" dirty="0">
              <a:solidFill>
                <a:schemeClr val="tx1">
                  <a:lumMod val="65000"/>
                  <a:lumOff val="35000"/>
                </a:schemeClr>
              </a:solidFill>
              <a:latin typeface="Arial"/>
              <a:ea typeface="ＭＳ Ｐゴシック" charset="0"/>
              <a:cs typeface="Arial"/>
            </a:endParaRPr>
          </a:p>
        </p:txBody>
      </p:sp>
      <p:pic>
        <p:nvPicPr>
          <p:cNvPr id="9" name="Picture 5" descr="EHRN-LOGO-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04800" y="1973262"/>
            <a:ext cx="8534400" cy="4351338"/>
          </a:xfrm>
        </p:spPr>
        <p:txBody>
          <a:bodyPr>
            <a:normAutofit lnSpcReduction="10000"/>
          </a:bodyPr>
          <a:lstStyle/>
          <a:p>
            <a:pPr marL="403225" indent="-171450"/>
            <a:r>
              <a:rPr lang="en-US" sz="1800" dirty="0" smtClean="0">
                <a:latin typeface="Arial" panose="020B0604020202020204" pitchFamily="34" charset="0"/>
                <a:ea typeface="Open Sans" panose="020B0606030504020204" pitchFamily="34" charset="0"/>
                <a:cs typeface="Arial" panose="020B0604020202020204" pitchFamily="34" charset="0"/>
              </a:rPr>
              <a:t>The Global Fund is decreasing its support to the Eastern Europe and Central Asia (EECA), as countries transit from low- to middle- and high-income countries.</a:t>
            </a:r>
          </a:p>
          <a:p>
            <a:pPr marL="231775" indent="0">
              <a:buNone/>
            </a:pPr>
            <a:endParaRPr lang="en-US" sz="1800" dirty="0" smtClean="0">
              <a:latin typeface="Arial" panose="020B0604020202020204" pitchFamily="34" charset="0"/>
              <a:ea typeface="Open Sans" panose="020B0606030504020204" pitchFamily="34" charset="0"/>
              <a:cs typeface="Arial" panose="020B0604020202020204" pitchFamily="34" charset="0"/>
            </a:endParaRPr>
          </a:p>
          <a:p>
            <a:pPr marL="403225" indent="-171450"/>
            <a:r>
              <a:rPr lang="en-US" sz="1800" dirty="0" smtClean="0">
                <a:latin typeface="Arial" panose="020B0604020202020204" pitchFamily="34" charset="0"/>
                <a:ea typeface="Open Sans" panose="020B0606030504020204" pitchFamily="34" charset="0"/>
                <a:cs typeface="Arial" panose="020B0604020202020204" pitchFamily="34" charset="0"/>
              </a:rPr>
              <a:t>The share of national funding for HIV/AIDS is increasing, but: </a:t>
            </a:r>
          </a:p>
          <a:p>
            <a:pPr lvl="1">
              <a:buFont typeface="Courier New"/>
              <a:buChar char="o"/>
            </a:pPr>
            <a:r>
              <a:rPr lang="en-US" sz="1600" dirty="0">
                <a:latin typeface="Arial" panose="020B0604020202020204" pitchFamily="34" charset="0"/>
                <a:ea typeface="Open Sans" panose="020B0606030504020204" pitchFamily="34" charset="0"/>
                <a:cs typeface="Arial" panose="020B0604020202020204" pitchFamily="34" charset="0"/>
              </a:rPr>
              <a:t>M</a:t>
            </a:r>
            <a:r>
              <a:rPr lang="en-US" sz="1600" dirty="0" smtClean="0">
                <a:latin typeface="Arial" panose="020B0604020202020204" pitchFamily="34" charset="0"/>
                <a:ea typeface="Open Sans" panose="020B0606030504020204" pitchFamily="34" charset="0"/>
                <a:cs typeface="Arial" panose="020B0604020202020204" pitchFamily="34" charset="0"/>
              </a:rPr>
              <a:t>ainly for treatment - 68% worldwide, and 81% in EECA (</a:t>
            </a:r>
            <a:r>
              <a:rPr lang="en-US" sz="1600" i="1" dirty="0" smtClean="0">
                <a:latin typeface="Arial" panose="020B0604020202020204" pitchFamily="34" charset="0"/>
                <a:ea typeface="Open Sans" panose="020B0606030504020204" pitchFamily="34" charset="0"/>
                <a:cs typeface="Arial" panose="020B0604020202020204" pitchFamily="34" charset="0"/>
              </a:rPr>
              <a:t>UNAIDS</a:t>
            </a:r>
            <a:r>
              <a:rPr lang="en-US" sz="1600" dirty="0" smtClean="0">
                <a:latin typeface="Arial" panose="020B0604020202020204" pitchFamily="34" charset="0"/>
                <a:ea typeface="Open Sans" panose="020B0606030504020204" pitchFamily="34" charset="0"/>
                <a:cs typeface="Arial" panose="020B0604020202020204" pitchFamily="34" charset="0"/>
              </a:rPr>
              <a:t>), </a:t>
            </a:r>
          </a:p>
          <a:p>
            <a:pPr lvl="1">
              <a:buFont typeface="Courier New"/>
              <a:buChar char="o"/>
            </a:pPr>
            <a:r>
              <a:rPr lang="en-US" sz="1600" dirty="0">
                <a:latin typeface="Arial" panose="020B0604020202020204" pitchFamily="34" charset="0"/>
                <a:ea typeface="Open Sans" panose="020B0606030504020204" pitchFamily="34" charset="0"/>
                <a:cs typeface="Arial" panose="020B0604020202020204" pitchFamily="34" charset="0"/>
              </a:rPr>
              <a:t>N</a:t>
            </a:r>
            <a:r>
              <a:rPr lang="en-US" sz="1600" dirty="0" smtClean="0">
                <a:latin typeface="Arial" panose="020B0604020202020204" pitchFamily="34" charset="0"/>
                <a:ea typeface="Open Sans" panose="020B0606030504020204" pitchFamily="34" charset="0"/>
                <a:cs typeface="Arial" panose="020B0604020202020204" pitchFamily="34" charset="0"/>
              </a:rPr>
              <a:t>ot for HIV prevention - 14% for HIV prevention in low</a:t>
            </a:r>
            <a:r>
              <a:rPr lang="ru-RU" sz="1600" dirty="0" smtClean="0">
                <a:latin typeface="Arial" panose="020B0604020202020204" pitchFamily="34" charset="0"/>
                <a:ea typeface="Open Sans" panose="020B0606030504020204" pitchFamily="34" charset="0"/>
                <a:cs typeface="Arial" panose="020B0604020202020204" pitchFamily="34" charset="0"/>
              </a:rPr>
              <a:t>-</a:t>
            </a:r>
            <a:r>
              <a:rPr lang="en-US" sz="1600" dirty="0" smtClean="0">
                <a:latin typeface="Arial" panose="020B0604020202020204" pitchFamily="34" charset="0"/>
                <a:ea typeface="Open Sans" panose="020B0606030504020204" pitchFamily="34" charset="0"/>
                <a:cs typeface="Arial" panose="020B0604020202020204" pitchFamily="34" charset="0"/>
              </a:rPr>
              <a:t> and middle-income countries (</a:t>
            </a:r>
            <a:r>
              <a:rPr lang="en-US" sz="1600" i="1" dirty="0" smtClean="0">
                <a:latin typeface="Arial" panose="020B0604020202020204" pitchFamily="34" charset="0"/>
                <a:ea typeface="Open Sans" panose="020B0606030504020204" pitchFamily="34" charset="0"/>
                <a:cs typeface="Arial" panose="020B0604020202020204" pitchFamily="34" charset="0"/>
              </a:rPr>
              <a:t>UNAIDS</a:t>
            </a:r>
            <a:r>
              <a:rPr lang="en-US" sz="1600" dirty="0" smtClean="0">
                <a:latin typeface="Arial" panose="020B0604020202020204" pitchFamily="34" charset="0"/>
                <a:ea typeface="Open Sans" panose="020B0606030504020204" pitchFamily="34" charset="0"/>
                <a:cs typeface="Arial" panose="020B0604020202020204" pitchFamily="34" charset="0"/>
              </a:rPr>
              <a:t>) and</a:t>
            </a:r>
          </a:p>
          <a:p>
            <a:pPr lvl="1">
              <a:buFont typeface="Courier New"/>
              <a:buChar char="o"/>
            </a:pPr>
            <a:r>
              <a:rPr lang="en-US" sz="1600" dirty="0">
                <a:latin typeface="Arial" panose="020B0604020202020204" pitchFamily="34" charset="0"/>
                <a:ea typeface="Open Sans" panose="020B0606030504020204" pitchFamily="34" charset="0"/>
                <a:cs typeface="Arial" panose="020B0604020202020204" pitchFamily="34" charset="0"/>
              </a:rPr>
              <a:t>E</a:t>
            </a:r>
            <a:r>
              <a:rPr lang="en-US" sz="1600" dirty="0" smtClean="0">
                <a:latin typeface="Arial" panose="020B0604020202020204" pitchFamily="34" charset="0"/>
                <a:ea typeface="Open Sans" panose="020B0606030504020204" pitchFamily="34" charset="0"/>
                <a:cs typeface="Arial" panose="020B0604020202020204" pitchFamily="34" charset="0"/>
              </a:rPr>
              <a:t>ven less for harm reduction programs (</a:t>
            </a:r>
            <a:r>
              <a:rPr lang="en-US" sz="1600" i="1" dirty="0" smtClean="0">
                <a:latin typeface="Arial" panose="020B0604020202020204" pitchFamily="34" charset="0"/>
                <a:ea typeface="Open Sans" panose="020B0606030504020204" pitchFamily="34" charset="0"/>
                <a:cs typeface="Arial" panose="020B0604020202020204" pitchFamily="34" charset="0"/>
              </a:rPr>
              <a:t>no exact data available</a:t>
            </a:r>
            <a:r>
              <a:rPr lang="en-US" sz="1600" dirty="0" smtClean="0">
                <a:latin typeface="Arial" panose="020B0604020202020204" pitchFamily="34" charset="0"/>
                <a:ea typeface="Open Sans" panose="020B0606030504020204" pitchFamily="34" charset="0"/>
                <a:cs typeface="Arial" panose="020B0604020202020204" pitchFamily="34" charset="0"/>
              </a:rPr>
              <a:t>).</a:t>
            </a:r>
          </a:p>
          <a:p>
            <a:pPr marL="411163" lvl="1" indent="0">
              <a:buNone/>
            </a:pPr>
            <a:endParaRPr lang="en-US" sz="1600" dirty="0" smtClean="0">
              <a:latin typeface="Arial" panose="020B0604020202020204" pitchFamily="34" charset="0"/>
              <a:ea typeface="Open Sans" panose="020B0606030504020204" pitchFamily="34" charset="0"/>
              <a:cs typeface="Arial" panose="020B0604020202020204" pitchFamily="34" charset="0"/>
            </a:endParaRPr>
          </a:p>
          <a:p>
            <a:pPr marL="403225" indent="-233363"/>
            <a:r>
              <a:rPr lang="en-US" sz="1800" dirty="0" smtClean="0">
                <a:latin typeface="Arial" panose="020B0604020202020204" pitchFamily="34" charset="0"/>
                <a:ea typeface="Open Sans" panose="020B0606030504020204" pitchFamily="34" charset="0"/>
                <a:cs typeface="Arial" panose="020B0604020202020204" pitchFamily="34" charset="0"/>
              </a:rPr>
              <a:t>To enable transition to sustainable funding without reversing positive trends in HIV prevention, EECA needs:</a:t>
            </a:r>
          </a:p>
          <a:p>
            <a:pPr lvl="1">
              <a:buFont typeface="Courier New"/>
              <a:buChar char="o"/>
            </a:pPr>
            <a:r>
              <a:rPr lang="en-US" sz="1600" dirty="0" smtClean="0">
                <a:latin typeface="Arial" panose="020B0604020202020204" pitchFamily="34" charset="0"/>
                <a:ea typeface="Open Sans" panose="020B0606030504020204" pitchFamily="34" charset="0"/>
                <a:cs typeface="Arial" panose="020B0604020202020204" pitchFamily="34" charset="0"/>
              </a:rPr>
              <a:t>Robust data on how much is needed for harm reduction to achieve 50% reduction of HIV incidence among people who use drugs, and</a:t>
            </a:r>
          </a:p>
          <a:p>
            <a:pPr lvl="1">
              <a:buFont typeface="Courier New"/>
              <a:buChar char="o"/>
            </a:pPr>
            <a:r>
              <a:rPr lang="en-US" sz="1600" dirty="0" smtClean="0">
                <a:latin typeface="Arial" panose="020B0604020202020204" pitchFamily="34" charset="0"/>
                <a:ea typeface="Open Sans" panose="020B0606030504020204" pitchFamily="34" charset="0"/>
                <a:cs typeface="Arial" panose="020B0604020202020204" pitchFamily="34" charset="0"/>
              </a:rPr>
              <a:t>Political support and access to budgeting processes.</a:t>
            </a:r>
          </a:p>
          <a:p>
            <a:pPr lvl="1"/>
            <a:endParaRPr lang="en-US" dirty="0" smtClean="0"/>
          </a:p>
        </p:txBody>
      </p:sp>
    </p:spTree>
    <p:extLst>
      <p:ext uri="{BB962C8B-B14F-4D97-AF65-F5344CB8AC3E}">
        <p14:creationId xmlns:p14="http://schemas.microsoft.com/office/powerpoint/2010/main" val="1496619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81000" y="1066801"/>
            <a:ext cx="5029200" cy="698653"/>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a:solidFill>
                  <a:srgbClr val="595959"/>
                </a:solidFill>
                <a:latin typeface="Arial" panose="020B0604020202020204" pitchFamily="34" charset="0"/>
                <a:cs typeface="Arial" panose="020B0604020202020204" pitchFamily="34" charset="0"/>
              </a:rPr>
              <a:t>How much money we need for harm reduction in EECA?</a:t>
            </a:r>
            <a:endParaRPr lang="en-US" sz="2200" b="1" i="1" dirty="0" smtClean="0">
              <a:solidFill>
                <a:srgbClr val="595959"/>
              </a:solidFill>
              <a:latin typeface="Arial" panose="020B0604020202020204" pitchFamily="34" charset="0"/>
              <a:cs typeface="Arial" panose="020B0604020202020204" pitchFamily="34" charset="0"/>
            </a:endParaRPr>
          </a:p>
        </p:txBody>
      </p:sp>
      <p:pic>
        <p:nvPicPr>
          <p:cNvPr id="16387" name="Picture 20"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bwMode="auto">
          <a:xfrm>
            <a:off x="152400" y="1981200"/>
            <a:ext cx="481197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82295" tIns="41148" rIns="82295" bIns="41148" numCol="1" anchor="t" anchorCtr="0" compatLnSpc="1">
            <a:prstTxWarp prst="textNoShape">
              <a:avLst/>
            </a:prstTxWarp>
          </a:bodyPr>
          <a:lstStyle>
            <a:lvl1pPr marL="0" indent="0" algn="ctr" defTabSz="822325" rtl="0" eaLnBrk="0" fontAlgn="base" hangingPunct="0">
              <a:spcBef>
                <a:spcPct val="20000"/>
              </a:spcBef>
              <a:spcAft>
                <a:spcPct val="0"/>
              </a:spcAft>
              <a:buNone/>
              <a:defRPr sz="2900">
                <a:solidFill>
                  <a:schemeClr val="tx1"/>
                </a:solidFill>
                <a:latin typeface="+mn-lt"/>
                <a:ea typeface="+mn-ea"/>
                <a:cs typeface="ＭＳ Ｐゴシック" charset="0"/>
              </a:defRPr>
            </a:lvl1pPr>
            <a:lvl2pPr marL="457200" indent="0" algn="ctr" defTabSz="822325" rtl="0" eaLnBrk="0" fontAlgn="base" hangingPunct="0">
              <a:spcBef>
                <a:spcPct val="20000"/>
              </a:spcBef>
              <a:spcAft>
                <a:spcPct val="0"/>
              </a:spcAft>
              <a:buNone/>
              <a:defRPr sz="2500">
                <a:solidFill>
                  <a:schemeClr val="tx1"/>
                </a:solidFill>
                <a:latin typeface="+mn-lt"/>
                <a:ea typeface="+mn-ea"/>
              </a:defRPr>
            </a:lvl2pPr>
            <a:lvl3pPr marL="914400" indent="0" algn="ctr" defTabSz="822325" rtl="0" eaLnBrk="0" fontAlgn="base" hangingPunct="0">
              <a:spcBef>
                <a:spcPct val="20000"/>
              </a:spcBef>
              <a:spcAft>
                <a:spcPct val="0"/>
              </a:spcAft>
              <a:buNone/>
              <a:defRPr sz="2200">
                <a:solidFill>
                  <a:schemeClr val="tx1"/>
                </a:solidFill>
                <a:latin typeface="+mn-lt"/>
                <a:ea typeface="+mn-ea"/>
              </a:defRPr>
            </a:lvl3pPr>
            <a:lvl4pPr marL="1371600" indent="0" algn="ctr" defTabSz="822325" rtl="0" eaLnBrk="0" fontAlgn="base" hangingPunct="0">
              <a:spcBef>
                <a:spcPct val="20000"/>
              </a:spcBef>
              <a:spcAft>
                <a:spcPct val="0"/>
              </a:spcAft>
              <a:buNone/>
              <a:defRPr>
                <a:solidFill>
                  <a:schemeClr val="tx1"/>
                </a:solidFill>
                <a:latin typeface="+mn-lt"/>
                <a:ea typeface="+mn-ea"/>
              </a:defRPr>
            </a:lvl4pPr>
            <a:lvl5pPr marL="1828800" indent="0" algn="ctr" defTabSz="822325" rtl="0" eaLnBrk="0" fontAlgn="base" hangingPunct="0">
              <a:spcBef>
                <a:spcPct val="20000"/>
              </a:spcBef>
              <a:spcAft>
                <a:spcPct val="0"/>
              </a:spcAft>
              <a:buNone/>
              <a:defRPr>
                <a:solidFill>
                  <a:schemeClr val="tx1"/>
                </a:solidFill>
                <a:latin typeface="+mn-lt"/>
                <a:ea typeface="+mn-ea"/>
              </a:defRPr>
            </a:lvl5pPr>
            <a:lvl6pPr marL="2286000" indent="0" algn="ctr" defTabSz="822325" rtl="0" fontAlgn="base">
              <a:spcBef>
                <a:spcPct val="20000"/>
              </a:spcBef>
              <a:spcAft>
                <a:spcPct val="0"/>
              </a:spcAft>
              <a:buNone/>
              <a:defRPr>
                <a:solidFill>
                  <a:schemeClr val="tx1"/>
                </a:solidFill>
                <a:latin typeface="+mn-lt"/>
                <a:ea typeface="+mn-ea"/>
              </a:defRPr>
            </a:lvl6pPr>
            <a:lvl7pPr marL="2743200" indent="0" algn="ctr" defTabSz="822325" rtl="0" fontAlgn="base">
              <a:spcBef>
                <a:spcPct val="20000"/>
              </a:spcBef>
              <a:spcAft>
                <a:spcPct val="0"/>
              </a:spcAft>
              <a:buNone/>
              <a:defRPr>
                <a:solidFill>
                  <a:schemeClr val="tx1"/>
                </a:solidFill>
                <a:latin typeface="+mn-lt"/>
                <a:ea typeface="+mn-ea"/>
              </a:defRPr>
            </a:lvl7pPr>
            <a:lvl8pPr marL="3200400" indent="0" algn="ctr" defTabSz="822325" rtl="0" fontAlgn="base">
              <a:spcBef>
                <a:spcPct val="20000"/>
              </a:spcBef>
              <a:spcAft>
                <a:spcPct val="0"/>
              </a:spcAft>
              <a:buNone/>
              <a:defRPr>
                <a:solidFill>
                  <a:schemeClr val="tx1"/>
                </a:solidFill>
                <a:latin typeface="+mn-lt"/>
                <a:ea typeface="+mn-ea"/>
              </a:defRPr>
            </a:lvl8pPr>
            <a:lvl9pPr marL="3657600" indent="0" algn="ctr" defTabSz="822325" rtl="0" fontAlgn="base">
              <a:spcBef>
                <a:spcPct val="20000"/>
              </a:spcBef>
              <a:spcAft>
                <a:spcPct val="0"/>
              </a:spcAft>
              <a:buNone/>
              <a:defRPr>
                <a:solidFill>
                  <a:schemeClr val="tx1"/>
                </a:solidFill>
                <a:latin typeface="+mn-lt"/>
                <a:ea typeface="+mn-ea"/>
              </a:defRPr>
            </a:lvl9pPr>
          </a:lstStyle>
          <a:p>
            <a:pPr marL="403225" indent="-233363" algn="l">
              <a:buFont typeface="Arial" panose="020B0604020202020204" pitchFamily="34" charset="0"/>
              <a:buChar char="•"/>
            </a:pPr>
            <a:r>
              <a:rPr lang="en-US" sz="1800" b="1" i="1" kern="0" dirty="0" smtClean="0">
                <a:solidFill>
                  <a:srgbClr val="BA0000"/>
                </a:solidFill>
                <a:latin typeface="Arial" panose="020B0604020202020204" pitchFamily="34" charset="0"/>
                <a:cs typeface="Arial" panose="020B0604020202020204" pitchFamily="34" charset="0"/>
              </a:rPr>
              <a:t>No one knows</a:t>
            </a:r>
          </a:p>
          <a:p>
            <a:pPr marL="403225" indent="-233363" algn="l"/>
            <a:endParaRPr lang="en-US" sz="1800" b="1" kern="0" dirty="0" smtClean="0">
              <a:solidFill>
                <a:srgbClr val="FF0000"/>
              </a:solidFill>
              <a:latin typeface="Arial" panose="020B0604020202020204" pitchFamily="34" charset="0"/>
              <a:cs typeface="Arial" panose="020B0604020202020204" pitchFamily="34" charset="0"/>
            </a:endParaRPr>
          </a:p>
          <a:p>
            <a:pPr marL="403225" indent="-233363" algn="l">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Data on how much has been spent is missing:</a:t>
            </a:r>
          </a:p>
          <a:p>
            <a:pPr marL="635000" lvl="1" indent="-231775" algn="l">
              <a:buFont typeface="Courier New"/>
              <a:buChar char="o"/>
            </a:pPr>
            <a:r>
              <a:rPr lang="en-US" sz="1400" i="1" dirty="0">
                <a:latin typeface="Arial" panose="020B0604020202020204" pitchFamily="34" charset="0"/>
                <a:cs typeface="Arial" panose="020B0604020202020204" pitchFamily="34" charset="0"/>
              </a:rPr>
              <a:t>Irregular country reports and incomplete reports for National AIDS Spending Accounts (NASA) and GARPR </a:t>
            </a:r>
            <a:r>
              <a:rPr lang="en-US" sz="1400" i="1" dirty="0" smtClean="0">
                <a:latin typeface="Arial" panose="020B0604020202020204" pitchFamily="34" charset="0"/>
                <a:cs typeface="Arial" panose="020B0604020202020204" pitchFamily="34" charset="0"/>
              </a:rPr>
              <a:t>reporting</a:t>
            </a:r>
          </a:p>
          <a:p>
            <a:pPr marL="635000" lvl="1" indent="-231775" algn="l">
              <a:buFont typeface="Courier New"/>
              <a:buChar char="o"/>
            </a:pPr>
            <a:r>
              <a:rPr lang="en-US" sz="1400" i="1" dirty="0">
                <a:latin typeface="Arial" panose="020B0604020202020204" pitchFamily="34" charset="0"/>
                <a:cs typeface="Arial" panose="020B0604020202020204" pitchFamily="34" charset="0"/>
              </a:rPr>
              <a:t>GARPR doesn’t provide reliable data on actual spending for harm </a:t>
            </a:r>
            <a:r>
              <a:rPr lang="en-US" sz="1400" i="1" dirty="0" smtClean="0">
                <a:latin typeface="Arial" panose="020B0604020202020204" pitchFamily="34" charset="0"/>
                <a:cs typeface="Arial" panose="020B0604020202020204" pitchFamily="34" charset="0"/>
              </a:rPr>
              <a:t>reduction</a:t>
            </a:r>
          </a:p>
          <a:p>
            <a:pPr marL="403225" lvl="1" indent="-233363" algn="l"/>
            <a:endParaRPr lang="en-US" sz="1800" kern="0" dirty="0" smtClean="0">
              <a:latin typeface="Arial" panose="020B0604020202020204" pitchFamily="34" charset="0"/>
              <a:cs typeface="Arial" panose="020B0604020202020204" pitchFamily="34" charset="0"/>
            </a:endParaRPr>
          </a:p>
          <a:p>
            <a:pPr marL="403225" indent="-233363" algn="l">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Full demand has been never carefully assessed.</a:t>
            </a:r>
          </a:p>
          <a:p>
            <a:endParaRPr lang="en-US" sz="1800" kern="0" dirty="0" smtClean="0">
              <a:latin typeface="Arial" panose="020B0604020202020204" pitchFamily="34" charset="0"/>
              <a:cs typeface="Arial" panose="020B0604020202020204" pitchFamily="34" charset="0"/>
            </a:endParaRPr>
          </a:p>
          <a:p>
            <a:endParaRPr lang="en-US" sz="1800" kern="0" dirty="0" smtClean="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029200" y="1668462"/>
            <a:ext cx="4114800" cy="1379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smtClean="0">
              <a:latin typeface="Arial" panose="020B0604020202020204" pitchFamily="34" charset="0"/>
              <a:cs typeface="Arial" panose="020B0604020202020204" pitchFamily="34" charset="0"/>
            </a:endParaRPr>
          </a:p>
          <a:p>
            <a:endParaRPr lang="en-US" sz="16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6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166630245"/>
              </p:ext>
            </p:extLst>
          </p:nvPr>
        </p:nvGraphicFramePr>
        <p:xfrm>
          <a:off x="5029200" y="2819399"/>
          <a:ext cx="4038600" cy="3276600"/>
        </p:xfrm>
        <a:graphic>
          <a:graphicData uri="http://schemas.openxmlformats.org/drawingml/2006/table">
            <a:tbl>
              <a:tblPr firstRow="1" bandRow="1">
                <a:tableStyleId>{073A0DAA-6AF3-43AB-8588-CEC1D06C72B9}</a:tableStyleId>
              </a:tblPr>
              <a:tblGrid>
                <a:gridCol w="2019300"/>
                <a:gridCol w="2019300"/>
              </a:tblGrid>
              <a:tr h="466989">
                <a:tc>
                  <a:txBody>
                    <a:bodyPr/>
                    <a:lstStyle/>
                    <a:p>
                      <a:r>
                        <a:rPr lang="en-US" sz="1400" dirty="0" smtClean="0">
                          <a:latin typeface="Arial"/>
                          <a:cs typeface="Arial"/>
                        </a:rPr>
                        <a:t>Ukraine</a:t>
                      </a:r>
                      <a:endParaRPr lang="en-US" sz="1400" dirty="0">
                        <a:latin typeface="Arial"/>
                        <a:cs typeface="Arial"/>
                      </a:endParaRPr>
                    </a:p>
                  </a:txBody>
                  <a:tcPr/>
                </a:tc>
                <a:tc>
                  <a:txBody>
                    <a:bodyPr/>
                    <a:lstStyle/>
                    <a:p>
                      <a:r>
                        <a:rPr lang="en-US" sz="1400" dirty="0" smtClean="0">
                          <a:latin typeface="Arial"/>
                          <a:cs typeface="Arial"/>
                        </a:rPr>
                        <a:t>Georgia</a:t>
                      </a:r>
                      <a:endParaRPr lang="en-US" sz="1400" dirty="0">
                        <a:latin typeface="Arial"/>
                        <a:cs typeface="Arial"/>
                      </a:endParaRPr>
                    </a:p>
                  </a:txBody>
                  <a:tcPr/>
                </a:tc>
              </a:tr>
              <a:tr h="1020730">
                <a:tc>
                  <a:txBody>
                    <a:bodyPr/>
                    <a:lstStyle/>
                    <a:p>
                      <a:r>
                        <a:rPr lang="en-US" sz="1400" baseline="0" dirty="0" smtClean="0">
                          <a:latin typeface="Arial"/>
                          <a:cs typeface="Arial"/>
                        </a:rPr>
                        <a:t>3 772 542 </a:t>
                      </a:r>
                      <a:r>
                        <a:rPr lang="en-US" sz="1400" dirty="0" smtClean="0">
                          <a:latin typeface="Arial"/>
                          <a:cs typeface="Arial"/>
                        </a:rPr>
                        <a:t>USD annual spending</a:t>
                      </a:r>
                      <a:r>
                        <a:rPr lang="en-US" sz="1400" baseline="0" dirty="0" smtClean="0">
                          <a:latin typeface="Arial"/>
                          <a:cs typeface="Arial"/>
                        </a:rPr>
                        <a:t> for harm reduction</a:t>
                      </a:r>
                    </a:p>
                    <a:p>
                      <a:r>
                        <a:rPr lang="en-US" sz="1400" baseline="0" dirty="0" smtClean="0">
                          <a:latin typeface="Arial"/>
                          <a:cs typeface="Arial"/>
                        </a:rPr>
                        <a:t>(2010 data, UNAIDS)</a:t>
                      </a:r>
                      <a:endParaRPr lang="en-US" sz="1400" dirty="0" smtClean="0">
                        <a:solidFill>
                          <a:schemeClr val="tx1"/>
                        </a:solidFill>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a:cs typeface="Arial"/>
                        </a:rPr>
                        <a:t>4 234 431 USD annual spending</a:t>
                      </a:r>
                      <a:r>
                        <a:rPr lang="en-US" sz="1400" baseline="0" dirty="0" smtClean="0">
                          <a:latin typeface="Arial"/>
                          <a:cs typeface="Arial"/>
                        </a:rPr>
                        <a:t> for harm reduction</a:t>
                      </a:r>
                      <a:endParaRPr lang="en-US" sz="1400" dirty="0" smtClean="0">
                        <a:latin typeface="Arial"/>
                        <a:cs typeface="Arial"/>
                      </a:endParaRPr>
                    </a:p>
                    <a:p>
                      <a:r>
                        <a:rPr lang="en-US" sz="1400" dirty="0" smtClean="0">
                          <a:latin typeface="Arial"/>
                          <a:cs typeface="Arial"/>
                        </a:rPr>
                        <a:t>(2012</a:t>
                      </a:r>
                      <a:r>
                        <a:rPr lang="en-US" sz="1400" baseline="0" dirty="0" smtClean="0">
                          <a:latin typeface="Arial"/>
                          <a:cs typeface="Arial"/>
                        </a:rPr>
                        <a:t> data, UNAIDS)</a:t>
                      </a:r>
                      <a:endParaRPr lang="en-US" sz="1400" dirty="0">
                        <a:solidFill>
                          <a:schemeClr val="tx1"/>
                        </a:solidFill>
                        <a:latin typeface="Arial"/>
                        <a:cs typeface="Arial"/>
                      </a:endParaRPr>
                    </a:p>
                  </a:txBody>
                  <a:tcPr/>
                </a:tc>
              </a:tr>
              <a:tr h="1788881">
                <a:tc>
                  <a:txBody>
                    <a:bodyPr/>
                    <a:lstStyle/>
                    <a:p>
                      <a:r>
                        <a:rPr lang="en-US" sz="1400" dirty="0" smtClean="0">
                          <a:latin typeface="Arial"/>
                          <a:cs typeface="Arial"/>
                        </a:rPr>
                        <a:t>76 needle and syringe programs (NSP)</a:t>
                      </a:r>
                    </a:p>
                    <a:p>
                      <a:r>
                        <a:rPr lang="en-US" sz="1400" baseline="0" dirty="0" smtClean="0">
                          <a:latin typeface="Arial"/>
                          <a:cs typeface="Arial"/>
                        </a:rPr>
                        <a:t>159 385 NSP clients</a:t>
                      </a:r>
                    </a:p>
                    <a:p>
                      <a:r>
                        <a:rPr lang="en-US" sz="1400" dirty="0" smtClean="0">
                          <a:latin typeface="Arial"/>
                          <a:cs typeface="Arial"/>
                        </a:rPr>
                        <a:t>149 opioid</a:t>
                      </a:r>
                      <a:r>
                        <a:rPr lang="en-US" sz="1400" baseline="0" dirty="0" smtClean="0">
                          <a:latin typeface="Arial"/>
                          <a:cs typeface="Arial"/>
                        </a:rPr>
                        <a:t> substitution treatment (OST) sites</a:t>
                      </a:r>
                    </a:p>
                    <a:p>
                      <a:r>
                        <a:rPr lang="en-US" sz="1400" dirty="0" smtClean="0">
                          <a:latin typeface="Arial"/>
                          <a:cs typeface="Arial"/>
                        </a:rPr>
                        <a:t>7339 OST clients</a:t>
                      </a:r>
                    </a:p>
                    <a:p>
                      <a:endParaRPr lang="en-US" sz="1400" dirty="0">
                        <a:latin typeface="Arial"/>
                        <a:cs typeface="Arial"/>
                      </a:endParaRPr>
                    </a:p>
                  </a:txBody>
                  <a:tcPr/>
                </a:tc>
                <a:tc>
                  <a:txBody>
                    <a:bodyPr/>
                    <a:lstStyle/>
                    <a:p>
                      <a:r>
                        <a:rPr lang="en-US" sz="1400" dirty="0" smtClean="0">
                          <a:latin typeface="Arial"/>
                          <a:cs typeface="Arial"/>
                        </a:rPr>
                        <a:t>10 NSP</a:t>
                      </a:r>
                    </a:p>
                    <a:p>
                      <a:r>
                        <a:rPr lang="en-US" sz="1400" dirty="0" smtClean="0">
                          <a:latin typeface="Arial"/>
                          <a:cs typeface="Arial"/>
                        </a:rPr>
                        <a:t>3137</a:t>
                      </a:r>
                      <a:r>
                        <a:rPr lang="en-US" sz="1400" baseline="0" dirty="0" smtClean="0">
                          <a:latin typeface="Arial"/>
                          <a:cs typeface="Arial"/>
                        </a:rPr>
                        <a:t> NSP clients</a:t>
                      </a:r>
                    </a:p>
                    <a:p>
                      <a:r>
                        <a:rPr lang="en-US" sz="1400" dirty="0" smtClean="0">
                          <a:latin typeface="Arial"/>
                          <a:cs typeface="Arial"/>
                        </a:rPr>
                        <a:t>18 </a:t>
                      </a:r>
                      <a:r>
                        <a:rPr lang="en-US" sz="1400" baseline="0" dirty="0" smtClean="0">
                          <a:latin typeface="Arial"/>
                          <a:cs typeface="Arial"/>
                        </a:rPr>
                        <a:t>(OST) sites</a:t>
                      </a:r>
                    </a:p>
                    <a:p>
                      <a:r>
                        <a:rPr lang="en-US" sz="1400" dirty="0" smtClean="0">
                          <a:latin typeface="Arial"/>
                          <a:cs typeface="Arial"/>
                        </a:rPr>
                        <a:t>1544 OST clients</a:t>
                      </a:r>
                    </a:p>
                    <a:p>
                      <a:endParaRPr lang="en-US" sz="1400" baseline="0" dirty="0" smtClean="0">
                        <a:latin typeface="Arial"/>
                        <a:cs typeface="Arial"/>
                      </a:endParaRPr>
                    </a:p>
                    <a:p>
                      <a:endParaRPr lang="en-US" sz="1400" dirty="0">
                        <a:latin typeface="Arial"/>
                        <a:cs typeface="Arial"/>
                      </a:endParaRPr>
                    </a:p>
                  </a:txBody>
                  <a:tcPr/>
                </a:tc>
              </a:tr>
            </a:tbl>
          </a:graphicData>
        </a:graphic>
      </p:graphicFrame>
      <p:sp>
        <p:nvSpPr>
          <p:cNvPr id="4" name="TextBox 3"/>
          <p:cNvSpPr txBox="1"/>
          <p:nvPr/>
        </p:nvSpPr>
        <p:spPr>
          <a:xfrm>
            <a:off x="5029200" y="1828800"/>
            <a:ext cx="4038600" cy="1323439"/>
          </a:xfrm>
          <a:prstGeom prst="rect">
            <a:avLst/>
          </a:prstGeom>
          <a:noFill/>
        </p:spPr>
        <p:txBody>
          <a:bodyPr wrap="square" rtlCol="0">
            <a:spAutoFit/>
          </a:bodyPr>
          <a:lstStyle/>
          <a:p>
            <a:r>
              <a:rPr lang="en-US" sz="1400" i="1" dirty="0" smtClean="0"/>
              <a:t>Example: Is </a:t>
            </a:r>
            <a:r>
              <a:rPr lang="en-US" sz="1400" i="1" dirty="0"/>
              <a:t>harm reduction investment in </a:t>
            </a:r>
            <a:r>
              <a:rPr lang="en-US" sz="1400" i="1" dirty="0" smtClean="0"/>
              <a:t>Georgia really 20</a:t>
            </a:r>
            <a:r>
              <a:rPr lang="en-US" sz="1400" i="1" dirty="0"/>
              <a:t>% higher than in </a:t>
            </a:r>
            <a:r>
              <a:rPr lang="en-US" sz="1400" i="1" dirty="0" smtClean="0"/>
              <a:t>Ukraine?</a:t>
            </a:r>
            <a:endParaRPr lang="en-US" sz="1400" i="1" dirty="0"/>
          </a:p>
          <a:p>
            <a:r>
              <a:rPr lang="en-US" sz="1400" i="1" dirty="0"/>
              <a:t>Or are different approaches used to assess the level of expenditure?</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 name="Text Box 10"/>
          <p:cNvSpPr txBox="1">
            <a:spLocks noChangeArrowheads="1"/>
          </p:cNvSpPr>
          <p:nvPr/>
        </p:nvSpPr>
        <p:spPr bwMode="auto">
          <a:xfrm>
            <a:off x="381000" y="990600"/>
            <a:ext cx="4572000" cy="698653"/>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a:solidFill>
                  <a:schemeClr val="tx1">
                    <a:lumMod val="65000"/>
                    <a:lumOff val="35000"/>
                  </a:schemeClr>
                </a:solidFill>
                <a:latin typeface="Arial" panose="020B0604020202020204" pitchFamily="34" charset="0"/>
                <a:cs typeface="Arial" panose="020B0604020202020204" pitchFamily="34" charset="0"/>
              </a:rPr>
              <a:t>EHRN regional </a:t>
            </a:r>
            <a:r>
              <a:rPr lang="en-US" sz="2000" b="1" i="1" dirty="0" smtClean="0">
                <a:solidFill>
                  <a:schemeClr val="tx1">
                    <a:lumMod val="65000"/>
                    <a:lumOff val="35000"/>
                  </a:schemeClr>
                </a:solidFill>
                <a:latin typeface="Arial" panose="020B0604020202020204" pitchFamily="34" charset="0"/>
                <a:cs typeface="Arial" panose="020B0604020202020204" pitchFamily="34" charset="0"/>
              </a:rPr>
              <a:t>initiative “</a:t>
            </a:r>
            <a:r>
              <a:rPr lang="en-US" sz="2000" b="1" i="1" dirty="0">
                <a:solidFill>
                  <a:schemeClr val="tx1">
                    <a:lumMod val="65000"/>
                    <a:lumOff val="35000"/>
                  </a:schemeClr>
                </a:solidFill>
                <a:latin typeface="Arial" panose="020B0604020202020204" pitchFamily="34" charset="0"/>
                <a:cs typeface="Arial" panose="020B0604020202020204" pitchFamily="34" charset="0"/>
              </a:rPr>
              <a:t>Harm Reduction Works: Fund It!”</a:t>
            </a:r>
            <a:endParaRPr lang="en-US" sz="2200" b="1" i="1" dirty="0" smtClean="0">
              <a:solidFill>
                <a:schemeClr val="tx1">
                  <a:lumMod val="65000"/>
                  <a:lumOff val="35000"/>
                </a:schemeClr>
              </a:solidFill>
              <a:latin typeface="Arial" panose="020B0604020202020204" pitchFamily="34" charset="0"/>
              <a:cs typeface="Arial" panose="020B0604020202020204" pitchFamily="34" charset="0"/>
            </a:endParaRPr>
          </a:p>
        </p:txBody>
      </p:sp>
      <p:sp>
        <p:nvSpPr>
          <p:cNvPr id="3090" name="Rectangle 18"/>
          <p:cNvSpPr>
            <a:spLocks noGrp="1" noChangeArrowheads="1"/>
          </p:cNvSpPr>
          <p:nvPr>
            <p:ph type="subTitle" idx="1"/>
          </p:nvPr>
        </p:nvSpPr>
        <p:spPr>
          <a:xfrm>
            <a:off x="304800" y="1676400"/>
            <a:ext cx="4267200" cy="4419600"/>
          </a:xfrm>
          <a:solidFill>
            <a:schemeClr val="accent1">
              <a:alpha val="0"/>
            </a:schemeClr>
          </a:solidFill>
        </p:spPr>
        <p:txBody>
          <a:bodyPr/>
          <a:lstStyle/>
          <a:p>
            <a:pPr marL="279400" indent="-171450" algn="l">
              <a:buFont typeface="Arial" panose="020B0604020202020204" pitchFamily="34" charset="0"/>
              <a:buChar char="•"/>
            </a:pPr>
            <a:r>
              <a:rPr lang="en-US" sz="1800" dirty="0">
                <a:latin typeface="Arial" panose="020B0604020202020204" pitchFamily="34" charset="0"/>
                <a:cs typeface="Arial" panose="020B0604020202020204" pitchFamily="34" charset="0"/>
              </a:rPr>
              <a:t>Funded by the Global Fund (6 million USD</a:t>
            </a:r>
            <a:r>
              <a:rPr lang="en-US" sz="1800" dirty="0" smtClean="0">
                <a:latin typeface="Arial" panose="020B0604020202020204" pitchFamily="34" charset="0"/>
                <a:cs typeface="Arial" panose="020B0604020202020204" pitchFamily="34" charset="0"/>
              </a:rPr>
              <a:t>)</a:t>
            </a:r>
          </a:p>
          <a:p>
            <a:pPr marL="279400" indent="-171450" algn="l">
              <a:buFont typeface="Arial" panose="020B0604020202020204" pitchFamily="34" charset="0"/>
              <a:buChar char="•"/>
            </a:pPr>
            <a:r>
              <a:rPr lang="en-US" sz="1800" dirty="0" smtClean="0">
                <a:latin typeface="Arial" panose="020B0604020202020204" pitchFamily="34" charset="0"/>
                <a:cs typeface="Arial" panose="020B0604020202020204" pitchFamily="34" charset="0"/>
              </a:rPr>
              <a:t>April </a:t>
            </a:r>
            <a:r>
              <a:rPr lang="en-US" sz="1800" dirty="0">
                <a:latin typeface="Arial" panose="020B0604020202020204" pitchFamily="34" charset="0"/>
                <a:cs typeface="Arial" panose="020B0604020202020204" pitchFamily="34" charset="0"/>
              </a:rPr>
              <a:t>2014 – April 2017 (3 years)</a:t>
            </a:r>
          </a:p>
          <a:p>
            <a:pPr marL="279400" indent="-171450" algn="l">
              <a:buFont typeface="Arial" panose="020B0604020202020204" pitchFamily="34" charset="0"/>
              <a:buChar char="•"/>
            </a:pPr>
            <a:r>
              <a:rPr lang="en-US" sz="1800" dirty="0" smtClean="0">
                <a:latin typeface="Arial" panose="020B0604020202020204" pitchFamily="34" charset="0"/>
                <a:cs typeface="Arial" panose="020B0604020202020204" pitchFamily="34" charset="0"/>
              </a:rPr>
              <a:t>5 </a:t>
            </a:r>
            <a:r>
              <a:rPr lang="en-US" sz="1800" dirty="0">
                <a:latin typeface="Arial" panose="020B0604020202020204" pitchFamily="34" charset="0"/>
                <a:cs typeface="Arial" panose="020B0604020202020204" pitchFamily="34" charset="0"/>
              </a:rPr>
              <a:t>target countries </a:t>
            </a:r>
            <a:r>
              <a:rPr lang="en-US" sz="1800" dirty="0" smtClean="0">
                <a:latin typeface="Arial" panose="020B0604020202020204" pitchFamily="34" charset="0"/>
                <a:cs typeface="Arial" panose="020B0604020202020204" pitchFamily="34" charset="0"/>
              </a:rPr>
              <a:t>from 11 eligible:</a:t>
            </a:r>
          </a:p>
          <a:p>
            <a:pPr marL="804863" indent="-339725" algn="l">
              <a:buAutoNum type="arabicPeriod"/>
            </a:pPr>
            <a:r>
              <a:rPr lang="en-GB" sz="1600" dirty="0">
                <a:latin typeface="Open Sans"/>
                <a:cs typeface="Open Sans"/>
              </a:rPr>
              <a:t>Azerbaijan</a:t>
            </a:r>
          </a:p>
          <a:p>
            <a:pPr marL="804863" indent="-339725" algn="l">
              <a:buAutoNum type="arabicPeriod"/>
            </a:pPr>
            <a:r>
              <a:rPr lang="en-GB" sz="1600" dirty="0">
                <a:latin typeface="Open Sans"/>
                <a:cs typeface="Open Sans"/>
              </a:rPr>
              <a:t>Armenia</a:t>
            </a:r>
          </a:p>
          <a:p>
            <a:pPr marL="804863" indent="-339725" algn="l">
              <a:buAutoNum type="arabicPeriod"/>
            </a:pPr>
            <a:r>
              <a:rPr lang="en-GB" sz="1600" b="1" dirty="0">
                <a:latin typeface="Open Sans"/>
                <a:cs typeface="Open Sans"/>
              </a:rPr>
              <a:t>Belarus</a:t>
            </a:r>
          </a:p>
          <a:p>
            <a:pPr marL="804863" indent="-339725" algn="l">
              <a:buAutoNum type="arabicPeriod"/>
            </a:pPr>
            <a:r>
              <a:rPr lang="en-GB" sz="1600" b="1" dirty="0">
                <a:latin typeface="Open Sans"/>
                <a:cs typeface="Open Sans"/>
              </a:rPr>
              <a:t>Georgia</a:t>
            </a:r>
          </a:p>
          <a:p>
            <a:pPr marL="804863" indent="-339725" algn="l">
              <a:buAutoNum type="arabicPeriod"/>
            </a:pPr>
            <a:r>
              <a:rPr lang="en-GB" sz="1600" b="1" dirty="0">
                <a:latin typeface="Open Sans"/>
                <a:cs typeface="Open Sans"/>
              </a:rPr>
              <a:t>Kazakhstan</a:t>
            </a:r>
          </a:p>
          <a:p>
            <a:pPr marL="804863" indent="-339725" algn="l">
              <a:buAutoNum type="arabicPeriod"/>
            </a:pPr>
            <a:r>
              <a:rPr lang="en-GB" sz="1600" dirty="0">
                <a:latin typeface="Open Sans"/>
                <a:cs typeface="Open Sans"/>
              </a:rPr>
              <a:t>Kyrgyzstan</a:t>
            </a:r>
          </a:p>
          <a:p>
            <a:pPr marL="804863" indent="-339725" algn="l">
              <a:buAutoNum type="arabicPeriod"/>
            </a:pPr>
            <a:r>
              <a:rPr lang="en-GB" sz="1600" dirty="0">
                <a:latin typeface="Open Sans"/>
                <a:cs typeface="Open Sans"/>
              </a:rPr>
              <a:t>Latvia</a:t>
            </a:r>
          </a:p>
          <a:p>
            <a:pPr marL="804863" indent="-339725" algn="l">
              <a:buAutoNum type="arabicPeriod"/>
            </a:pPr>
            <a:r>
              <a:rPr lang="en-GB" sz="1600" i="1" dirty="0" smtClean="0">
                <a:latin typeface="Open Sans"/>
                <a:cs typeface="Open Sans"/>
              </a:rPr>
              <a:t> Lithuania </a:t>
            </a:r>
            <a:r>
              <a:rPr lang="en-GB" sz="1600" i="1" dirty="0">
                <a:latin typeface="Open Sans"/>
                <a:cs typeface="Open Sans"/>
              </a:rPr>
              <a:t>(alternate)</a:t>
            </a:r>
          </a:p>
          <a:p>
            <a:pPr marL="804863" indent="-339725" algn="l">
              <a:buAutoNum type="arabicPeriod"/>
            </a:pPr>
            <a:r>
              <a:rPr lang="en-GB" sz="1600" b="1" dirty="0">
                <a:latin typeface="Open Sans"/>
                <a:cs typeface="Open Sans"/>
              </a:rPr>
              <a:t>Moldova</a:t>
            </a:r>
          </a:p>
          <a:p>
            <a:pPr marL="804863" indent="-339725" algn="l">
              <a:buAutoNum type="arabicPeriod"/>
            </a:pPr>
            <a:r>
              <a:rPr lang="en-GB" sz="1600" b="1" dirty="0">
                <a:latin typeface="Open Sans"/>
                <a:cs typeface="Open Sans"/>
              </a:rPr>
              <a:t>Tajikistan</a:t>
            </a:r>
          </a:p>
          <a:p>
            <a:pPr marL="804863" indent="-339725" algn="l">
              <a:buAutoNum type="arabicPeriod"/>
            </a:pPr>
            <a:r>
              <a:rPr lang="en-GB" sz="1600" i="1" dirty="0">
                <a:latin typeface="Open Sans"/>
                <a:cs typeface="Open Sans"/>
              </a:rPr>
              <a:t>Ukraine* </a:t>
            </a:r>
            <a:endParaRPr lang="en-US" sz="1600" i="1" dirty="0">
              <a:latin typeface="Open Sans"/>
              <a:cs typeface="Open Sans"/>
            </a:endParaRPr>
          </a:p>
          <a:p>
            <a:pPr algn="l"/>
            <a:endParaRPr lang="en-US" sz="1800"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GB" sz="1800" dirty="0" smtClean="0">
              <a:latin typeface="Arial" panose="020B0604020202020204" pitchFamily="34" charset="0"/>
              <a:cs typeface="Arial" panose="020B0604020202020204" pitchFamily="34" charset="0"/>
            </a:endParaRPr>
          </a:p>
        </p:txBody>
      </p:sp>
      <p:pic>
        <p:nvPicPr>
          <p:cNvPr id="16387" name="Picture 20"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81200"/>
            <a:ext cx="4401152"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 xmlns:ma14="http://schemas.microsoft.com/office/mac/drawingml/2011/main" val="1"/>
            </a:ext>
          </a:extLst>
        </p:spPr>
      </p:pic>
      <p:sp>
        <p:nvSpPr>
          <p:cNvPr id="6" name="TextBox 5"/>
          <p:cNvSpPr txBox="1"/>
          <p:nvPr/>
        </p:nvSpPr>
        <p:spPr>
          <a:xfrm>
            <a:off x="4495800" y="5105400"/>
            <a:ext cx="4419600" cy="1077218"/>
          </a:xfrm>
          <a:prstGeom prst="rect">
            <a:avLst/>
          </a:prstGeom>
          <a:noFill/>
        </p:spPr>
        <p:txBody>
          <a:bodyPr wrap="square" rtlCol="0">
            <a:spAutoFit/>
          </a:bodyPr>
          <a:lstStyle/>
          <a:p>
            <a:endParaRPr lang="en-GB" sz="1600" i="1" dirty="0" smtClean="0">
              <a:latin typeface="Calibri" panose="020F0502020204030204" pitchFamily="34" charset="0"/>
            </a:endParaRPr>
          </a:p>
          <a:p>
            <a:r>
              <a:rPr lang="en-GB" sz="1600" i="1" dirty="0">
                <a:latin typeface="Open Sans"/>
                <a:cs typeface="Open Sans"/>
              </a:rPr>
              <a:t>*</a:t>
            </a:r>
            <a:r>
              <a:rPr lang="en-GB" sz="1600" i="1" dirty="0" smtClean="0">
                <a:latin typeface="Calibri" panose="020F0502020204030204" pitchFamily="34" charset="0"/>
              </a:rPr>
              <a:t>Special </a:t>
            </a:r>
            <a:r>
              <a:rPr lang="en-GB" sz="1600" i="1" dirty="0">
                <a:latin typeface="Calibri" panose="020F0502020204030204" pitchFamily="34" charset="0"/>
              </a:rPr>
              <a:t>status of Ukraine. O</a:t>
            </a:r>
            <a:r>
              <a:rPr lang="en-GB" sz="1600" dirty="0">
                <a:latin typeface="Calibri" panose="020F0502020204030204" pitchFamily="34" charset="0"/>
              </a:rPr>
              <a:t>rganizations from Ukraine </a:t>
            </a:r>
            <a:r>
              <a:rPr lang="en-GB" sz="1600" dirty="0" smtClean="0">
                <a:latin typeface="Calibri" panose="020F0502020204030204" pitchFamily="34" charset="0"/>
              </a:rPr>
              <a:t>are not </a:t>
            </a:r>
            <a:r>
              <a:rPr lang="en-GB" sz="1600" dirty="0">
                <a:latin typeface="Calibri" panose="020F0502020204030204" pitchFamily="34" charset="0"/>
              </a:rPr>
              <a:t>eligible to </a:t>
            </a:r>
            <a:r>
              <a:rPr lang="en-GB" sz="1600" dirty="0" smtClean="0">
                <a:latin typeface="Calibri" panose="020F0502020204030204" pitchFamily="34" charset="0"/>
              </a:rPr>
              <a:t>be sub</a:t>
            </a:r>
            <a:r>
              <a:rPr lang="en-GB" sz="1600" dirty="0">
                <a:latin typeface="Calibri" panose="020F0502020204030204" pitchFamily="34" charset="0"/>
              </a:rPr>
              <a:t>-recipients (SR) within the Regional </a:t>
            </a:r>
            <a:r>
              <a:rPr lang="en-GB" sz="1600" dirty="0" smtClean="0">
                <a:latin typeface="Calibri" panose="020F0502020204030204" pitchFamily="34" charset="0"/>
              </a:rPr>
              <a:t>program. </a:t>
            </a:r>
            <a:endParaRPr lang="en-GB" sz="1600" dirty="0">
              <a:latin typeface="Calibri" panose="020F0502020204030204" pitchFamily="34" charset="0"/>
            </a:endParaRPr>
          </a:p>
        </p:txBody>
      </p:sp>
    </p:spTree>
    <p:extLst>
      <p:ext uri="{BB962C8B-B14F-4D97-AF65-F5344CB8AC3E}">
        <p14:creationId xmlns:p14="http://schemas.microsoft.com/office/powerpoint/2010/main" val="1012619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116387"/>
          </a:xfrm>
        </p:spPr>
        <p:txBody>
          <a:bodyPr/>
          <a:lstStyle/>
          <a:p>
            <a:pPr marL="0" indent="0">
              <a:buNone/>
            </a:pPr>
            <a:r>
              <a:rPr lang="en-US" sz="1800" b="1" dirty="0" smtClean="0">
                <a:latin typeface="Arial"/>
                <a:cs typeface="Arial"/>
              </a:rPr>
              <a:t>Goal</a:t>
            </a:r>
          </a:p>
          <a:p>
            <a:pPr marL="0" indent="0">
              <a:buNone/>
            </a:pPr>
            <a:r>
              <a:rPr lang="en-US" sz="1800" dirty="0" smtClean="0">
                <a:latin typeface="Arial"/>
                <a:cs typeface="Arial"/>
              </a:rPr>
              <a:t>To </a:t>
            </a:r>
            <a:r>
              <a:rPr lang="en-US" sz="1800" dirty="0">
                <a:latin typeface="Arial"/>
                <a:cs typeface="Arial"/>
              </a:rPr>
              <a:t>strengthen advocacy by civil society, including people who use drugs, for sufficient, strategic and sustainable investments in harm reduction as HIV prevention in the region of Eastern Europe and Central Asia.</a:t>
            </a:r>
          </a:p>
          <a:p>
            <a:endParaRPr lang="en-US" sz="1800" b="1" dirty="0" smtClean="0">
              <a:latin typeface="Arial"/>
              <a:cs typeface="Arial"/>
            </a:endParaRPr>
          </a:p>
          <a:p>
            <a:r>
              <a:rPr lang="en-US" sz="1800" b="1" dirty="0" smtClean="0">
                <a:latin typeface="Arial"/>
                <a:cs typeface="Arial"/>
              </a:rPr>
              <a:t>Objective </a:t>
            </a:r>
            <a:r>
              <a:rPr lang="en-US" sz="1800" b="1" dirty="0">
                <a:latin typeface="Arial"/>
                <a:cs typeface="Arial"/>
              </a:rPr>
              <a:t>1: </a:t>
            </a:r>
            <a:r>
              <a:rPr lang="en-US" sz="1800" dirty="0">
                <a:latin typeface="Arial"/>
                <a:cs typeface="Arial"/>
              </a:rPr>
              <a:t>To build an enabling environment for sufficient, strategic and sustainable public and donors’ investments in harm reduction (HR).</a:t>
            </a:r>
          </a:p>
          <a:p>
            <a:endParaRPr lang="en-US" sz="1800" dirty="0">
              <a:latin typeface="Arial"/>
              <a:cs typeface="Arial"/>
            </a:endParaRPr>
          </a:p>
          <a:p>
            <a:r>
              <a:rPr lang="en-US" sz="1800" b="1" dirty="0">
                <a:latin typeface="Arial"/>
                <a:cs typeface="Arial"/>
              </a:rPr>
              <a:t>Objective 2: </a:t>
            </a:r>
            <a:r>
              <a:rPr lang="en-US" sz="1800" dirty="0">
                <a:latin typeface="Arial"/>
                <a:cs typeface="Arial"/>
              </a:rPr>
              <a:t>To develop the capacity   of   the    community    of   people   who   use   drugs to advocate for availability and sustainability of harm reduction services that meet their needs.</a:t>
            </a:r>
          </a:p>
        </p:txBody>
      </p:sp>
      <p:pic>
        <p:nvPicPr>
          <p:cNvPr id="4" name="Picture 20" descr="EHRN-LOGO-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381000" y="990600"/>
            <a:ext cx="4953000" cy="390876"/>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smtClean="0">
                <a:solidFill>
                  <a:schemeClr val="tx1">
                    <a:lumMod val="65000"/>
                    <a:lumOff val="35000"/>
                  </a:schemeClr>
                </a:solidFill>
                <a:latin typeface="Arial" panose="020B0604020202020204" pitchFamily="34" charset="0"/>
                <a:cs typeface="Arial" panose="020B0604020202020204" pitchFamily="34" charset="0"/>
              </a:rPr>
              <a:t>Regional Initiative Goals &amp; Objectives</a:t>
            </a:r>
            <a:endParaRPr lang="en-US" sz="2200" b="1" i="1"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474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1"/>
            <a:ext cx="7772400" cy="4419600"/>
          </a:xfrm>
        </p:spPr>
        <p:txBody>
          <a:bodyPr/>
          <a:lstStyle/>
          <a:p>
            <a:pPr marL="0" indent="0">
              <a:buNone/>
            </a:pPr>
            <a:r>
              <a:rPr lang="en-US" sz="1800" b="1" dirty="0">
                <a:latin typeface="Arial" panose="020B0604020202020204" pitchFamily="34" charset="0"/>
                <a:cs typeface="Arial" panose="020B0604020202020204" pitchFamily="34" charset="0"/>
              </a:rPr>
              <a:t>Year 1:</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Assess the level of current funding for harm reduction</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Together with drug user community find ways to increase efficiency and optimize resource spending</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Assess full demand for </a:t>
            </a:r>
            <a:r>
              <a:rPr lang="en-US" sz="1800" i="1" dirty="0">
                <a:latin typeface="Arial" panose="020B0604020202020204" pitchFamily="34" charset="0"/>
                <a:cs typeface="Arial" panose="020B0604020202020204" pitchFamily="34" charset="0"/>
              </a:rPr>
              <a:t>optimized </a:t>
            </a:r>
            <a:r>
              <a:rPr lang="en-US" sz="1800" dirty="0">
                <a:latin typeface="Arial" panose="020B0604020202020204" pitchFamily="34" charset="0"/>
                <a:cs typeface="Arial" panose="020B0604020202020204" pitchFamily="34" charset="0"/>
              </a:rPr>
              <a:t>harm reduction services</a:t>
            </a:r>
          </a:p>
          <a:p>
            <a:pPr marL="0" indent="0">
              <a:buNone/>
            </a:pPr>
            <a:endParaRPr lang="en-US" sz="1800" dirty="0" smtClean="0">
              <a:latin typeface="Arial" panose="020B0604020202020204" pitchFamily="34" charset="0"/>
              <a:cs typeface="Arial" panose="020B0604020202020204" pitchFamily="34" charset="0"/>
            </a:endParaRPr>
          </a:p>
          <a:p>
            <a:pPr marL="0" indent="0">
              <a:buNone/>
            </a:pPr>
            <a:r>
              <a:rPr lang="en-US" sz="1800" b="1" dirty="0" smtClean="0">
                <a:latin typeface="Arial" panose="020B0604020202020204" pitchFamily="34" charset="0"/>
                <a:cs typeface="Arial" panose="020B0604020202020204" pitchFamily="34" charset="0"/>
              </a:rPr>
              <a:t>Years </a:t>
            </a:r>
            <a:r>
              <a:rPr lang="en-US" sz="1800" b="1" dirty="0">
                <a:latin typeface="Arial" panose="020B0604020202020204" pitchFamily="34" charset="0"/>
                <a:cs typeface="Arial" panose="020B0604020202020204" pitchFamily="34" charset="0"/>
              </a:rPr>
              <a:t>2-3:</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Regional level: Advocate for international donor coordination to achieve smart transition --- REGIONAL TRANSITION PLAN</a:t>
            </a:r>
          </a:p>
          <a:p>
            <a:pPr marL="800100" lvl="1"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National level: Advocate for smart transition  from international donor to national funding – NATIONAL TRANSITION PLAN</a:t>
            </a:r>
          </a:p>
          <a:p>
            <a:endParaRPr lang="en-US" dirty="0"/>
          </a:p>
        </p:txBody>
      </p:sp>
      <p:pic>
        <p:nvPicPr>
          <p:cNvPr id="4" name="Picture 20" descr="EHRN-LOGO-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381000" y="990600"/>
            <a:ext cx="4572000" cy="390876"/>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smtClean="0">
                <a:solidFill>
                  <a:schemeClr val="tx1">
                    <a:lumMod val="65000"/>
                    <a:lumOff val="35000"/>
                  </a:schemeClr>
                </a:solidFill>
                <a:latin typeface="Arial" panose="020B0604020202020204" pitchFamily="34" charset="0"/>
                <a:cs typeface="Arial" panose="020B0604020202020204" pitchFamily="34" charset="0"/>
              </a:rPr>
              <a:t>Regional Initiative Timeline</a:t>
            </a:r>
            <a:endParaRPr lang="en-US" sz="2200" b="1" i="1"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013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subTitle" idx="1"/>
          </p:nvPr>
        </p:nvSpPr>
        <p:spPr>
          <a:xfrm>
            <a:off x="533400" y="1828800"/>
            <a:ext cx="7848600" cy="4038600"/>
          </a:xfrm>
          <a:solidFill>
            <a:schemeClr val="accent1">
              <a:alpha val="0"/>
            </a:schemeClr>
          </a:solidFill>
        </p:spPr>
        <p:txBody>
          <a:bodyPr/>
          <a:lstStyle/>
          <a:p>
            <a:pPr algn="l" eaLnBrk="1" hangingPunct="1">
              <a:lnSpc>
                <a:spcPct val="90000"/>
              </a:lnSpc>
              <a:defRPr/>
            </a:pPr>
            <a:endParaRPr lang="en-GB" sz="800" dirty="0">
              <a:latin typeface="Open Sans" charset="0"/>
              <a:cs typeface="+mn-cs"/>
            </a:endParaRPr>
          </a:p>
          <a:p>
            <a:pPr marL="285750" indent="-285750" algn="l">
              <a:buFont typeface="Arial" panose="020B0604020202020204" pitchFamily="34" charset="0"/>
              <a:buChar char="•"/>
            </a:pPr>
            <a:r>
              <a:rPr lang="en-US" sz="2000" i="1" dirty="0">
                <a:latin typeface="Arial" panose="020B0604020202020204" pitchFamily="34" charset="0"/>
                <a:cs typeface="Arial" panose="020B0604020202020204" pitchFamily="34" charset="0"/>
              </a:rPr>
              <a:t>March </a:t>
            </a:r>
            <a:r>
              <a:rPr lang="en-US" sz="2000" i="1" dirty="0" smtClean="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July 2014</a:t>
            </a:r>
            <a:r>
              <a:rPr lang="en-US" sz="2000" dirty="0">
                <a:latin typeface="Arial" panose="020B0604020202020204" pitchFamily="34" charset="0"/>
                <a:cs typeface="Arial" panose="020B0604020202020204" pitchFamily="34" charset="0"/>
              </a:rPr>
              <a:t>: development of draft methodology for unified regional approach to assess harm reduction costs and </a:t>
            </a:r>
            <a:r>
              <a:rPr lang="en-US" sz="2000" dirty="0" smtClean="0">
                <a:latin typeface="Arial" panose="020B0604020202020204" pitchFamily="34" charset="0"/>
                <a:cs typeface="Arial" panose="020B0604020202020204" pitchFamily="34" charset="0"/>
              </a:rPr>
              <a:t>expenditures</a:t>
            </a:r>
          </a:p>
          <a:p>
            <a:pPr algn="l"/>
            <a:endParaRPr lang="en-US" sz="2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i="1" dirty="0" smtClean="0">
                <a:latin typeface="Arial" panose="020B0604020202020204" pitchFamily="34" charset="0"/>
                <a:cs typeface="Arial" panose="020B0604020202020204" pitchFamily="34" charset="0"/>
              </a:rPr>
              <a:t>July </a:t>
            </a:r>
            <a:r>
              <a:rPr lang="en-US" sz="2000" i="1" dirty="0">
                <a:latin typeface="Arial" panose="020B0604020202020204" pitchFamily="34" charset="0"/>
                <a:cs typeface="Arial" panose="020B0604020202020204" pitchFamily="34" charset="0"/>
              </a:rPr>
              <a:t>2014</a:t>
            </a:r>
            <a:r>
              <a:rPr lang="en-US" sz="2000" dirty="0">
                <a:latin typeface="Arial" panose="020B0604020202020204" pitchFamily="34" charset="0"/>
                <a:cs typeface="Arial" panose="020B0604020202020204" pitchFamily="34" charset="0"/>
              </a:rPr>
              <a:t>: piloting in Tajikistan (100% international funding), Lithuania (100% public funding) and Georgia (mixture of international, public and out-of-pocket payments</a:t>
            </a:r>
            <a:r>
              <a:rPr lang="en-US" sz="2000" dirty="0" smtClean="0">
                <a:latin typeface="Arial" panose="020B0604020202020204" pitchFamily="34" charset="0"/>
                <a:cs typeface="Arial" panose="020B0604020202020204" pitchFamily="34" charset="0"/>
              </a:rPr>
              <a:t>)</a:t>
            </a:r>
          </a:p>
          <a:p>
            <a:pPr algn="l"/>
            <a:endParaRPr lang="en-US" sz="2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i="1" dirty="0">
                <a:latin typeface="Arial" panose="020B0604020202020204" pitchFamily="34" charset="0"/>
                <a:cs typeface="Arial" panose="020B0604020202020204" pitchFamily="34" charset="0"/>
              </a:rPr>
              <a:t>August - November 2014</a:t>
            </a:r>
            <a:r>
              <a:rPr lang="en-US" sz="2000" dirty="0">
                <a:latin typeface="Arial" panose="020B0604020202020204" pitchFamily="34" charset="0"/>
                <a:cs typeface="Arial" panose="020B0604020202020204" pitchFamily="34" charset="0"/>
              </a:rPr>
              <a:t>: harm reduction expenditure and costs assessment in 5 target </a:t>
            </a:r>
            <a:r>
              <a:rPr lang="en-US" sz="2000" dirty="0" smtClean="0">
                <a:latin typeface="Arial" panose="020B0604020202020204" pitchFamily="34" charset="0"/>
                <a:cs typeface="Arial" panose="020B0604020202020204" pitchFamily="34" charset="0"/>
              </a:rPr>
              <a:t>countries</a:t>
            </a:r>
          </a:p>
          <a:p>
            <a:pPr algn="l"/>
            <a:endParaRPr lang="en-US" sz="2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2000" i="1" dirty="0">
                <a:latin typeface="Arial" panose="020B0604020202020204" pitchFamily="34" charset="0"/>
                <a:cs typeface="Arial" panose="020B0604020202020204" pitchFamily="34" charset="0"/>
              </a:rPr>
              <a:t>March 2015</a:t>
            </a:r>
            <a:r>
              <a:rPr lang="en-US" sz="2000" dirty="0">
                <a:latin typeface="Arial" panose="020B0604020202020204" pitchFamily="34" charset="0"/>
                <a:cs typeface="Arial" panose="020B0604020202020204" pitchFamily="34" charset="0"/>
              </a:rPr>
              <a:t>: regional and national reports</a:t>
            </a:r>
          </a:p>
          <a:p>
            <a:pPr algn="l"/>
            <a:endParaRPr lang="en-GB" sz="1400" i="1" dirty="0">
              <a:latin typeface="Open Sans"/>
              <a:cs typeface="Open Sans"/>
            </a:endParaRPr>
          </a:p>
          <a:p>
            <a:pPr algn="l" eaLnBrk="1" hangingPunct="1">
              <a:lnSpc>
                <a:spcPct val="90000"/>
              </a:lnSpc>
              <a:defRPr/>
            </a:pPr>
            <a:endParaRPr lang="en-GB" sz="1800" dirty="0" smtClean="0">
              <a:latin typeface="Open Sans" charset="0"/>
              <a:cs typeface="+mn-cs"/>
            </a:endParaRPr>
          </a:p>
          <a:p>
            <a:pPr algn="l" eaLnBrk="1" hangingPunct="1">
              <a:lnSpc>
                <a:spcPct val="90000"/>
              </a:lnSpc>
              <a:defRPr/>
            </a:pPr>
            <a:endParaRPr lang="en-GB" sz="1800" dirty="0">
              <a:latin typeface="Open Sans" charset="0"/>
              <a:cs typeface="+mn-cs"/>
            </a:endParaRPr>
          </a:p>
          <a:p>
            <a:pPr algn="l" eaLnBrk="1" hangingPunct="1">
              <a:lnSpc>
                <a:spcPct val="90000"/>
              </a:lnSpc>
              <a:defRPr/>
            </a:pPr>
            <a:endParaRPr lang="en-GB" sz="1800" dirty="0" smtClean="0">
              <a:latin typeface="Open Sans" charset="0"/>
              <a:cs typeface="+mn-cs"/>
            </a:endParaRPr>
          </a:p>
          <a:p>
            <a:pPr marL="285750" indent="-285750" algn="l" eaLnBrk="1" hangingPunct="1">
              <a:lnSpc>
                <a:spcPct val="90000"/>
              </a:lnSpc>
              <a:buFont typeface="Arial"/>
              <a:buChar char="•"/>
              <a:defRPr/>
            </a:pPr>
            <a:endParaRPr lang="en-GB" sz="1800" dirty="0">
              <a:latin typeface="Open Sans" charset="0"/>
              <a:cs typeface="+mn-cs"/>
            </a:endParaRPr>
          </a:p>
          <a:p>
            <a:pPr algn="l" eaLnBrk="1" hangingPunct="1">
              <a:lnSpc>
                <a:spcPct val="90000"/>
              </a:lnSpc>
              <a:defRPr/>
            </a:pPr>
            <a:endParaRPr lang="en-GB" sz="800" dirty="0" smtClean="0">
              <a:latin typeface="Open Sans" charset="0"/>
              <a:cs typeface="+mn-cs"/>
            </a:endParaRPr>
          </a:p>
          <a:p>
            <a:pPr algn="l" eaLnBrk="1" hangingPunct="1">
              <a:lnSpc>
                <a:spcPct val="90000"/>
              </a:lnSpc>
              <a:defRPr/>
            </a:pPr>
            <a:endParaRPr lang="en-GB" sz="1800" dirty="0">
              <a:latin typeface="Open Sans" charset="0"/>
              <a:cs typeface="+mn-cs"/>
            </a:endParaRPr>
          </a:p>
        </p:txBody>
      </p:sp>
      <p:pic>
        <p:nvPicPr>
          <p:cNvPr id="24578" name="Picture 5"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13"/>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304800" y="1066800"/>
            <a:ext cx="5257800" cy="698653"/>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US" sz="2000" b="1" i="1" dirty="0" smtClean="0">
                <a:solidFill>
                  <a:schemeClr val="tx1">
                    <a:lumMod val="65000"/>
                    <a:lumOff val="35000"/>
                  </a:schemeClr>
                </a:solidFill>
                <a:latin typeface="Arial" panose="020B0604020202020204" pitchFamily="34" charset="0"/>
                <a:cs typeface="Arial" panose="020B0604020202020204" pitchFamily="34" charset="0"/>
              </a:rPr>
              <a:t>Year 1: Cooperation </a:t>
            </a:r>
            <a:r>
              <a:rPr lang="en-US" sz="2000" b="1" i="1" dirty="0">
                <a:solidFill>
                  <a:schemeClr val="tx1">
                    <a:lumMod val="65000"/>
                    <a:lumOff val="35000"/>
                  </a:schemeClr>
                </a:solidFill>
                <a:latin typeface="Arial" panose="020B0604020202020204" pitchFamily="34" charset="0"/>
                <a:cs typeface="Arial" panose="020B0604020202020204" pitchFamily="34" charset="0"/>
              </a:rPr>
              <a:t>between EHRN and the Futures </a:t>
            </a:r>
            <a:r>
              <a:rPr lang="en-US" sz="2000" b="1" i="1" dirty="0" smtClean="0">
                <a:solidFill>
                  <a:schemeClr val="tx1">
                    <a:lumMod val="65000"/>
                    <a:lumOff val="35000"/>
                  </a:schemeClr>
                </a:solidFill>
                <a:latin typeface="Arial" panose="020B0604020202020204" pitchFamily="34" charset="0"/>
                <a:cs typeface="Arial" panose="020B0604020202020204" pitchFamily="34" charset="0"/>
              </a:rPr>
              <a:t>Group</a:t>
            </a:r>
            <a:endParaRPr lang="en-US" sz="2200"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5638800" y="152400"/>
            <a:ext cx="3429000" cy="1196975"/>
          </a:xfrm>
          <a:prstGeom prst="rect">
            <a:avLst/>
          </a:prstGeom>
        </p:spPr>
      </p:pic>
    </p:spTree>
    <p:extLst>
      <p:ext uri="{BB962C8B-B14F-4D97-AF65-F5344CB8AC3E}">
        <p14:creationId xmlns:p14="http://schemas.microsoft.com/office/powerpoint/2010/main" val="4268112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EHRN-LOGO-EN-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41"/>
            <a:ext cx="54102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0"/>
          <p:cNvSpPr txBox="1">
            <a:spLocks noChangeArrowheads="1"/>
          </p:cNvSpPr>
          <p:nvPr/>
        </p:nvSpPr>
        <p:spPr bwMode="auto">
          <a:xfrm>
            <a:off x="381000" y="1143000"/>
            <a:ext cx="4572000" cy="760208"/>
          </a:xfrm>
          <a:prstGeom prst="rect">
            <a:avLst/>
          </a:prstGeom>
          <a:solidFill>
            <a:schemeClr val="accent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82295" tIns="41148" rIns="82295" bIns="41148">
            <a:spAutoFit/>
          </a:bodyPr>
          <a:lstStyle>
            <a:lvl1pPr defTabSz="822325">
              <a:defRPr sz="2400">
                <a:solidFill>
                  <a:schemeClr val="tx1"/>
                </a:solidFill>
                <a:latin typeface="Times New Roman" charset="0"/>
                <a:ea typeface="ＭＳ Ｐゴシック" charset="0"/>
              </a:defRPr>
            </a:lvl1pPr>
            <a:lvl2pPr marL="411163" defTabSz="822325">
              <a:defRPr sz="2400">
                <a:solidFill>
                  <a:schemeClr val="tx1"/>
                </a:solidFill>
                <a:latin typeface="Times New Roman" charset="0"/>
                <a:ea typeface="ＭＳ Ｐゴシック" charset="0"/>
              </a:defRPr>
            </a:lvl2pPr>
            <a:lvl3pPr marL="822325" defTabSz="822325">
              <a:defRPr sz="2400">
                <a:solidFill>
                  <a:schemeClr val="tx1"/>
                </a:solidFill>
                <a:latin typeface="Times New Roman" charset="0"/>
                <a:ea typeface="ＭＳ Ｐゴシック" charset="0"/>
              </a:defRPr>
            </a:lvl3pPr>
            <a:lvl4pPr marL="1235075" defTabSz="822325">
              <a:defRPr sz="2400">
                <a:solidFill>
                  <a:schemeClr val="tx1"/>
                </a:solidFill>
                <a:latin typeface="Times New Roman" charset="0"/>
                <a:ea typeface="ＭＳ Ｐゴシック" charset="0"/>
              </a:defRPr>
            </a:lvl4pPr>
            <a:lvl5pPr marL="1646238" defTabSz="822325">
              <a:defRPr sz="2400">
                <a:solidFill>
                  <a:schemeClr val="tx1"/>
                </a:solidFill>
                <a:latin typeface="Times New Roman" charset="0"/>
                <a:ea typeface="ＭＳ Ｐゴシック" charset="0"/>
              </a:defRPr>
            </a:lvl5pPr>
            <a:lvl6pPr marL="2103438" defTabSz="822325" fontAlgn="base">
              <a:spcBef>
                <a:spcPct val="0"/>
              </a:spcBef>
              <a:spcAft>
                <a:spcPct val="0"/>
              </a:spcAft>
              <a:defRPr sz="2400">
                <a:solidFill>
                  <a:schemeClr val="tx1"/>
                </a:solidFill>
                <a:latin typeface="Times New Roman" charset="0"/>
                <a:ea typeface="ＭＳ Ｐゴシック" charset="0"/>
              </a:defRPr>
            </a:lvl6pPr>
            <a:lvl7pPr marL="2560638" defTabSz="822325" fontAlgn="base">
              <a:spcBef>
                <a:spcPct val="0"/>
              </a:spcBef>
              <a:spcAft>
                <a:spcPct val="0"/>
              </a:spcAft>
              <a:defRPr sz="2400">
                <a:solidFill>
                  <a:schemeClr val="tx1"/>
                </a:solidFill>
                <a:latin typeface="Times New Roman" charset="0"/>
                <a:ea typeface="ＭＳ Ｐゴシック" charset="0"/>
              </a:defRPr>
            </a:lvl7pPr>
            <a:lvl8pPr marL="3017838" defTabSz="822325" fontAlgn="base">
              <a:spcBef>
                <a:spcPct val="0"/>
              </a:spcBef>
              <a:spcAft>
                <a:spcPct val="0"/>
              </a:spcAft>
              <a:defRPr sz="2400">
                <a:solidFill>
                  <a:schemeClr val="tx1"/>
                </a:solidFill>
                <a:latin typeface="Times New Roman" charset="0"/>
                <a:ea typeface="ＭＳ Ｐゴシック" charset="0"/>
              </a:defRPr>
            </a:lvl8pPr>
            <a:lvl9pPr marL="3475038" defTabSz="822325" fontAlgn="base">
              <a:spcBef>
                <a:spcPct val="0"/>
              </a:spcBef>
              <a:spcAft>
                <a:spcPct val="0"/>
              </a:spcAft>
              <a:defRPr sz="2400">
                <a:solidFill>
                  <a:schemeClr val="tx1"/>
                </a:solidFill>
                <a:latin typeface="Times New Roman" charset="0"/>
                <a:ea typeface="ＭＳ Ｐゴシック" charset="0"/>
              </a:defRPr>
            </a:lvl9pPr>
          </a:lstStyle>
          <a:p>
            <a:pPr>
              <a:defRPr/>
            </a:pPr>
            <a:r>
              <a:rPr lang="en-GB" sz="2200" b="1" i="1" dirty="0" smtClean="0">
                <a:solidFill>
                  <a:schemeClr val="bg1">
                    <a:lumMod val="50000"/>
                  </a:schemeClr>
                </a:solidFill>
                <a:latin typeface="Open Sans" charset="0"/>
                <a:cs typeface="+mn-cs"/>
              </a:rPr>
              <a:t>Known Challenges in Costing Harm Reduction</a:t>
            </a:r>
            <a:endParaRPr lang="en-GB" sz="2200" i="1" dirty="0" smtClean="0">
              <a:solidFill>
                <a:schemeClr val="bg1">
                  <a:lumMod val="50000"/>
                </a:schemeClr>
              </a:solidFill>
              <a:latin typeface="Open Sans" charset="0"/>
              <a:cs typeface="+mn-cs"/>
            </a:endParaRPr>
          </a:p>
        </p:txBody>
      </p:sp>
      <p:sp>
        <p:nvSpPr>
          <p:cNvPr id="2" name="Subtitle 1"/>
          <p:cNvSpPr>
            <a:spLocks noGrp="1"/>
          </p:cNvSpPr>
          <p:nvPr>
            <p:ph type="subTitle" idx="1"/>
          </p:nvPr>
        </p:nvSpPr>
        <p:spPr>
          <a:xfrm>
            <a:off x="417286" y="1905000"/>
            <a:ext cx="8345714" cy="4267200"/>
          </a:xfrm>
        </p:spPr>
        <p:txBody>
          <a:bodyPr/>
          <a:lstStyle/>
          <a:p>
            <a:pPr marL="285750" indent="-285750" algn="l">
              <a:buFont typeface="Arial" panose="020B0604020202020204" pitchFamily="34" charset="0"/>
              <a:buChar char="•"/>
            </a:pPr>
            <a:r>
              <a:rPr lang="en-US" sz="1800" dirty="0">
                <a:latin typeface="Arial" panose="020B0604020202020204" pitchFamily="34" charset="0"/>
                <a:cs typeface="Arial" panose="020B0604020202020204" pitchFamily="34" charset="0"/>
              </a:rPr>
              <a:t>No unified methodology for NSP and OST </a:t>
            </a:r>
            <a:r>
              <a:rPr lang="en-US" sz="1800" dirty="0" smtClean="0">
                <a:latin typeface="Arial" panose="020B0604020202020204" pitchFamily="34" charset="0"/>
                <a:cs typeface="Arial" panose="020B0604020202020204" pitchFamily="34" charset="0"/>
              </a:rPr>
              <a:t>costs </a:t>
            </a:r>
          </a:p>
          <a:p>
            <a:pPr algn="l"/>
            <a:endParaRPr lang="en-US" sz="1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dirty="0" smtClean="0">
                <a:latin typeface="Arial" panose="020B0604020202020204" pitchFamily="34" charset="0"/>
                <a:cs typeface="Arial" panose="020B0604020202020204" pitchFamily="34" charset="0"/>
              </a:rPr>
              <a:t>No </a:t>
            </a:r>
            <a:r>
              <a:rPr lang="en-US" sz="1800" dirty="0">
                <a:latin typeface="Arial" panose="020B0604020202020204" pitchFamily="34" charset="0"/>
                <a:cs typeface="Arial" panose="020B0604020202020204" pitchFamily="34" charset="0"/>
              </a:rPr>
              <a:t>consensus on including indirect costs:</a:t>
            </a:r>
          </a:p>
          <a:p>
            <a:pPr marL="742950" lvl="1" indent="-285750" algn="l">
              <a:buFont typeface="Courier New"/>
              <a:buChar char="o"/>
            </a:pPr>
            <a:r>
              <a:rPr lang="en-US" sz="1800" i="1" dirty="0">
                <a:latin typeface="Arial" panose="020B0604020202020204" pitchFamily="34" charset="0"/>
                <a:cs typeface="Arial" panose="020B0604020202020204" pitchFamily="34" charset="0"/>
              </a:rPr>
              <a:t>Example:</a:t>
            </a:r>
            <a:r>
              <a:rPr lang="en-US" sz="1800" dirty="0">
                <a:latin typeface="Arial" panose="020B0604020202020204" pitchFamily="34" charset="0"/>
                <a:cs typeface="Arial" panose="020B0604020202020204" pitchFamily="34" charset="0"/>
              </a:rPr>
              <a:t> In Count the Costs: Romania Country Report (2013) </a:t>
            </a:r>
            <a:r>
              <a:rPr lang="en-US" sz="1800" i="1" dirty="0">
                <a:latin typeface="Arial" panose="020B0604020202020204" pitchFamily="34" charset="0"/>
                <a:cs typeface="Arial" panose="020B0604020202020204" pitchFamily="34" charset="0"/>
              </a:rPr>
              <a:t>wages, administrative and other indirect costs are </a:t>
            </a:r>
            <a:r>
              <a:rPr lang="en-US" sz="1800" i="1" dirty="0" smtClean="0">
                <a:latin typeface="Arial" panose="020B0604020202020204" pitchFamily="34" charset="0"/>
                <a:cs typeface="Arial" panose="020B0604020202020204" pitchFamily="34" charset="0"/>
              </a:rPr>
              <a:t>excluded</a:t>
            </a:r>
          </a:p>
          <a:p>
            <a:pPr lvl="1" algn="l"/>
            <a:endParaRPr lang="en-US" sz="10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dirty="0">
                <a:latin typeface="Arial" panose="020B0604020202020204" pitchFamily="34" charset="0"/>
                <a:cs typeface="Arial" panose="020B0604020202020204" pitchFamily="34" charset="0"/>
              </a:rPr>
              <a:t>No consensus on unified approach for NGO vs. public services </a:t>
            </a:r>
            <a:r>
              <a:rPr lang="en-US" sz="1800" dirty="0" smtClean="0">
                <a:latin typeface="Arial" panose="020B0604020202020204" pitchFamily="34" charset="0"/>
                <a:cs typeface="Arial" panose="020B0604020202020204" pitchFamily="34" charset="0"/>
              </a:rPr>
              <a:t>costs:</a:t>
            </a:r>
            <a:endParaRPr lang="en-US" sz="1800" dirty="0">
              <a:latin typeface="Arial" panose="020B0604020202020204" pitchFamily="34" charset="0"/>
              <a:cs typeface="Arial" panose="020B0604020202020204" pitchFamily="34" charset="0"/>
            </a:endParaRPr>
          </a:p>
          <a:p>
            <a:pPr marL="742950" lvl="1" indent="-285750" algn="l">
              <a:buFont typeface="Courier New"/>
              <a:buChar char="o"/>
            </a:pPr>
            <a:r>
              <a:rPr lang="en-US" sz="1800" i="1" dirty="0" smtClean="0">
                <a:latin typeface="Arial" panose="020B0604020202020204" pitchFamily="34" charset="0"/>
                <a:cs typeface="Arial" panose="020B0604020202020204" pitchFamily="34" charset="0"/>
              </a:rPr>
              <a:t>Example: Getting </a:t>
            </a:r>
            <a:r>
              <a:rPr lang="en-US" sz="1800" i="1" dirty="0">
                <a:latin typeface="Arial" panose="020B0604020202020204" pitchFamily="34" charset="0"/>
                <a:cs typeface="Arial" panose="020B0604020202020204" pitchFamily="34" charset="0"/>
              </a:rPr>
              <a:t>information of NGOs staff training is possible; but </a:t>
            </a:r>
            <a:r>
              <a:rPr lang="en-US" sz="1800" i="1" dirty="0" smtClean="0">
                <a:latin typeface="Arial" panose="020B0604020202020204" pitchFamily="34" charset="0"/>
                <a:cs typeface="Arial" panose="020B0604020202020204" pitchFamily="34" charset="0"/>
              </a:rPr>
              <a:t>how do </a:t>
            </a:r>
            <a:r>
              <a:rPr lang="en-US" sz="1800" i="1" dirty="0">
                <a:latin typeface="Arial" panose="020B0604020202020204" pitchFamily="34" charset="0"/>
                <a:cs typeface="Arial" panose="020B0604020202020204" pitchFamily="34" charset="0"/>
              </a:rPr>
              <a:t>we </a:t>
            </a:r>
            <a:r>
              <a:rPr lang="en-US" sz="1800" i="1" dirty="0" smtClean="0">
                <a:latin typeface="Arial" panose="020B0604020202020204" pitchFamily="34" charset="0"/>
                <a:cs typeface="Arial" panose="020B0604020202020204" pitchFamily="34" charset="0"/>
              </a:rPr>
              <a:t>calculate training </a:t>
            </a:r>
            <a:r>
              <a:rPr lang="en-US" sz="1800" i="1" dirty="0">
                <a:latin typeface="Arial" panose="020B0604020202020204" pitchFamily="34" charset="0"/>
                <a:cs typeface="Arial" panose="020B0604020202020204" pitchFamily="34" charset="0"/>
              </a:rPr>
              <a:t>costs for public services staff</a:t>
            </a:r>
            <a:r>
              <a:rPr lang="en-US" sz="1800" i="1" dirty="0" smtClean="0">
                <a:latin typeface="Arial" panose="020B0604020202020204" pitchFamily="34" charset="0"/>
                <a:cs typeface="Arial" panose="020B0604020202020204" pitchFamily="34" charset="0"/>
              </a:rPr>
              <a:t>?</a:t>
            </a:r>
          </a:p>
          <a:p>
            <a:pPr lvl="1" algn="l"/>
            <a:endParaRPr lang="en-US" sz="1000" i="1"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dirty="0">
                <a:latin typeface="Arial" panose="020B0604020202020204" pitchFamily="34" charset="0"/>
                <a:cs typeface="Arial" panose="020B0604020202020204" pitchFamily="34" charset="0"/>
              </a:rPr>
              <a:t>No unified definition of harm reduction service package:</a:t>
            </a:r>
          </a:p>
          <a:p>
            <a:pPr marL="742950" lvl="1" indent="-285750" algn="l">
              <a:buFont typeface="Courier New"/>
              <a:buChar char="o"/>
            </a:pPr>
            <a:r>
              <a:rPr lang="en-US" sz="1800" i="1" dirty="0" smtClean="0">
                <a:latin typeface="Arial" panose="020B0604020202020204" pitchFamily="34" charset="0"/>
                <a:cs typeface="Arial" panose="020B0604020202020204" pitchFamily="34" charset="0"/>
              </a:rPr>
              <a:t>Example: Do </a:t>
            </a:r>
            <a:r>
              <a:rPr lang="en-US" sz="1800" i="1" dirty="0">
                <a:latin typeface="Arial" panose="020B0604020202020204" pitchFamily="34" charset="0"/>
                <a:cs typeface="Arial" panose="020B0604020202020204" pitchFamily="34" charset="0"/>
              </a:rPr>
              <a:t>we include HIV testing into NSP costs? Overdose prevention (naloxone)?</a:t>
            </a:r>
          </a:p>
          <a:p>
            <a:pPr marL="742950" lvl="1" indent="-285750" algn="l">
              <a:buFont typeface="Courier New"/>
              <a:buChar char="o"/>
            </a:pPr>
            <a:r>
              <a:rPr lang="en-US" sz="1800" i="1" dirty="0" smtClean="0">
                <a:latin typeface="Arial" panose="020B0604020202020204" pitchFamily="34" charset="0"/>
                <a:cs typeface="Arial" panose="020B0604020202020204" pitchFamily="34" charset="0"/>
              </a:rPr>
              <a:t>Example: Do </a:t>
            </a:r>
            <a:r>
              <a:rPr lang="en-US" sz="1800" i="1" dirty="0">
                <a:latin typeface="Arial" panose="020B0604020202020204" pitchFamily="34" charset="0"/>
                <a:cs typeface="Arial" panose="020B0604020202020204" pitchFamily="34" charset="0"/>
              </a:rPr>
              <a:t>we include social support into OST costs?</a:t>
            </a:r>
          </a:p>
          <a:p>
            <a:pPr algn="l"/>
            <a:endParaRPr lang="en-US"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B46E3B"/>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2004:Templates:Presentations:Designs:Alchemy</Template>
  <TotalTime>10430</TotalTime>
  <Words>1082</Words>
  <Application>Microsoft Office PowerPoint</Application>
  <PresentationFormat>On-screen Show (4:3)</PresentationFormat>
  <Paragraphs>178</Paragraphs>
  <Slides>13</Slides>
  <Notes>9</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Costing Harm Reduction in Eastern Europe and Central Asia    Prepared by Dasha Ocheret and Nora Kriauzaite, Eurasian Harm Reduction Network   Presented by Danielle Parsons, APMGlobal Health</vt:lpstr>
      <vt:lpstr>Refresher: What do we mean by harm reduction?</vt:lpstr>
      <vt:lpstr>Transition from international donor support to national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FGUser</cp:lastModifiedBy>
  <cp:revision>612</cp:revision>
  <cp:lastPrinted>2011-07-12T06:50:33Z</cp:lastPrinted>
  <dcterms:created xsi:type="dcterms:W3CDTF">2004-05-06T09:28:21Z</dcterms:created>
  <dcterms:modified xsi:type="dcterms:W3CDTF">2014-11-17T15:17:33Z</dcterms:modified>
</cp:coreProperties>
</file>