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1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2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3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4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5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6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7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8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327" r:id="rId4"/>
    <p:sldId id="328" r:id="rId5"/>
    <p:sldId id="329" r:id="rId6"/>
    <p:sldId id="330" r:id="rId7"/>
    <p:sldId id="332" r:id="rId8"/>
    <p:sldId id="336" r:id="rId9"/>
    <p:sldId id="333" r:id="rId10"/>
    <p:sldId id="334" r:id="rId11"/>
    <p:sldId id="335" r:id="rId12"/>
    <p:sldId id="337" r:id="rId13"/>
    <p:sldId id="338" r:id="rId14"/>
    <p:sldId id="339" r:id="rId15"/>
    <p:sldId id="292" r:id="rId16"/>
    <p:sldId id="326" r:id="rId17"/>
  </p:sldIdLst>
  <p:sldSz cx="9144000" cy="6858000" type="screen4x3"/>
  <p:notesSz cx="6867525" cy="9994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B394A5-6B71-4F3F-A2D6-A960D0792FC1}">
          <p14:sldIdLst>
            <p14:sldId id="256"/>
            <p14:sldId id="257"/>
            <p14:sldId id="327"/>
            <p14:sldId id="328"/>
            <p14:sldId id="329"/>
            <p14:sldId id="330"/>
            <p14:sldId id="332"/>
            <p14:sldId id="336"/>
            <p14:sldId id="333"/>
            <p14:sldId id="334"/>
            <p14:sldId id="335"/>
            <p14:sldId id="337"/>
            <p14:sldId id="338"/>
            <p14:sldId id="339"/>
            <p14:sldId id="292"/>
            <p14:sldId id="326"/>
          </p14:sldIdLst>
        </p14:section>
        <p14:section name="Untitled Section" id="{56E35CA7-78FF-4090-A99F-300CBFE2501B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9350" autoAdjust="0"/>
  </p:normalViewPr>
  <p:slideViewPr>
    <p:cSldViewPr>
      <p:cViewPr>
        <p:scale>
          <a:sx n="80" d="100"/>
          <a:sy n="80" d="100"/>
        </p:scale>
        <p:origin x="-1878" y="-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VM\Desktop\BiH_CA_tool_modified%20DB%2001061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4"/>
          <c:order val="0"/>
          <c:spPr>
            <a:solidFill>
              <a:srgbClr val="004A91"/>
            </a:solidFill>
          </c:spPr>
          <c:invertIfNegative val="0"/>
          <c:dPt>
            <c:idx val="8"/>
            <c:invertIfNegative val="0"/>
            <c:bubble3D val="0"/>
            <c:spPr>
              <a:solidFill>
                <a:srgbClr val="E1004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('9. Score Sheet'!$B$7,'9. Score Sheet'!$B$11,'9. Score Sheet'!$B$15,'9. Score Sheet'!$B$21,'9. Score Sheet'!$B$25,'9. Score Sheet'!$B$29,'9. Score Sheet'!$B$32,'9. Score Sheet'!$B$36,'9. Score Sheet'!$B$38)</c:f>
              <c:strCache>
                <c:ptCount val="9"/>
                <c:pt idx="0">
                  <c:v>Human recources</c:v>
                </c:pt>
                <c:pt idx="1">
                  <c:v>Leadership</c:v>
                </c:pt>
                <c:pt idx="2">
                  <c:v>Enabling enviroment</c:v>
                </c:pt>
                <c:pt idx="3">
                  <c:v>Operating sustem</c:v>
                </c:pt>
                <c:pt idx="4">
                  <c:v>Quality of services</c:v>
                </c:pt>
                <c:pt idx="5">
                  <c:v>Financial recources</c:v>
                </c:pt>
                <c:pt idx="6">
                  <c:v>Fiscal management</c:v>
                </c:pt>
                <c:pt idx="8">
                  <c:v>MEAN SCORE</c:v>
                </c:pt>
              </c:strCache>
            </c:strRef>
          </c:cat>
          <c:val>
            <c:numRef>
              <c:f>('9. Score Sheet'!$D$7,'9. Score Sheet'!$D$11,'9. Score Sheet'!$D$15,'9. Score Sheet'!$D$21,'9. Score Sheet'!$D$25,'9. Score Sheet'!$D$29,'9. Score Sheet'!$D$32,'9. Score Sheet'!$D$36,'9. Score Sheet'!$D$38)</c:f>
              <c:numCache>
                <c:formatCode>0%</c:formatCode>
                <c:ptCount val="9"/>
                <c:pt idx="0">
                  <c:v>0.43333333333333335</c:v>
                </c:pt>
                <c:pt idx="1">
                  <c:v>0.85000000000000064</c:v>
                </c:pt>
                <c:pt idx="2">
                  <c:v>0.65000000000000391</c:v>
                </c:pt>
                <c:pt idx="3">
                  <c:v>0.42500000000000032</c:v>
                </c:pt>
                <c:pt idx="4">
                  <c:v>0.23333333333333423</c:v>
                </c:pt>
                <c:pt idx="5">
                  <c:v>0.60000000000000064</c:v>
                </c:pt>
                <c:pt idx="6">
                  <c:v>0.70000000000000062</c:v>
                </c:pt>
                <c:pt idx="8">
                  <c:v>0.5559523809523772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754048"/>
        <c:axId val="64755584"/>
      </c:barChart>
      <c:dateAx>
        <c:axId val="6475404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64755584"/>
        <c:crosses val="autoZero"/>
        <c:auto val="0"/>
        <c:lblOffset val="100"/>
        <c:baseTimeUnit val="days"/>
      </c:dateAx>
      <c:valAx>
        <c:axId val="64755584"/>
        <c:scaling>
          <c:orientation val="minMax"/>
          <c:max val="1"/>
        </c:scaling>
        <c:delete val="0"/>
        <c:axPos val="l"/>
        <c:majorGridlines/>
        <c:numFmt formatCode="0%" sourceLinked="1"/>
        <c:majorTickMark val="cross"/>
        <c:minorTickMark val="none"/>
        <c:tickLblPos val="nextTo"/>
        <c:crossAx val="64754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0008" y="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F661E8DD-A3DE-4C4E-86B7-144D64056FB7}" type="datetimeFigureOut">
              <a:rPr lang="en-AU" smtClean="0"/>
              <a:t>17/11/2014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342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0008" y="949342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EA187E45-48FF-4A73-A368-C3CFDCBF90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4756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0008" y="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F0941797-4EF1-4DB9-B2CC-E3F000A5C07B}" type="datetimeFigureOut">
              <a:rPr lang="en-AU" smtClean="0"/>
              <a:t>17/11/2014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9300"/>
            <a:ext cx="49974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753" y="4747578"/>
            <a:ext cx="5494020" cy="4497705"/>
          </a:xfrm>
          <a:prstGeom prst="rect">
            <a:avLst/>
          </a:prstGeom>
        </p:spPr>
        <p:txBody>
          <a:bodyPr vert="horz" lIns="96350" tIns="48175" rIns="96350" bIns="4817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342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0008" y="949342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DC7364DC-AE81-4075-B4AB-34D131D554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8021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5038" y="749300"/>
            <a:ext cx="4997450" cy="3748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Partnership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364DC-AE81-4075-B4AB-34D131D55405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7681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5038" y="749300"/>
            <a:ext cx="4997450" cy="3748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364DC-AE81-4075-B4AB-34D131D55405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7942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5038" y="749300"/>
            <a:ext cx="4997450" cy="3748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364DC-AE81-4075-B4AB-34D131D55405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7942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5038" y="749300"/>
            <a:ext cx="4997450" cy="3748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364DC-AE81-4075-B4AB-34D131D55405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7942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5038" y="749300"/>
            <a:ext cx="4997450" cy="3748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364DC-AE81-4075-B4AB-34D131D55405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7942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5038" y="749300"/>
            <a:ext cx="4997450" cy="3748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364DC-AE81-4075-B4AB-34D131D55405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7942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5038" y="749300"/>
            <a:ext cx="4997450" cy="3748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364DC-AE81-4075-B4AB-34D131D55405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7942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5038" y="749300"/>
            <a:ext cx="4997450" cy="3748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364DC-AE81-4075-B4AB-34D131D55405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79420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5038" y="749300"/>
            <a:ext cx="4997450" cy="3748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364DC-AE81-4075-B4AB-34D131D55405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7942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9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7.xml"/><Relationship Id="rId4" Type="http://schemas.openxmlformats.org/officeDocument/2006/relationships/tags" Target="../tags/tag76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5" Type="http://schemas.openxmlformats.org/officeDocument/2006/relationships/tags" Target="../tags/tag60.xml"/><Relationship Id="rId10" Type="http://schemas.openxmlformats.org/officeDocument/2006/relationships/tags" Target="../tags/tag65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>
            <p:custDataLst>
              <p:tags r:id="rId1"/>
            </p:custDataLst>
          </p:nvPr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>
            <p:custDataLst>
              <p:tags r:id="rId4"/>
            </p:custDataLst>
          </p:nvPr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376222-4E79-4EDC-BCF2-9A1FDD3F08A9}" type="datetimeFigureOut">
              <a:rPr lang="en-AU" smtClean="0"/>
              <a:t>17/11/2014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E5EB7B-3D47-4262-8054-C736E6FC28B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fld id="{F2376222-4E79-4EDC-BCF2-9A1FDD3F08A9}" type="datetimeFigureOut">
              <a:rPr lang="en-AU" smtClean="0"/>
              <a:t>17/11/2014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fld id="{A5E5EB7B-3D47-4262-8054-C736E6FC28B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fld id="{F2376222-4E79-4EDC-BCF2-9A1FDD3F08A9}" type="datetimeFigureOut">
              <a:rPr lang="en-AU" smtClean="0"/>
              <a:t>17/11/2014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fld id="{A5E5EB7B-3D47-4262-8054-C736E6FC28B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extLst/>
          </a:lstStyle>
          <a:p>
            <a:fld id="{F2376222-4E79-4EDC-BCF2-9A1FDD3F08A9}" type="datetimeFigureOut">
              <a:rPr lang="en-AU" smtClean="0"/>
              <a:t>17/11/2014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fld id="{A5E5EB7B-3D47-4262-8054-C736E6FC28B0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fld id="{F2376222-4E79-4EDC-BCF2-9A1FDD3F08A9}" type="datetimeFigureOut">
              <a:rPr lang="en-AU" smtClean="0"/>
              <a:t>17/11/2014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fld id="{A5E5EB7B-3D47-4262-8054-C736E6FC28B0}" type="slidenum">
              <a:rPr lang="en-AU" smtClean="0"/>
              <a:t>‹#›</a:t>
            </a:fld>
            <a:endParaRPr lang="en-AU"/>
          </a:p>
        </p:txBody>
      </p:sp>
      <p:sp>
        <p:nvSpPr>
          <p:cNvPr id="7" name="Chevron 6"/>
          <p:cNvSpPr/>
          <p:nvPr>
            <p:custDataLst>
              <p:tags r:id="rId6"/>
            </p:custDataLst>
          </p:nvPr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>
            <p:custDataLst>
              <p:tags r:id="rId7"/>
            </p:custDataLst>
          </p:nvPr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1"/>
            </p:custDataLst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fld id="{F2376222-4E79-4EDC-BCF2-9A1FDD3F08A9}" type="datetimeFigureOut">
              <a:rPr lang="en-AU" smtClean="0"/>
              <a:t>17/11/2014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fld id="{A5E5EB7B-3D47-4262-8054-C736E6FC28B0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  <p:custDataLst>
              <p:tags r:id="rId3"/>
            </p:custDataLst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  <p:custDataLst>
              <p:tags r:id="rId4"/>
            </p:custDataLst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extLst/>
          </a:lstStyle>
          <a:p>
            <a:fld id="{F2376222-4E79-4EDC-BCF2-9A1FDD3F08A9}" type="datetimeFigureOut">
              <a:rPr lang="en-AU" smtClean="0"/>
              <a:t>17/11/2014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extLst/>
          </a:lstStyle>
          <a:p>
            <a:fld id="{A5E5EB7B-3D47-4262-8054-C736E6FC28B0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extLst/>
          </a:lstStyle>
          <a:p>
            <a:fld id="{F2376222-4E79-4EDC-BCF2-9A1FDD3F08A9}" type="datetimeFigureOut">
              <a:rPr lang="en-AU" smtClean="0"/>
              <a:t>17/11/2014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fld id="{A5E5EB7B-3D47-4262-8054-C736E6FC28B0}" type="slidenum">
              <a:rPr lang="en-AU" smtClean="0"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extLst/>
          </a:lstStyle>
          <a:p>
            <a:fld id="{F2376222-4E79-4EDC-BCF2-9A1FDD3F08A9}" type="datetimeFigureOut">
              <a:rPr lang="en-AU" smtClean="0"/>
              <a:t>17/11/2014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fld id="{A5E5EB7B-3D47-4262-8054-C736E6FC28B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  <p:custDataLst>
              <p:tags r:id="rId2"/>
            </p:custDataLst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2376222-4E79-4EDC-BCF2-9A1FDD3F08A9}" type="datetimeFigureOut">
              <a:rPr lang="en-AU" smtClean="0"/>
              <a:t>17/11/2014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extLst/>
          </a:lstStyle>
          <a:p>
            <a:fld id="{A5E5EB7B-3D47-4262-8054-C736E6FC28B0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1"/>
            </p:custDataLst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376222-4E79-4EDC-BCF2-9A1FDD3F08A9}" type="datetimeFigureOut">
              <a:rPr lang="en-AU" smtClean="0"/>
              <a:t>17/11/2014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E5EB7B-3D47-4262-8054-C736E6FC28B0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>
            <p:custDataLst>
              <p:tags r:id="rId10"/>
            </p:custDataLst>
          </p:nvPr>
        </p:nvCxnSpPr>
        <p:spPr>
          <a:xfrm>
            <a:off x="-9236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>
            <p:custDataLst>
              <p:tags r:id="rId11"/>
            </p:custDataLst>
          </p:nvPr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>
            <p:custDataLst>
              <p:tags r:id="rId12"/>
            </p:custDataLst>
          </p:nvPr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9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20" Type="http://schemas.openxmlformats.org/officeDocument/2006/relationships/tags" Target="../tags/tag8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>
            <p:custDataLst>
              <p:tags r:id="rId15"/>
            </p:custDataLst>
          </p:nvPr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>
            <p:custDataLst>
              <p:tags r:id="rId16"/>
            </p:custDataLst>
          </p:nvPr>
        </p:nvCxnSpPr>
        <p:spPr>
          <a:xfrm>
            <a:off x="-9236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  <p:custDataLst>
              <p:tags r:id="rId17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  <p:custDataLst>
              <p:tags r:id="rId18"/>
            </p:custDataLst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  <p:custDataLst>
              <p:tags r:id="rId19"/>
            </p:custDataLst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2376222-4E79-4EDC-BCF2-9A1FDD3F08A9}" type="datetimeFigureOut">
              <a:rPr lang="en-AU" smtClean="0"/>
              <a:t>17/11/2014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  <p:custDataLst>
              <p:tags r:id="rId20"/>
            </p:custDataLst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  <p:custDataLst>
              <p:tags r:id="rId21"/>
            </p:custDataLst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5E5EB7B-3D47-4262-8054-C736E6FC28B0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hyperlink" Target="http://www.apmglobalhealth.com/" TargetMode="External"/><Relationship Id="rId5" Type="http://schemas.openxmlformats.org/officeDocument/2006/relationships/hyperlink" Target="mailto:dave@apmglobalhealth.com" TargetMode="Externa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AU" altLang="zh-CN" dirty="0"/>
              <a:t> </a:t>
            </a:r>
            <a:r>
              <a:rPr lang="en-GB" sz="4000" dirty="0">
                <a:effectLst/>
              </a:rPr>
              <a:t>Costing and Sustainability of HIV/AIDS Interventions in Bosnia</a:t>
            </a:r>
            <a:r>
              <a:rPr lang="en-US" altLang="zh-CN" b="1" dirty="0"/>
              <a:t> </a:t>
            </a:r>
            <a:endParaRPr lang="en-A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4211960" y="3933056"/>
            <a:ext cx="4246240" cy="93610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Dave Burrows</a:t>
            </a:r>
          </a:p>
          <a:p>
            <a:r>
              <a:rPr lang="en-US" dirty="0" smtClean="0"/>
              <a:t>Director</a:t>
            </a:r>
            <a:endParaRPr lang="en-AU" dirty="0"/>
          </a:p>
        </p:txBody>
      </p:sp>
      <p:pic>
        <p:nvPicPr>
          <p:cNvPr id="1026" name="Picture 2" descr="C:\Users\DaveB\Downloads\APMG info\Templates\image00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0648"/>
            <a:ext cx="1714286" cy="115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1380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Capacity </a:t>
            </a:r>
            <a:r>
              <a:rPr lang="en-US" dirty="0" smtClean="0"/>
              <a:t>Assessment results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622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666524"/>
          </a:xfrm>
        </p:spPr>
        <p:txBody>
          <a:bodyPr>
            <a:normAutofit fontScale="62500" lnSpcReduction="20000"/>
          </a:bodyPr>
          <a:lstStyle/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400" dirty="0"/>
              <a:t>Identify all </a:t>
            </a:r>
            <a:r>
              <a:rPr lang="en-US" sz="3400" dirty="0" smtClean="0"/>
              <a:t>desirable </a:t>
            </a:r>
            <a:r>
              <a:rPr lang="en-US" sz="3400" dirty="0"/>
              <a:t>interventions of </a:t>
            </a:r>
            <a:r>
              <a:rPr lang="en-US" sz="3400" dirty="0" smtClean="0"/>
              <a:t>HIV </a:t>
            </a:r>
            <a:r>
              <a:rPr lang="en-US" sz="3400" dirty="0"/>
              <a:t>programme </a:t>
            </a:r>
            <a:r>
              <a:rPr lang="en-US" sz="3400" dirty="0" smtClean="0"/>
              <a:t>with specific </a:t>
            </a:r>
            <a:r>
              <a:rPr lang="en-US" sz="3400" dirty="0"/>
              <a:t>reference to </a:t>
            </a:r>
            <a:r>
              <a:rPr lang="en-US" sz="3400" dirty="0" smtClean="0"/>
              <a:t>key populations.</a:t>
            </a:r>
          </a:p>
          <a:p>
            <a:pPr lvl="0">
              <a:spcAft>
                <a:spcPts val="600"/>
              </a:spcAft>
            </a:pPr>
            <a:r>
              <a:rPr lang="en-GB" sz="2900" dirty="0"/>
              <a:t>providing ART for PLHIV and treating OIs;</a:t>
            </a:r>
            <a:endParaRPr lang="en-AU" sz="2900" dirty="0"/>
          </a:p>
          <a:p>
            <a:pPr lvl="0">
              <a:spcAft>
                <a:spcPts val="600"/>
              </a:spcAft>
            </a:pPr>
            <a:r>
              <a:rPr lang="en-GB" sz="2900" dirty="0"/>
              <a:t>counselling and support for PLHIV and families of PLHIV;</a:t>
            </a:r>
            <a:endParaRPr lang="en-AU" sz="2900" dirty="0"/>
          </a:p>
          <a:p>
            <a:pPr lvl="0">
              <a:spcAft>
                <a:spcPts val="600"/>
              </a:spcAft>
            </a:pPr>
            <a:r>
              <a:rPr lang="en-GB" sz="2900" dirty="0"/>
              <a:t>treatment for prevention: providing ART for preventing HIV transmission among discordant couples;</a:t>
            </a:r>
            <a:endParaRPr lang="en-AU" sz="2900" dirty="0"/>
          </a:p>
          <a:p>
            <a:pPr lvl="0">
              <a:spcAft>
                <a:spcPts val="600"/>
              </a:spcAft>
            </a:pPr>
            <a:r>
              <a:rPr lang="en-GB" sz="2900" dirty="0"/>
              <a:t>providing HIV prevention services for women and girls who are pregnant;</a:t>
            </a:r>
            <a:endParaRPr lang="en-AU" sz="2900" dirty="0"/>
          </a:p>
          <a:p>
            <a:pPr lvl="0">
              <a:spcAft>
                <a:spcPts val="600"/>
              </a:spcAft>
            </a:pPr>
            <a:r>
              <a:rPr lang="en-GB" sz="2900" dirty="0"/>
              <a:t>focusing outreach on people at higher risk: PWID (including young people and women who use drugs), SWs and their clients (such as migrants, truck drivers) and MSM (including young men) </a:t>
            </a:r>
            <a:endParaRPr lang="en-GB" sz="2900" dirty="0" smtClean="0"/>
          </a:p>
          <a:p>
            <a:pPr lvl="0">
              <a:spcAft>
                <a:spcPts val="600"/>
              </a:spcAft>
            </a:pPr>
            <a:r>
              <a:rPr lang="en-GB" sz="2900" dirty="0" smtClean="0"/>
              <a:t>implementing </a:t>
            </a:r>
            <a:r>
              <a:rPr lang="en-GB" sz="2900" dirty="0"/>
              <a:t>behaviour change programmes, including condom promotion for the general population with special emphasis on people with multiple partners, people engaging in casual sex, and young people.</a:t>
            </a:r>
            <a:r>
              <a:rPr lang="en-AU" sz="2900" dirty="0"/>
              <a:t> </a:t>
            </a:r>
            <a:r>
              <a:rPr lang="en-US" sz="2900" dirty="0"/>
              <a:t> </a:t>
            </a:r>
            <a:endParaRPr lang="en-AU" sz="2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Draft Road Map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626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666524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spcAft>
                <a:spcPts val="600"/>
              </a:spcAft>
              <a:buFont typeface="+mj-lt"/>
              <a:buAutoNum type="arabicPeriod" startAt="2"/>
            </a:pPr>
            <a:r>
              <a:rPr lang="en-US" sz="2400" dirty="0"/>
              <a:t>Cost the components, including sub-components, with reference to workloads and expected outputs or measurable </a:t>
            </a:r>
            <a:r>
              <a:rPr lang="en-US" sz="2400" dirty="0" smtClean="0"/>
              <a:t>achievements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key factors that will determine cost are:</a:t>
            </a:r>
            <a:endParaRPr lang="en-AU" sz="2400" dirty="0"/>
          </a:p>
          <a:p>
            <a:pPr lvl="1">
              <a:spcAft>
                <a:spcPts val="600"/>
              </a:spcAft>
            </a:pPr>
            <a:r>
              <a:rPr lang="en-US" sz="2000" dirty="0"/>
              <a:t>S</a:t>
            </a:r>
            <a:r>
              <a:rPr lang="en-US" sz="2000" dirty="0" smtClean="0"/>
              <a:t>ize </a:t>
            </a:r>
            <a:r>
              <a:rPr lang="en-US" sz="2000" dirty="0"/>
              <a:t>and geographic spread of the target population.  Note that, at present, there is uncertainty about the sizes of the various KAPs and epidemic levels;</a:t>
            </a:r>
            <a:endParaRPr lang="en-AU" sz="2000" dirty="0"/>
          </a:p>
          <a:p>
            <a:pPr lvl="1">
              <a:spcAft>
                <a:spcPts val="600"/>
              </a:spcAft>
            </a:pPr>
            <a:r>
              <a:rPr lang="en-US" sz="2000" dirty="0"/>
              <a:t>E</a:t>
            </a:r>
            <a:r>
              <a:rPr lang="en-US" sz="2000" dirty="0" smtClean="0"/>
              <a:t>xtent </a:t>
            </a:r>
            <a:r>
              <a:rPr lang="en-US" sz="2000" dirty="0"/>
              <a:t>of reach (i.e. the numbers of a targeted population that are reached with the available resources and where they are reached);</a:t>
            </a:r>
            <a:endParaRPr lang="en-AU" sz="2000" dirty="0"/>
          </a:p>
          <a:p>
            <a:pPr lvl="1">
              <a:spcAft>
                <a:spcPts val="600"/>
              </a:spcAft>
            </a:pPr>
            <a:r>
              <a:rPr lang="en-US" sz="2000" dirty="0"/>
              <a:t>P</a:t>
            </a:r>
            <a:r>
              <a:rPr lang="en-US" sz="2000" dirty="0" smtClean="0"/>
              <a:t>rices</a:t>
            </a:r>
            <a:r>
              <a:rPr lang="en-US" sz="2000" dirty="0"/>
              <a:t>, which may be affected by inflation and/or exchange rate variances; and</a:t>
            </a:r>
            <a:endParaRPr lang="en-AU" sz="2000" dirty="0"/>
          </a:p>
          <a:p>
            <a:pPr lvl="1">
              <a:spcAft>
                <a:spcPts val="600"/>
              </a:spcAft>
            </a:pPr>
            <a:r>
              <a:rPr lang="en-US" sz="2000" dirty="0"/>
              <a:t>P</a:t>
            </a:r>
            <a:r>
              <a:rPr lang="en-US" sz="2000" dirty="0" smtClean="0"/>
              <a:t>ossibility </a:t>
            </a:r>
            <a:r>
              <a:rPr lang="en-US" sz="2000" dirty="0"/>
              <a:t>of sharing costs (particularly administrative functions).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Draft Road Map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1438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666524"/>
          </a:xfrm>
        </p:spPr>
        <p:txBody>
          <a:bodyPr>
            <a:normAutofit/>
          </a:bodyPr>
          <a:lstStyle/>
          <a:p>
            <a:pPr marL="566928" indent="-457200">
              <a:spcAft>
                <a:spcPts val="600"/>
              </a:spcAft>
              <a:buFont typeface="+mj-lt"/>
              <a:buAutoNum type="arabicPeriod" startAt="3"/>
            </a:pPr>
            <a:r>
              <a:rPr lang="en-US" sz="2400" dirty="0"/>
              <a:t>Research potential funding sources and make initial projection of expected available financing.</a:t>
            </a:r>
            <a:endParaRPr lang="en-AU" sz="2400" dirty="0"/>
          </a:p>
          <a:p>
            <a:pPr marL="566928" indent="-457200">
              <a:spcAft>
                <a:spcPts val="600"/>
              </a:spcAft>
              <a:buFont typeface="+mj-lt"/>
              <a:buAutoNum type="arabicPeriod" startAt="3"/>
            </a:pPr>
            <a:r>
              <a:rPr lang="en-US" sz="2400" dirty="0" smtClean="0"/>
              <a:t>Determine </a:t>
            </a:r>
            <a:r>
              <a:rPr lang="en-US" sz="2400" dirty="0"/>
              <a:t>the extent to which components/sub-components from step 4 can be financed by the expected financing.</a:t>
            </a:r>
            <a:endParaRPr lang="en-AU" sz="2400" dirty="0"/>
          </a:p>
          <a:p>
            <a:pPr marL="566928" indent="-457200">
              <a:spcAft>
                <a:spcPts val="600"/>
              </a:spcAft>
              <a:buFont typeface="+mj-lt"/>
              <a:buAutoNum type="arabicPeriod" startAt="3"/>
            </a:pPr>
            <a:r>
              <a:rPr lang="en-US" sz="2400" dirty="0" smtClean="0"/>
              <a:t>Examine </a:t>
            </a:r>
            <a:r>
              <a:rPr lang="en-US" sz="2400" dirty="0"/>
              <a:t>all sub-components to determine which, within the confine of the expected financing, should be included and which should be deferred until more financing can be secured.</a:t>
            </a:r>
            <a:endParaRPr lang="en-AU" sz="2400" dirty="0"/>
          </a:p>
          <a:p>
            <a:pPr marL="566928" indent="-457200">
              <a:spcAft>
                <a:spcPts val="600"/>
              </a:spcAft>
              <a:buFont typeface="+mj-lt"/>
              <a:buAutoNum type="arabicPeriod" startAt="3"/>
            </a:pPr>
            <a:r>
              <a:rPr lang="en-US" sz="2400" dirty="0" smtClean="0"/>
              <a:t>Examine </a:t>
            </a:r>
            <a:r>
              <a:rPr lang="en-US" sz="2400" dirty="0"/>
              <a:t>the possible ways to raise finance.</a:t>
            </a:r>
            <a:endParaRPr lang="en-AU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Draft Road Map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2914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7"/>
          </a:xfrm>
        </p:spPr>
        <p:txBody>
          <a:bodyPr>
            <a:normAutofit fontScale="92500" lnSpcReduction="10000"/>
          </a:bodyPr>
          <a:lstStyle/>
          <a:p>
            <a:pPr marL="566928" indent="-457200">
              <a:spcAft>
                <a:spcPts val="600"/>
              </a:spcAft>
              <a:buFont typeface="+mj-lt"/>
              <a:buAutoNum type="arabicPeriod" startAt="7"/>
            </a:pPr>
            <a:r>
              <a:rPr lang="en-US" sz="2400" dirty="0"/>
              <a:t>Prepare a draft plan and budget based on projected funding (from actions to be taken under step 8) and projected costs of priority interventions that can be met from the projected funding.</a:t>
            </a:r>
            <a:endParaRPr lang="en-AU" sz="2400" dirty="0"/>
          </a:p>
          <a:p>
            <a:pPr marL="566928" indent="-457200">
              <a:spcAft>
                <a:spcPts val="600"/>
              </a:spcAft>
              <a:buFont typeface="+mj-lt"/>
              <a:buAutoNum type="arabicPeriod" startAt="7"/>
            </a:pPr>
            <a:r>
              <a:rPr lang="en-US" sz="2400" dirty="0" smtClean="0"/>
              <a:t>Undertake </a:t>
            </a:r>
            <a:r>
              <a:rPr lang="en-US" sz="2400" dirty="0"/>
              <a:t>a risk assessment and prepare a risk mitigation plan accordingly.</a:t>
            </a:r>
            <a:endParaRPr lang="en-AU" sz="2400" dirty="0"/>
          </a:p>
          <a:p>
            <a:pPr marL="566928" indent="-457200">
              <a:spcAft>
                <a:spcPts val="600"/>
              </a:spcAft>
              <a:buFont typeface="+mj-lt"/>
              <a:buAutoNum type="arabicPeriod" startAt="7"/>
            </a:pPr>
            <a:r>
              <a:rPr lang="en-US" sz="2400" dirty="0" smtClean="0"/>
              <a:t>Review </a:t>
            </a:r>
            <a:r>
              <a:rPr lang="en-US" sz="2400" dirty="0"/>
              <a:t>costs to identify possibly cost savings (e.g. shared services, donated time).</a:t>
            </a:r>
            <a:endParaRPr lang="en-AU" sz="2400" dirty="0"/>
          </a:p>
          <a:p>
            <a:pPr marL="566928" indent="-457200">
              <a:spcAft>
                <a:spcPts val="600"/>
              </a:spcAft>
              <a:buFont typeface="+mj-lt"/>
              <a:buAutoNum type="arabicPeriod" startAt="7"/>
            </a:pPr>
            <a:r>
              <a:rPr lang="en-US" sz="2400" dirty="0" smtClean="0"/>
              <a:t>Review</a:t>
            </a:r>
            <a:r>
              <a:rPr lang="en-US" sz="2400" dirty="0"/>
              <a:t>, on a regular basis, funding, population, epidemiological, health insurance contributions, inflation and other data/assumptions and update/edit the draft plan and budget accordingly.</a:t>
            </a:r>
            <a:endParaRPr lang="en-AU" sz="2400" dirty="0"/>
          </a:p>
          <a:p>
            <a:pPr marL="566928" indent="-457200">
              <a:spcAft>
                <a:spcPts val="600"/>
              </a:spcAft>
              <a:buFont typeface="+mj-lt"/>
              <a:buAutoNum type="arabicPeriod" startAt="7"/>
            </a:pPr>
            <a:r>
              <a:rPr lang="en-US" sz="2400" dirty="0" smtClean="0"/>
              <a:t>Present </a:t>
            </a:r>
            <a:r>
              <a:rPr lang="en-US" sz="2400" dirty="0"/>
              <a:t>the final draft budget to NAB/CCM for approval.</a:t>
            </a:r>
            <a:endParaRPr lang="en-AU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Draft Road Map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3441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23528" y="1481329"/>
            <a:ext cx="8820472" cy="537667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AU" sz="3600" dirty="0" err="1" smtClean="0"/>
              <a:t>Arlette</a:t>
            </a:r>
            <a:r>
              <a:rPr lang="en-AU" sz="3600" dirty="0" smtClean="0"/>
              <a:t> Campbell White, UK</a:t>
            </a:r>
          </a:p>
          <a:p>
            <a:pPr marL="109728" indent="0">
              <a:buNone/>
            </a:pPr>
            <a:r>
              <a:rPr lang="en-MY" sz="3600" dirty="0" err="1" smtClean="0"/>
              <a:t>Mirza</a:t>
            </a:r>
            <a:r>
              <a:rPr lang="en-MY" sz="3600" dirty="0" smtClean="0"/>
              <a:t> Musa, Bosnia and Herzegovina</a:t>
            </a:r>
          </a:p>
          <a:p>
            <a:pPr marL="109728" indent="0">
              <a:buNone/>
            </a:pPr>
            <a:r>
              <a:rPr lang="en-MY" sz="3600" dirty="0" smtClean="0"/>
              <a:t>Aram </a:t>
            </a:r>
            <a:r>
              <a:rPr lang="en-MY" sz="3600" dirty="0" err="1" smtClean="0"/>
              <a:t>Manukyan</a:t>
            </a:r>
            <a:r>
              <a:rPr lang="en-MY" sz="3600" dirty="0" smtClean="0"/>
              <a:t>, Armenia</a:t>
            </a:r>
          </a:p>
          <a:p>
            <a:pPr marL="109728" indent="0">
              <a:buNone/>
            </a:pPr>
            <a:r>
              <a:rPr lang="en-MY" sz="3600" dirty="0" smtClean="0"/>
              <a:t>Oliver Campbell White, UK</a:t>
            </a:r>
          </a:p>
          <a:p>
            <a:pPr marL="109728" indent="0">
              <a:buNone/>
            </a:pPr>
            <a:r>
              <a:rPr lang="en-MY" sz="3600" dirty="0" smtClean="0"/>
              <a:t>Lou McCallum, Australia</a:t>
            </a:r>
          </a:p>
          <a:p>
            <a:pPr marL="109728" indent="0">
              <a:buNone/>
            </a:pPr>
            <a:endParaRPr lang="en-MY" sz="2800" dirty="0"/>
          </a:p>
          <a:p>
            <a:pPr marL="109728" indent="0">
              <a:buNone/>
            </a:pPr>
            <a:endParaRPr lang="en-MY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Thanks to Co-Authors</a:t>
            </a:r>
            <a:endParaRPr lang="en-A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2304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81329"/>
            <a:ext cx="8229600" cy="5376671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APMGlobal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Health(APMG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/>
              <a:t/>
            </a:r>
            <a:br>
              <a:rPr lang="en-US" sz="2800" dirty="0"/>
            </a:br>
            <a:r>
              <a:rPr lang="en-MY" sz="2800" dirty="0"/>
              <a:t>Sydney Office:</a:t>
            </a:r>
            <a:br>
              <a:rPr lang="en-MY" sz="2800" dirty="0"/>
            </a:br>
            <a:r>
              <a:rPr lang="en-MY" sz="2800" dirty="0"/>
              <a:t>Suite108, 1 </a:t>
            </a:r>
            <a:r>
              <a:rPr lang="en-MY" sz="2800" dirty="0" err="1"/>
              <a:t>Erskineville</a:t>
            </a:r>
            <a:r>
              <a:rPr lang="en-MY" sz="2800" dirty="0"/>
              <a:t> Road</a:t>
            </a:r>
            <a:br>
              <a:rPr lang="en-MY" sz="2800" dirty="0"/>
            </a:br>
            <a:r>
              <a:rPr lang="en-MY" sz="2800" dirty="0"/>
              <a:t>Newtown 2042 AUSTRALIA</a:t>
            </a:r>
            <a:br>
              <a:rPr lang="en-MY" sz="2800" dirty="0"/>
            </a:br>
            <a:r>
              <a:rPr lang="en-MY" sz="2800" dirty="0" err="1"/>
              <a:t>Ph</a:t>
            </a:r>
            <a:r>
              <a:rPr lang="en-MY" sz="2800" dirty="0"/>
              <a:t>: +612 9519 1039  Fax: 612 9517 2039</a:t>
            </a:r>
            <a:br>
              <a:rPr lang="en-MY" sz="2800" dirty="0"/>
            </a:br>
            <a:r>
              <a:rPr lang="en-MY" sz="2800" dirty="0"/>
              <a:t/>
            </a:r>
            <a:br>
              <a:rPr lang="en-MY" sz="2800" dirty="0"/>
            </a:br>
            <a:r>
              <a:rPr lang="en-MY" sz="2800" dirty="0" smtClean="0"/>
              <a:t>Dave Burrows</a:t>
            </a:r>
          </a:p>
          <a:p>
            <a:pPr marL="109728" indent="0">
              <a:buNone/>
            </a:pPr>
            <a:r>
              <a:rPr lang="en-MY" sz="2800" dirty="0" smtClean="0">
                <a:hlinkClick r:id="rId5"/>
              </a:rPr>
              <a:t>dave@apmglobalhealth.com</a:t>
            </a:r>
            <a:endParaRPr lang="en-MY" sz="2800" dirty="0" smtClean="0"/>
          </a:p>
          <a:p>
            <a:pPr marL="109728" indent="0">
              <a:buNone/>
            </a:pPr>
            <a:endParaRPr lang="en-MY" sz="2800" dirty="0" smtClean="0"/>
          </a:p>
          <a:p>
            <a:pPr marL="109728" indent="0">
              <a:buNone/>
            </a:pPr>
            <a:r>
              <a:rPr lang="en-MY" sz="2800" dirty="0"/>
              <a:t/>
            </a:r>
            <a:br>
              <a:rPr lang="en-MY" sz="2800" dirty="0"/>
            </a:br>
            <a:r>
              <a:rPr lang="en-MY" sz="2800" dirty="0">
                <a:hlinkClick r:id="rId6"/>
              </a:rPr>
              <a:t>http://</a:t>
            </a:r>
            <a:r>
              <a:rPr lang="en-MY" sz="2800" dirty="0" smtClean="0">
                <a:hlinkClick r:id="rId6"/>
              </a:rPr>
              <a:t>www.apmglobalhealth.com</a:t>
            </a:r>
            <a:r>
              <a:rPr lang="en-MY" sz="2800" dirty="0"/>
              <a:t/>
            </a:r>
            <a:br>
              <a:rPr lang="en-MY" sz="2800" dirty="0"/>
            </a:br>
            <a:r>
              <a:rPr lang="en-MY" sz="2800" dirty="0"/>
              <a:t/>
            </a:r>
            <a:br>
              <a:rPr lang="en-MY" sz="2800" dirty="0"/>
            </a:b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Contact Details</a:t>
            </a:r>
            <a:endParaRPr lang="en-A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740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Situation in Bosnia and Herzegovina (</a:t>
            </a:r>
            <a:r>
              <a:rPr lang="en-US" sz="3200" dirty="0" err="1" smtClean="0"/>
              <a:t>BiH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Strategic Investment Framework</a:t>
            </a:r>
          </a:p>
          <a:p>
            <a:r>
              <a:rPr lang="en-US" sz="3200" dirty="0" smtClean="0"/>
              <a:t>Capacity Assessment</a:t>
            </a:r>
          </a:p>
          <a:p>
            <a:r>
              <a:rPr lang="en-US" sz="3200" dirty="0" smtClean="0"/>
              <a:t>Roadmap to Transition and Sustainability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A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069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GF HIV funding to end for </a:t>
            </a:r>
            <a:r>
              <a:rPr lang="en-US" sz="3200" dirty="0" err="1"/>
              <a:t>BiH</a:t>
            </a:r>
            <a:r>
              <a:rPr lang="en-US" sz="3200" dirty="0"/>
              <a:t> in </a:t>
            </a:r>
            <a:r>
              <a:rPr lang="en-US" sz="3200" dirty="0" smtClean="0"/>
              <a:t>2015</a:t>
            </a:r>
            <a:endParaRPr lang="en-US" sz="3200" dirty="0"/>
          </a:p>
          <a:p>
            <a:r>
              <a:rPr lang="en-US" sz="3200" dirty="0" smtClean="0"/>
              <a:t>Independent Evaluation of National HIV Programme in </a:t>
            </a:r>
            <a:r>
              <a:rPr lang="en-US" sz="3200" dirty="0" err="1" smtClean="0"/>
              <a:t>BiH</a:t>
            </a:r>
            <a:r>
              <a:rPr lang="en-US" sz="3200" dirty="0" smtClean="0"/>
              <a:t> in 2013</a:t>
            </a:r>
          </a:p>
          <a:p>
            <a:r>
              <a:rPr lang="en-US" sz="3200" dirty="0" smtClean="0"/>
              <a:t>High priority recommendation: to develop a Transition and Sustainability Plan for HIV Programming</a:t>
            </a:r>
          </a:p>
          <a:p>
            <a:r>
              <a:rPr lang="en-US" sz="3200" dirty="0" smtClean="0"/>
              <a:t>UNDP is PR, contracted APMG to develop plan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algn="ctr"/>
            <a:r>
              <a:rPr lang="en-US" dirty="0" smtClean="0"/>
              <a:t>Situation in </a:t>
            </a:r>
            <a:r>
              <a:rPr lang="en-US" dirty="0" err="1" smtClean="0"/>
              <a:t>BiH</a:t>
            </a:r>
            <a:endParaRPr lang="en-A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335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Structure of </a:t>
            </a:r>
            <a:r>
              <a:rPr lang="en-US" sz="3200" dirty="0" err="1" smtClean="0"/>
              <a:t>BiH</a:t>
            </a:r>
            <a:r>
              <a:rPr lang="en-US" sz="3200" dirty="0" smtClean="0"/>
              <a:t> developed as key part of Dayton Peace Accord to end Bosnian war</a:t>
            </a:r>
          </a:p>
          <a:p>
            <a:r>
              <a:rPr lang="en-US" sz="3200" dirty="0" err="1" smtClean="0"/>
              <a:t>BiH</a:t>
            </a:r>
            <a:r>
              <a:rPr lang="en-US" sz="3200" dirty="0" smtClean="0"/>
              <a:t> consists of 2 </a:t>
            </a:r>
            <a:r>
              <a:rPr lang="en-US" sz="3200" dirty="0"/>
              <a:t>entities </a:t>
            </a:r>
            <a:r>
              <a:rPr lang="en-US" sz="3200" dirty="0" smtClean="0"/>
              <a:t>(Republic </a:t>
            </a:r>
            <a:r>
              <a:rPr lang="en-US" sz="3200" dirty="0"/>
              <a:t>of </a:t>
            </a:r>
            <a:r>
              <a:rPr lang="en-US" sz="3200" dirty="0" err="1"/>
              <a:t>Srpska</a:t>
            </a:r>
            <a:r>
              <a:rPr lang="en-US" sz="3200" dirty="0"/>
              <a:t> </a:t>
            </a:r>
            <a:r>
              <a:rPr lang="en-US" sz="3200" dirty="0" smtClean="0"/>
              <a:t>or RS &amp; </a:t>
            </a:r>
            <a:r>
              <a:rPr lang="en-US" sz="3200" dirty="0"/>
              <a:t>Federation of </a:t>
            </a:r>
            <a:r>
              <a:rPr lang="en-US" sz="3200" dirty="0" err="1" smtClean="0"/>
              <a:t>BiH</a:t>
            </a:r>
            <a:r>
              <a:rPr lang="en-US" sz="3200" dirty="0" smtClean="0"/>
              <a:t> or </a:t>
            </a:r>
            <a:r>
              <a:rPr lang="en-US" sz="3200" dirty="0" err="1" smtClean="0"/>
              <a:t>FBiH</a:t>
            </a:r>
            <a:r>
              <a:rPr lang="en-US" sz="3200" dirty="0" smtClean="0"/>
              <a:t>) &amp; 1 </a:t>
            </a:r>
            <a:r>
              <a:rPr lang="en-US" sz="3200" dirty="0"/>
              <a:t>autonomous district (</a:t>
            </a:r>
            <a:r>
              <a:rPr lang="en-US" sz="3200" dirty="0" err="1" smtClean="0"/>
              <a:t>Brčko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These 3 </a:t>
            </a:r>
            <a:r>
              <a:rPr lang="en-US" sz="3200" dirty="0"/>
              <a:t>separate ‘governing bodies’ </a:t>
            </a:r>
            <a:r>
              <a:rPr lang="en-US" sz="3200" dirty="0" smtClean="0"/>
              <a:t>have a </a:t>
            </a:r>
            <a:r>
              <a:rPr lang="en-US" sz="3200" dirty="0"/>
              <a:t>total of 183 </a:t>
            </a:r>
            <a:r>
              <a:rPr lang="en-US" sz="3200" dirty="0" smtClean="0"/>
              <a:t>ministries, each with a department, staff </a:t>
            </a:r>
            <a:r>
              <a:rPr lang="en-US" sz="3200" dirty="0" err="1" smtClean="0"/>
              <a:t>etc</a:t>
            </a:r>
            <a:endParaRPr lang="en-US" sz="3200" dirty="0" smtClean="0"/>
          </a:p>
          <a:p>
            <a:r>
              <a:rPr lang="en-US" sz="3200" dirty="0" smtClean="0"/>
              <a:t>Devastating floods in May 2014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algn="ctr"/>
            <a:r>
              <a:rPr lang="en-US" dirty="0" smtClean="0"/>
              <a:t>Situation in </a:t>
            </a:r>
            <a:r>
              <a:rPr lang="en-US" dirty="0" err="1" smtClean="0"/>
              <a:t>BiH</a:t>
            </a:r>
            <a:endParaRPr lang="en-A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505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Structures and strategies to address HIV and TB are considered the </a:t>
            </a:r>
            <a:r>
              <a:rPr lang="en-US" sz="3200" b="1" dirty="0" smtClean="0"/>
              <a:t>only</a:t>
            </a:r>
            <a:r>
              <a:rPr lang="en-US" sz="3200" dirty="0" smtClean="0"/>
              <a:t> effective national programs in </a:t>
            </a:r>
            <a:r>
              <a:rPr lang="en-US" sz="3200" dirty="0" err="1" smtClean="0"/>
              <a:t>BiH</a:t>
            </a:r>
            <a:endParaRPr lang="en-US" sz="3200" dirty="0" smtClean="0"/>
          </a:p>
          <a:p>
            <a:r>
              <a:rPr lang="en-US" sz="3200" dirty="0" smtClean="0"/>
              <a:t>Evaluation found that existing system of government &amp; NGO partners have collaborated to keep </a:t>
            </a:r>
            <a:r>
              <a:rPr lang="en-US" sz="3200" dirty="0" err="1" smtClean="0"/>
              <a:t>BiH</a:t>
            </a:r>
            <a:r>
              <a:rPr lang="en-US" sz="3200" dirty="0" smtClean="0"/>
              <a:t> as a low-level HIV epidemic, preventing a concentrated epidemic</a:t>
            </a:r>
          </a:p>
          <a:p>
            <a:r>
              <a:rPr lang="en-US" sz="3200" dirty="0"/>
              <a:t>245 </a:t>
            </a:r>
            <a:r>
              <a:rPr lang="en-US" sz="3200" dirty="0" smtClean="0"/>
              <a:t>registered </a:t>
            </a:r>
            <a:r>
              <a:rPr lang="en-US" sz="3200" dirty="0"/>
              <a:t>HIV </a:t>
            </a:r>
            <a:r>
              <a:rPr lang="en-US" sz="3200" dirty="0" smtClean="0"/>
              <a:t>cases (126 with AIDS) from population of 3.8m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algn="ctr"/>
            <a:r>
              <a:rPr lang="en-US" dirty="0" smtClean="0"/>
              <a:t>HIV Situation in </a:t>
            </a:r>
            <a:r>
              <a:rPr lang="en-US" dirty="0" err="1" smtClean="0"/>
              <a:t>BiH</a:t>
            </a:r>
            <a:endParaRPr lang="en-A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385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81329"/>
            <a:ext cx="8229600" cy="5044015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Good expenditure, costs data from UNDP on GF-funded activities</a:t>
            </a:r>
          </a:p>
          <a:p>
            <a:r>
              <a:rPr lang="en-US" sz="3200" dirty="0" smtClean="0"/>
              <a:t>Counterpart financing more problematic:</a:t>
            </a:r>
          </a:p>
          <a:p>
            <a:pPr lvl="1"/>
            <a:r>
              <a:rPr lang="en-US" sz="2800" dirty="0" smtClean="0"/>
              <a:t>Budgets available without disease-specific expenditure</a:t>
            </a:r>
          </a:p>
          <a:p>
            <a:pPr lvl="1"/>
            <a:r>
              <a:rPr lang="en-US" sz="2800" dirty="0" smtClean="0"/>
              <a:t>11 health insurance funds (HIFs)</a:t>
            </a:r>
          </a:p>
          <a:p>
            <a:pPr lvl="1"/>
            <a:r>
              <a:rPr lang="en-US" sz="2800" dirty="0" smtClean="0"/>
              <a:t>Varied estimates of those uninsured</a:t>
            </a:r>
          </a:p>
          <a:p>
            <a:pPr lvl="1"/>
            <a:r>
              <a:rPr lang="en-US" sz="2800" dirty="0" smtClean="0"/>
              <a:t>Legal requirement for government to pay for uninsured, but no budget</a:t>
            </a:r>
          </a:p>
          <a:p>
            <a:pPr lvl="1"/>
            <a:r>
              <a:rPr lang="en-US" sz="2800" dirty="0" smtClean="0"/>
              <a:t>Beyond HIFs, very little contribution from national sources to HIV funding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algn="ctr"/>
            <a:r>
              <a:rPr lang="en-US" dirty="0" smtClean="0"/>
              <a:t>Health Financing</a:t>
            </a:r>
            <a:endParaRPr lang="en-A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985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68761"/>
            <a:ext cx="8229600" cy="5256584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FBiH</a:t>
            </a:r>
            <a:r>
              <a:rPr lang="en-US" sz="2800" dirty="0" smtClean="0"/>
              <a:t>: Government expenditure on health was only 25% of proposed budget </a:t>
            </a:r>
          </a:p>
          <a:p>
            <a:r>
              <a:rPr lang="en-US" sz="2800" dirty="0" smtClean="0"/>
              <a:t>RS: greater expenditure but budget not published</a:t>
            </a:r>
          </a:p>
          <a:p>
            <a:r>
              <a:rPr lang="en-US" sz="2800" dirty="0" smtClean="0"/>
              <a:t>In both entities, government expenditure on health is low; and none is directly relevant to the HIV Programme.</a:t>
            </a:r>
          </a:p>
          <a:p>
            <a:r>
              <a:rPr lang="en-US" sz="2800" dirty="0" smtClean="0"/>
              <a:t>Up to 40% of population not covered by HIFs</a:t>
            </a:r>
          </a:p>
          <a:p>
            <a:r>
              <a:rPr lang="en-US" sz="2800" dirty="0" smtClean="0"/>
              <a:t>Out-of-pocket payments common; 1 estimate = 40% of health care financing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Features of </a:t>
            </a:r>
            <a:r>
              <a:rPr lang="en-US" dirty="0" err="1" smtClean="0"/>
              <a:t>BiH</a:t>
            </a:r>
            <a:r>
              <a:rPr lang="en-US" dirty="0" smtClean="0"/>
              <a:t> health financing</a:t>
            </a:r>
            <a:endParaRPr lang="en-A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459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68761"/>
            <a:ext cx="8229600" cy="525658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EU/WB assessment found:</a:t>
            </a:r>
          </a:p>
          <a:p>
            <a:pPr lvl="1"/>
            <a:r>
              <a:rPr lang="en-US" sz="2400" dirty="0" smtClean="0"/>
              <a:t>Biggest floods in 120 years</a:t>
            </a:r>
          </a:p>
          <a:p>
            <a:pPr lvl="1"/>
            <a:r>
              <a:rPr lang="en-US" sz="2400" dirty="0" smtClean="0"/>
              <a:t>Total economic impact: 3.98 billion BAM (2.03b </a:t>
            </a:r>
            <a:r>
              <a:rPr lang="en-US" sz="2400" dirty="0" err="1" smtClean="0"/>
              <a:t>Eu</a:t>
            </a:r>
            <a:r>
              <a:rPr lang="en-US" sz="2400" dirty="0" smtClean="0"/>
              <a:t>) = about 15% of GDP</a:t>
            </a:r>
          </a:p>
          <a:p>
            <a:pPr lvl="1"/>
            <a:r>
              <a:rPr lang="en-US" sz="2400" dirty="0" smtClean="0"/>
              <a:t>Economy predicted to contract by 0.7% in 2014</a:t>
            </a:r>
          </a:p>
          <a:p>
            <a:pPr lvl="1"/>
            <a:r>
              <a:rPr lang="en-US" sz="2400" dirty="0" smtClean="0"/>
              <a:t>Will require about 500m BAM in recovery funds and 3b BAM for reconstruction</a:t>
            </a:r>
          </a:p>
          <a:p>
            <a:r>
              <a:rPr lang="en-US" sz="2800" dirty="0" smtClean="0"/>
              <a:t>Difficult to see how </a:t>
            </a:r>
            <a:r>
              <a:rPr lang="en-US" sz="2800" dirty="0" err="1" smtClean="0"/>
              <a:t>BiH</a:t>
            </a:r>
            <a:r>
              <a:rPr lang="en-US" sz="2800" dirty="0" smtClean="0"/>
              <a:t> governments can increase investment in HIV in near future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Effects of floods</a:t>
            </a:r>
            <a:endParaRPr lang="en-A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609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68761"/>
            <a:ext cx="8229600" cy="525658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Adapted tool on Country </a:t>
            </a:r>
            <a:r>
              <a:rPr lang="en-US" sz="2800" dirty="0"/>
              <a:t>Ownership of HIV Care and Treatment, developed </a:t>
            </a:r>
            <a:r>
              <a:rPr lang="en-US" sz="2800" dirty="0" smtClean="0"/>
              <a:t>by USAID</a:t>
            </a:r>
          </a:p>
          <a:p>
            <a:r>
              <a:rPr lang="en-US" sz="2800" dirty="0" smtClean="0"/>
              <a:t>Measured:</a:t>
            </a:r>
          </a:p>
          <a:p>
            <a:pPr lvl="1"/>
            <a:r>
              <a:rPr lang="en-US" sz="2400" dirty="0" smtClean="0"/>
              <a:t>Adequacy of </a:t>
            </a:r>
            <a:r>
              <a:rPr lang="en-US" sz="2400" dirty="0"/>
              <a:t>human resources;</a:t>
            </a:r>
            <a:endParaRPr lang="en-AU" sz="2400" dirty="0"/>
          </a:p>
          <a:p>
            <a:pPr lvl="1"/>
            <a:r>
              <a:rPr lang="en-US" sz="2400" dirty="0"/>
              <a:t>L</a:t>
            </a:r>
            <a:r>
              <a:rPr lang="en-US" sz="2400" dirty="0" smtClean="0"/>
              <a:t>eadership</a:t>
            </a:r>
            <a:r>
              <a:rPr lang="en-US" sz="2400" dirty="0"/>
              <a:t>;</a:t>
            </a:r>
            <a:endParaRPr lang="en-AU" sz="2400" dirty="0"/>
          </a:p>
          <a:p>
            <a:pPr lvl="1"/>
            <a:r>
              <a:rPr lang="en-US" sz="2400" dirty="0" smtClean="0"/>
              <a:t>Guidance </a:t>
            </a:r>
            <a:r>
              <a:rPr lang="en-US" sz="2400" dirty="0"/>
              <a:t>by effective policies;</a:t>
            </a:r>
            <a:endParaRPr lang="en-AU" sz="2400" dirty="0"/>
          </a:p>
          <a:p>
            <a:pPr lvl="1"/>
            <a:r>
              <a:rPr lang="en-US" sz="2400" dirty="0"/>
              <a:t>F</a:t>
            </a:r>
            <a:r>
              <a:rPr lang="en-US" sz="2400" dirty="0" smtClean="0"/>
              <a:t>unctioning of operating </a:t>
            </a:r>
            <a:r>
              <a:rPr lang="en-US" sz="2400" dirty="0"/>
              <a:t>systems (with an enabling environment);</a:t>
            </a:r>
            <a:endParaRPr lang="en-AU" sz="2400" dirty="0"/>
          </a:p>
          <a:p>
            <a:pPr lvl="1"/>
            <a:r>
              <a:rPr lang="en-US" sz="2400" dirty="0" smtClean="0"/>
              <a:t>Effectiveness of </a:t>
            </a:r>
            <a:r>
              <a:rPr lang="en-US" sz="2400" dirty="0"/>
              <a:t>management systems;</a:t>
            </a:r>
            <a:endParaRPr lang="en-AU" sz="2400" dirty="0"/>
          </a:p>
          <a:p>
            <a:pPr lvl="1"/>
            <a:r>
              <a:rPr lang="en-US" sz="2400" dirty="0" smtClean="0"/>
              <a:t>Sustainability of </a:t>
            </a:r>
            <a:r>
              <a:rPr lang="en-US" sz="2400" dirty="0"/>
              <a:t>infrastructure and </a:t>
            </a:r>
            <a:r>
              <a:rPr lang="en-US" sz="2400" dirty="0" smtClean="0"/>
              <a:t>resources</a:t>
            </a:r>
            <a:endParaRPr lang="en-AU" sz="2400" dirty="0"/>
          </a:p>
          <a:p>
            <a:pPr lvl="1"/>
            <a:r>
              <a:rPr lang="en-US" sz="2400" dirty="0"/>
              <a:t>F</a:t>
            </a:r>
            <a:r>
              <a:rPr lang="en-US" sz="2400" dirty="0" smtClean="0"/>
              <a:t>iscal </a:t>
            </a:r>
            <a:r>
              <a:rPr lang="en-US" sz="2400" dirty="0"/>
              <a:t>transparency and accountability </a:t>
            </a:r>
            <a:endParaRPr lang="en-AU" sz="2400" dirty="0"/>
          </a:p>
          <a:p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Capacity Assessment</a:t>
            </a:r>
            <a:endParaRPr lang="en-A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14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mGIh4n46UJFYdAgeUGT4o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0JkUxQA6j0WccyVKYnl1z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3UlHVE6a3iUgMzclsPILi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vEp9snyOxqvWiXGSDMLL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7e0NovveJvhECx7QMs7yz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3UlHVE6a3iUgMzclsPILi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vEp9snyOxqvWiXGSDMLLq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mNIm5bngqPp0LA3BZKFBf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0zVXmzxgujrrFkZiNRMXi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cAVjWZzbWxltZtbQ5fzPH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mNIm5bngqPp0LA3BZKFBf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0zVXmzxgujrrFkZiNRMXi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RS4ppV9bfAPLrApHJbQu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cAVjWZzbWxltZtbQ5fzPH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ys2JYMgvwx5bws2tqbb9O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BnNtazGBQJkVjq1Gq8TGJ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KAV7ndi0EktRQFWuCHPUH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QA9BrJK3g8YzCcy2bsjP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rszmKVvcROloJkXLLyfB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Sh2JVAvmBRhQ9H24ZOx4h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dete5qGKAsV6zik10VGvd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6TagJHzq3Z3J3NgHu4FQh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ffGkyXv7Xe2222sID0keq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U28JKXOCnMWK7z3OHZa9p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3PewLiqBPmciY88ZWCCrC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NjGGDGnFG7pYYiudcvbM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xPBUGH2yxXjM2VQ4FKda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SZaPvJp6gPkdLR5IZGC7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Ebfym7QryMTtWBKQcj8q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OaZZWKxyytqkYzWmigPh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jiUtX8uiYaLaJron7TG1d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ZvgMgfWQaRcUvR4wYB2fz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9f8xZam9gkYipdbSem8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klW3uRU6mMhUrsBJO7AM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YOWxiBV4YYLGQ6x8IXFOH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AwzFiNJNTrjKbqc0Hzq4h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dCy6EKwosbc2epXDi8kb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n6V7VIg6nDEejX6b8ZhuZ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x8bN23giJ6gTesbwOO8mO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o060w6ZlTBkfyMW7FcP5T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YpIDZCaslDiYJaG2xaioc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zZTpAG8WwJFR2HhS6nar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XA3LrDFFMukjQJKA1tko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iS8ZKE3VeLoS1jlPfvhR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WaydMc2SJ91wVlovtDdRS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wIRy8vmG6RAnhbCsS0BR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UXHrfbeO7eC8lp8bvxzy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hE1acNCgg5UXNTRHgariK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L9PcjHu4iITnF2p4ZrcQY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dnCekOgo6mMWTRlZtVLcM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3pdOhca05UndVrA5nGNTB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BJ9xJZXh4MK1jc0vw4d6h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yFVTpox5pTAwOuEKsb2OP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tU8n4R9IFvfIauBQAzJYn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qNnwQMB23s3Xb1K1jFVG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8BZ6TcdEEXUoLvg5H4u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g6ja8CBt4RdCtlZy1n6D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FciA5yf32GDlwhcGDZrAn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Jzxp1LEyzADtr6Ryx2d0O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Z8OIlkJ7cRpttJ2Fxupu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H2Q5O5somnnczpBipkOsn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4XD8vRvIBjqWrLSgvEFNu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5g9D4e44GEFUYSrGzATD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LDXPq9OaNAh2SnYSNgExD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gwNZOP44UQh1vvFeNVgw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CW04HHMCZdqYnr2qkY5IF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TUxfliEWzUxHppBM58Gwv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KQStcysIg7WbTQZJ8mhh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Bw8ecnAhq8pbb9ceue9hX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bxbqBQIqoAHflkYm58Z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LHFQxUS37z5itWH0WZqHH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BtTQTvR39XBfpPwA3WQm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BWSnhl98yY6K6bWG0mc4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GewRulVuRlLARWYvevU0p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9FJkDnWtacAtgERpRNd47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ZvjZIv8GaqI35R89Ixyo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0nGjEOE6MlvoFd0DFqlt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y0WDZcyvNncDfGrQyTyH4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LczZhH5FvIAquWioQj13D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yGbV84S73HxQCuJExX07P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OfI4kgz1rYxoESOly0MoF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TEjOEcM42vxKSWc3JCx2f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idQRQbo0kq8Vm3LwBnfmV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RTZS9vh9RCDkl6XNmAG2b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CXz8id19NSDhmXRY1TIaz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i1HEyN1EGSQKg2i1c47HP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3MTVyeZrCKMxo4v2UCV6Y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XYV4n2oaDe2NF30JM9l9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mHl5FjCVOxCvmxjIjso47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bmR1AzrSWuh0DRgpBxBEb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7e0NovveJvhECx7QMs7yz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3UlHVE6a3iUgMzclsPILi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vEp9snyOxqvWiXGSDMLLq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7e0NovveJvhECx7QMs7yz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3UlHVE6a3iUgMzclsPILi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vEp9snyOxqvWiXGSDMLLq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7e0NovveJvhECx7QMs7yz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3UlHVE6a3iUgMzclsPILi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vEp9snyOxqvWiXGSDMLL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uMaUkeAMXNiuEfiTxfSRz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7e0NovveJvhECx7QMs7yz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3UlHVE6a3iUgMzclsPILi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vEp9snyOxqvWiXGSDMLLq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7e0NovveJvhECx7QMs7yz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3UlHVE6a3iUgMzclsPILi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vEp9snyOxqvWiXGSDMLLq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7e0NovveJvhECx7QMs7yz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3UlHVE6a3iUgMzclsPILi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vEp9snyOxqvWiXGSDMLLq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7e0NovveJvhECx7QMs7yz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11834</TotalTime>
  <Words>909</Words>
  <Application>Microsoft Office PowerPoint</Application>
  <PresentationFormat>On-screen Show (4:3)</PresentationFormat>
  <Paragraphs>101</Paragraphs>
  <Slides>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 Costing and Sustainability of HIV/AIDS Interventions in Bosnia </vt:lpstr>
      <vt:lpstr>Overview</vt:lpstr>
      <vt:lpstr>Situation in BiH</vt:lpstr>
      <vt:lpstr>Situation in BiH</vt:lpstr>
      <vt:lpstr>HIV Situation in BiH</vt:lpstr>
      <vt:lpstr>Health Financing</vt:lpstr>
      <vt:lpstr>Features of BiH health financing</vt:lpstr>
      <vt:lpstr>Effects of floods</vt:lpstr>
      <vt:lpstr>Capacity Assessment</vt:lpstr>
      <vt:lpstr>Capacity Assessment results</vt:lpstr>
      <vt:lpstr>Draft Road Map</vt:lpstr>
      <vt:lpstr>Draft Road Map</vt:lpstr>
      <vt:lpstr>Draft Road Map</vt:lpstr>
      <vt:lpstr>Draft Road Map</vt:lpstr>
      <vt:lpstr>Thanks to Co-Authors</vt:lpstr>
      <vt:lpstr>Contact Details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AIDS Projects Management Group</dc:title>
  <dc:creator>Diane</dc:creator>
  <cp:lastModifiedBy>FGUser</cp:lastModifiedBy>
  <cp:revision>190</cp:revision>
  <cp:lastPrinted>2013-02-18T22:44:26Z</cp:lastPrinted>
  <dcterms:created xsi:type="dcterms:W3CDTF">2013-02-12T00:34:21Z</dcterms:created>
  <dcterms:modified xsi:type="dcterms:W3CDTF">2014-11-17T15:22:34Z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1R9ql_WXxz0rUi1NzgCkXhVc4lNvrEAIwUTb8eZfYT1o</vt:lpwstr>
  </property>
  <property fmtid="{D5CDD505-2E9C-101B-9397-08002B2CF9AE}" pid="3" name="Google.Documents.RevisionId">
    <vt:lpwstr>00177740078433340579</vt:lpwstr>
  </property>
  <property fmtid="{D5CDD505-2E9C-101B-9397-08002B2CF9AE}" pid="4" name="Google.Documents.PluginVersion">
    <vt:lpwstr>2.0.2424.7283</vt:lpwstr>
  </property>
  <property fmtid="{D5CDD505-2E9C-101B-9397-08002B2CF9AE}" pid="5" name="Google.Documents.MergeIncapabilityFlags">
    <vt:i4>0</vt:i4>
  </property>
  <property fmtid="{D5CDD505-2E9C-101B-9397-08002B2CF9AE}" pid="6" name="Google.Documents.Tracking">
    <vt:lpwstr>false</vt:lpwstr>
  </property>
</Properties>
</file>