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tags/tag3.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25" r:id="rId2"/>
    <p:sldId id="487" r:id="rId3"/>
    <p:sldId id="549" r:id="rId4"/>
    <p:sldId id="544" r:id="rId5"/>
    <p:sldId id="550" r:id="rId6"/>
    <p:sldId id="535" r:id="rId7"/>
    <p:sldId id="536" r:id="rId8"/>
    <p:sldId id="543" r:id="rId9"/>
    <p:sldId id="553" r:id="rId10"/>
    <p:sldId id="547" r:id="rId11"/>
    <p:sldId id="548" r:id="rId12"/>
    <p:sldId id="546" r:id="rId13"/>
    <p:sldId id="551" r:id="rId14"/>
    <p:sldId id="552" r:id="rId15"/>
    <p:sldId id="555" r:id="rId16"/>
    <p:sldId id="554" r:id="rId17"/>
  </p:sldIdLst>
  <p:sldSz cx="9144000" cy="6858000" type="screen4x3"/>
  <p:notesSz cx="7315200" cy="96012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6" userDrawn="1">
          <p15:clr>
            <a:srgbClr val="A4A3A4"/>
          </p15:clr>
        </p15:guide>
        <p15:guide id="3" orient="horz" pos="2352" userDrawn="1">
          <p15:clr>
            <a:srgbClr val="A4A3A4"/>
          </p15:clr>
        </p15:guide>
        <p15:guide id="5" pos="5568" userDrawn="1">
          <p15:clr>
            <a:srgbClr val="A4A3A4"/>
          </p15:clr>
        </p15:guide>
        <p15:guide id="6" pos="144" userDrawn="1">
          <p15:clr>
            <a:srgbClr val="A4A3A4"/>
          </p15:clr>
        </p15:guide>
        <p15:guide id="7" orient="horz" pos="3792" userDrawn="1">
          <p15:clr>
            <a:srgbClr val="A4A3A4"/>
          </p15:clr>
        </p15:guide>
        <p15:guide id="8" pos="4080" userDrawn="1">
          <p15:clr>
            <a:srgbClr val="A4A3A4"/>
          </p15:clr>
        </p15:guide>
        <p15:guide id="10" orient="horz" pos="3312" userDrawn="1">
          <p15:clr>
            <a:srgbClr val="A4A3A4"/>
          </p15:clr>
        </p15:guide>
        <p15:guide id="11" pos="2880" userDrawn="1">
          <p15:clr>
            <a:srgbClr val="A4A3A4"/>
          </p15:clr>
        </p15:guide>
        <p15:guide id="12" orient="horz" pos="10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en Shear" initials="LS" lastIdx="9" clrIdx="0"/>
  <p:cmAuthor id="1" name="Eric Leventhal" initials="EL" lastIdx="3" clrIdx="1"/>
  <p:cmAuthor id="2" name="Samantha Diamond" initials="SRD" lastIdx="0" clrIdx="2">
    <p:extLst/>
  </p:cmAuthor>
  <p:cmAuthor id="3" name="\" initials="ET"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BF1DE"/>
    <a:srgbClr val="DCE6F2"/>
    <a:srgbClr val="FF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77487" autoAdjust="0"/>
  </p:normalViewPr>
  <p:slideViewPr>
    <p:cSldViewPr>
      <p:cViewPr>
        <p:scale>
          <a:sx n="79" d="100"/>
          <a:sy n="79" d="100"/>
        </p:scale>
        <p:origin x="-1830" y="-156"/>
      </p:cViewPr>
      <p:guideLst>
        <p:guide orient="horz" pos="96"/>
        <p:guide orient="horz" pos="960"/>
        <p:guide orient="horz" pos="2448"/>
        <p:guide pos="5136"/>
        <p:guide pos="56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fiona.walsh\Dropbox\GHF\2.%20Costing%20&amp;%20Planning\d.%20HIV%20Scale-Up%20Costing\viii.%20HRH%20Analysis\Final%20outputs\Swaziland\Tables%20for%20report\Swaziland%20HIV%20HRH%20Output%2020140520%20v7%20ML.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fiona.walsh\Dropbox\GHF\2.%20Costing%20&amp;%20Planning\d.%20HIV%20Scale-Up%20Costing\viii.%20HRH%20Analysis\Final%20outputs\Swaziland\Tables%20for%20report\Swaziland%20HIV%20HRH%20Output%2020140520%20v7%20M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rul%20Batra\Dropbox\E2\pull-ups%20events%20and%20publications\20120103%20Preliminary%20Kevin%20for%20Analysis%20V46_Maaya_RSA%20ARV%20Cost%20pppy%20adj.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00" b="1" i="0" u="none" strike="noStrike" kern="1200" spc="0" baseline="0" dirty="0" smtClean="0">
                <a:solidFill>
                  <a:schemeClr val="tx1"/>
                </a:solidFill>
                <a:latin typeface="+mn-lt"/>
                <a:ea typeface="+mn-ea"/>
                <a:cs typeface="+mn-cs"/>
              </a:defRPr>
            </a:pPr>
            <a:r>
              <a:rPr lang="en-US" sz="1800" b="1" i="0" u="none" strike="noStrike" kern="1200" spc="0" baseline="0" dirty="0" smtClean="0">
                <a:solidFill>
                  <a:schemeClr val="tx1"/>
                </a:solidFill>
                <a:latin typeface="+mn-lt"/>
                <a:ea typeface="+mn-ea"/>
                <a:cs typeface="+mn-cs"/>
              </a:rPr>
              <a:t> ART Eligibility by Policy Option</a:t>
            </a:r>
          </a:p>
        </c:rich>
      </c:tx>
      <c:layout>
        <c:manualLayout>
          <c:xMode val="edge"/>
          <c:yMode val="edge"/>
          <c:x val="0.25531018451618098"/>
          <c:y val="0"/>
        </c:manualLayout>
      </c:layout>
      <c:overlay val="0"/>
      <c:spPr>
        <a:noFill/>
        <a:ln>
          <a:noFill/>
        </a:ln>
        <a:effectLst/>
      </c:spPr>
    </c:title>
    <c:autoTitleDeleted val="0"/>
    <c:plotArea>
      <c:layout/>
      <c:barChart>
        <c:barDir val="col"/>
        <c:grouping val="stacked"/>
        <c:varyColors val="0"/>
        <c:ser>
          <c:idx val="0"/>
          <c:order val="0"/>
          <c:tx>
            <c:strRef>
              <c:f>Sheet1!$B$1</c:f>
              <c:strCache>
                <c:ptCount val="1"/>
                <c:pt idx="0">
                  <c:v>Currently on ART</c:v>
                </c:pt>
              </c:strCache>
            </c:strRef>
          </c:tx>
          <c:spPr>
            <a:solidFill>
              <a:schemeClr val="accent1"/>
            </a:solidFill>
            <a:ln>
              <a:noFill/>
            </a:ln>
            <a:effectLst/>
          </c:spPr>
          <c:invertIfNegative val="0"/>
          <c:dPt>
            <c:idx val="0"/>
            <c:invertIfNegative val="0"/>
            <c:bubble3D val="0"/>
            <c:spPr>
              <a:solidFill>
                <a:schemeClr val="accent1">
                  <a:lumMod val="20000"/>
                  <a:lumOff val="80000"/>
                </a:schemeClr>
              </a:solidFill>
              <a:ln>
                <a:noFill/>
              </a:ln>
              <a:effectLst/>
            </c:spPr>
          </c:dPt>
          <c:dPt>
            <c:idx val="1"/>
            <c:invertIfNegative val="0"/>
            <c:bubble3D val="0"/>
            <c:spPr>
              <a:solidFill>
                <a:schemeClr val="accent1">
                  <a:lumMod val="20000"/>
                  <a:lumOff val="80000"/>
                </a:schemeClr>
              </a:solidFill>
              <a:ln>
                <a:noFill/>
              </a:ln>
              <a:effectLst/>
            </c:spPr>
          </c:dPt>
          <c:dPt>
            <c:idx val="2"/>
            <c:invertIfNegative val="0"/>
            <c:bubble3D val="0"/>
            <c:spPr>
              <a:solidFill>
                <a:schemeClr val="accent1">
                  <a:lumMod val="20000"/>
                  <a:lumOff val="80000"/>
                </a:schemeClr>
              </a:solidFill>
              <a:ln>
                <a:noFill/>
              </a:ln>
              <a:effectLst/>
            </c:spPr>
          </c:dPt>
          <c:dPt>
            <c:idx val="3"/>
            <c:invertIfNegative val="0"/>
            <c:bubble3D val="0"/>
            <c:spPr>
              <a:solidFill>
                <a:schemeClr val="accent1">
                  <a:lumMod val="20000"/>
                  <a:lumOff val="80000"/>
                </a:schemeClr>
              </a:solidFill>
              <a:ln>
                <a:noFill/>
              </a:ln>
              <a:effectLst/>
            </c:spPr>
          </c:dPt>
          <c:dPt>
            <c:idx val="4"/>
            <c:invertIfNegative val="0"/>
            <c:bubble3D val="0"/>
            <c:spPr>
              <a:solidFill>
                <a:schemeClr val="accent1">
                  <a:lumMod val="20000"/>
                  <a:lumOff val="80000"/>
                </a:schemeClr>
              </a:solidFill>
              <a:ln>
                <a:noFill/>
              </a:ln>
              <a:effectLst/>
            </c:spPr>
          </c:dPt>
          <c:cat>
            <c:strRef>
              <c:f>Sheet1!$A$2:$A$6</c:f>
              <c:strCache>
                <c:ptCount val="5"/>
                <c:pt idx="0">
                  <c:v>2010 Guidelines</c:v>
                </c:pt>
                <c:pt idx="1">
                  <c:v>Pregnant women and SDC</c:v>
                </c:pt>
                <c:pt idx="2">
                  <c:v>Children U5</c:v>
                </c:pt>
                <c:pt idx="3">
                  <c:v>2013 Guidelines (Full)</c:v>
                </c:pt>
                <c:pt idx="4">
                  <c:v>Universal Treatment</c:v>
                </c:pt>
              </c:strCache>
            </c:strRef>
          </c:cat>
          <c:val>
            <c:numRef>
              <c:f>Sheet1!$B$2:$B$6</c:f>
              <c:numCache>
                <c:formatCode>0</c:formatCode>
                <c:ptCount val="5"/>
                <c:pt idx="0">
                  <c:v>12900000</c:v>
                </c:pt>
                <c:pt idx="1">
                  <c:v>12900000</c:v>
                </c:pt>
                <c:pt idx="2">
                  <c:v>12900000</c:v>
                </c:pt>
                <c:pt idx="3">
                  <c:v>12900000</c:v>
                </c:pt>
                <c:pt idx="4">
                  <c:v>12900000</c:v>
                </c:pt>
              </c:numCache>
            </c:numRef>
          </c:val>
        </c:ser>
        <c:ser>
          <c:idx val="1"/>
          <c:order val="1"/>
          <c:tx>
            <c:strRef>
              <c:f>Sheet1!$C$1</c:f>
              <c:strCache>
                <c:ptCount val="1"/>
                <c:pt idx="0">
                  <c:v>Option 2</c:v>
                </c:pt>
              </c:strCache>
            </c:strRef>
          </c:tx>
          <c:spPr>
            <a:solidFill>
              <a:schemeClr val="accent1"/>
            </a:solidFill>
            <a:ln>
              <a:noFill/>
            </a:ln>
            <a:effectLst/>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cat>
            <c:strRef>
              <c:f>Sheet1!$A$2:$A$6</c:f>
              <c:strCache>
                <c:ptCount val="5"/>
                <c:pt idx="0">
                  <c:v>2010 Guidelines</c:v>
                </c:pt>
                <c:pt idx="1">
                  <c:v>Pregnant women and SDC</c:v>
                </c:pt>
                <c:pt idx="2">
                  <c:v>Children U5</c:v>
                </c:pt>
                <c:pt idx="3">
                  <c:v>2013 Guidelines (Full)</c:v>
                </c:pt>
                <c:pt idx="4">
                  <c:v>Universal Treatment</c:v>
                </c:pt>
              </c:strCache>
            </c:strRef>
          </c:cat>
          <c:val>
            <c:numRef>
              <c:f>Sheet1!$C$2:$C$6</c:f>
              <c:numCache>
                <c:formatCode>General</c:formatCode>
                <c:ptCount val="5"/>
                <c:pt idx="0">
                  <c:v>3800000</c:v>
                </c:pt>
                <c:pt idx="1">
                  <c:v>3800000</c:v>
                </c:pt>
                <c:pt idx="2">
                  <c:v>3800000</c:v>
                </c:pt>
                <c:pt idx="3">
                  <c:v>3800000</c:v>
                </c:pt>
                <c:pt idx="4">
                  <c:v>3800000</c:v>
                </c:pt>
              </c:numCache>
            </c:numRef>
          </c:val>
        </c:ser>
        <c:ser>
          <c:idx val="2"/>
          <c:order val="2"/>
          <c:tx>
            <c:strRef>
              <c:f>Sheet1!$D$1</c:f>
              <c:strCache>
                <c:ptCount val="1"/>
                <c:pt idx="0">
                  <c:v>Option 3</c:v>
                </c:pt>
              </c:strCache>
            </c:strRef>
          </c:tx>
          <c:spPr>
            <a:solidFill>
              <a:schemeClr val="accent1"/>
            </a:solidFill>
            <a:ln>
              <a:noFill/>
            </a:ln>
            <a:effectLst/>
          </c:spPr>
          <c:invertIfNegative val="0"/>
          <c:dPt>
            <c:idx val="1"/>
            <c:invertIfNegative val="0"/>
            <c:bubble3D val="0"/>
          </c:dPt>
          <c:dPt>
            <c:idx val="2"/>
            <c:invertIfNegative val="0"/>
            <c:bubble3D val="0"/>
          </c:dPt>
          <c:dPt>
            <c:idx val="3"/>
            <c:invertIfNegative val="0"/>
            <c:bubble3D val="0"/>
          </c:dPt>
          <c:dPt>
            <c:idx val="4"/>
            <c:invertIfNegative val="0"/>
            <c:bubble3D val="0"/>
          </c:dPt>
          <c:cat>
            <c:strRef>
              <c:f>Sheet1!$A$2:$A$6</c:f>
              <c:strCache>
                <c:ptCount val="5"/>
                <c:pt idx="0">
                  <c:v>2010 Guidelines</c:v>
                </c:pt>
                <c:pt idx="1">
                  <c:v>Pregnant women and SDC</c:v>
                </c:pt>
                <c:pt idx="2">
                  <c:v>Children U5</c:v>
                </c:pt>
                <c:pt idx="3">
                  <c:v>2013 Guidelines (Full)</c:v>
                </c:pt>
                <c:pt idx="4">
                  <c:v>Universal Treatment</c:v>
                </c:pt>
              </c:strCache>
            </c:strRef>
          </c:cat>
          <c:val>
            <c:numRef>
              <c:f>Sheet1!$D$2:$D$6</c:f>
              <c:numCache>
                <c:formatCode>General</c:formatCode>
                <c:ptCount val="5"/>
                <c:pt idx="1">
                  <c:v>3900000</c:v>
                </c:pt>
                <c:pt idx="2">
                  <c:v>3900000</c:v>
                </c:pt>
                <c:pt idx="3">
                  <c:v>3900000</c:v>
                </c:pt>
                <c:pt idx="4">
                  <c:v>3900000</c:v>
                </c:pt>
              </c:numCache>
            </c:numRef>
          </c:val>
        </c:ser>
        <c:ser>
          <c:idx val="3"/>
          <c:order val="3"/>
          <c:tx>
            <c:strRef>
              <c:f>Sheet1!$E$1</c:f>
              <c:strCache>
                <c:ptCount val="1"/>
                <c:pt idx="0">
                  <c:v>Option 4</c:v>
                </c:pt>
              </c:strCache>
            </c:strRef>
          </c:tx>
          <c:spPr>
            <a:solidFill>
              <a:schemeClr val="accent1"/>
            </a:solidFill>
            <a:ln>
              <a:noFill/>
            </a:ln>
            <a:effectLst/>
          </c:spPr>
          <c:invertIfNegative val="0"/>
          <c:dPt>
            <c:idx val="1"/>
            <c:invertIfNegative val="0"/>
            <c:bubble3D val="0"/>
          </c:dPt>
          <c:dPt>
            <c:idx val="2"/>
            <c:invertIfNegative val="0"/>
            <c:bubble3D val="0"/>
          </c:dPt>
          <c:dPt>
            <c:idx val="3"/>
            <c:invertIfNegative val="0"/>
            <c:bubble3D val="0"/>
          </c:dPt>
          <c:dPt>
            <c:idx val="4"/>
            <c:invertIfNegative val="0"/>
            <c:bubble3D val="0"/>
          </c:dPt>
          <c:cat>
            <c:strRef>
              <c:f>Sheet1!$A$2:$A$6</c:f>
              <c:strCache>
                <c:ptCount val="5"/>
                <c:pt idx="0">
                  <c:v>2010 Guidelines</c:v>
                </c:pt>
                <c:pt idx="1">
                  <c:v>Pregnant women and SDC</c:v>
                </c:pt>
                <c:pt idx="2">
                  <c:v>Children U5</c:v>
                </c:pt>
                <c:pt idx="3">
                  <c:v>2013 Guidelines (Full)</c:v>
                </c:pt>
                <c:pt idx="4">
                  <c:v>Universal Treatment</c:v>
                </c:pt>
              </c:strCache>
            </c:strRef>
          </c:cat>
          <c:val>
            <c:numRef>
              <c:f>Sheet1!$E$2:$E$6</c:f>
              <c:numCache>
                <c:formatCode>General</c:formatCode>
                <c:ptCount val="5"/>
                <c:pt idx="2">
                  <c:v>2600000</c:v>
                </c:pt>
                <c:pt idx="3">
                  <c:v>2600000</c:v>
                </c:pt>
                <c:pt idx="4">
                  <c:v>2600000</c:v>
                </c:pt>
              </c:numCache>
            </c:numRef>
          </c:val>
        </c:ser>
        <c:ser>
          <c:idx val="4"/>
          <c:order val="4"/>
          <c:tx>
            <c:strRef>
              <c:f>Sheet1!$F$1</c:f>
              <c:strCache>
                <c:ptCount val="1"/>
                <c:pt idx="0">
                  <c:v>Option 5</c:v>
                </c:pt>
              </c:strCache>
            </c:strRef>
          </c:tx>
          <c:spPr>
            <a:solidFill>
              <a:schemeClr val="accent1"/>
            </a:solidFill>
            <a:ln>
              <a:noFill/>
            </a:ln>
            <a:effectLst/>
          </c:spPr>
          <c:invertIfNegative val="0"/>
          <c:dPt>
            <c:idx val="2"/>
            <c:invertIfNegative val="0"/>
            <c:bubble3D val="0"/>
          </c:dPt>
          <c:dPt>
            <c:idx val="3"/>
            <c:invertIfNegative val="0"/>
            <c:bubble3D val="0"/>
          </c:dPt>
          <c:dPt>
            <c:idx val="4"/>
            <c:invertIfNegative val="0"/>
            <c:bubble3D val="0"/>
          </c:dPt>
          <c:cat>
            <c:strRef>
              <c:f>Sheet1!$A$2:$A$6</c:f>
              <c:strCache>
                <c:ptCount val="5"/>
                <c:pt idx="0">
                  <c:v>2010 Guidelines</c:v>
                </c:pt>
                <c:pt idx="1">
                  <c:v>Pregnant women and SDC</c:v>
                </c:pt>
                <c:pt idx="2">
                  <c:v>Children U5</c:v>
                </c:pt>
                <c:pt idx="3">
                  <c:v>2013 Guidelines (Full)</c:v>
                </c:pt>
                <c:pt idx="4">
                  <c:v>Universal Treatment</c:v>
                </c:pt>
              </c:strCache>
            </c:strRef>
          </c:cat>
          <c:val>
            <c:numRef>
              <c:f>Sheet1!$F$2:$F$6</c:f>
              <c:numCache>
                <c:formatCode>General</c:formatCode>
                <c:ptCount val="5"/>
                <c:pt idx="3">
                  <c:v>2700000</c:v>
                </c:pt>
                <c:pt idx="4">
                  <c:v>2700000</c:v>
                </c:pt>
              </c:numCache>
            </c:numRef>
          </c:val>
        </c:ser>
        <c:ser>
          <c:idx val="5"/>
          <c:order val="5"/>
          <c:tx>
            <c:strRef>
              <c:f>Sheet1!$G$1</c:f>
              <c:strCache>
                <c:ptCount val="1"/>
                <c:pt idx="0">
                  <c:v>Option 6</c:v>
                </c:pt>
              </c:strCache>
            </c:strRef>
          </c:tx>
          <c:spPr>
            <a:solidFill>
              <a:schemeClr val="accent1"/>
            </a:solidFill>
            <a:ln>
              <a:noFill/>
            </a:ln>
            <a:effectLst/>
          </c:spPr>
          <c:invertIfNegative val="0"/>
          <c:dPt>
            <c:idx val="3"/>
            <c:invertIfNegative val="0"/>
            <c:bubble3D val="0"/>
          </c:dPt>
          <c:dPt>
            <c:idx val="4"/>
            <c:invertIfNegative val="0"/>
            <c:bubble3D val="0"/>
          </c:dPt>
          <c:cat>
            <c:strRef>
              <c:f>Sheet1!$A$2:$A$6</c:f>
              <c:strCache>
                <c:ptCount val="5"/>
                <c:pt idx="0">
                  <c:v>2010 Guidelines</c:v>
                </c:pt>
                <c:pt idx="1">
                  <c:v>Pregnant women and SDC</c:v>
                </c:pt>
                <c:pt idx="2">
                  <c:v>Children U5</c:v>
                </c:pt>
                <c:pt idx="3">
                  <c:v>2013 Guidelines (Full)</c:v>
                </c:pt>
                <c:pt idx="4">
                  <c:v>Universal Treatment</c:v>
                </c:pt>
              </c:strCache>
            </c:strRef>
          </c:cat>
          <c:val>
            <c:numRef>
              <c:f>Sheet1!$G$2:$G$6</c:f>
              <c:numCache>
                <c:formatCode>General</c:formatCode>
                <c:ptCount val="5"/>
                <c:pt idx="4">
                  <c:v>9400000</c:v>
                </c:pt>
              </c:numCache>
            </c:numRef>
          </c:val>
        </c:ser>
        <c:dLbls>
          <c:showLegendKey val="0"/>
          <c:showVal val="0"/>
          <c:showCatName val="0"/>
          <c:showSerName val="0"/>
          <c:showPercent val="0"/>
          <c:showBubbleSize val="0"/>
        </c:dLbls>
        <c:gapWidth val="55"/>
        <c:overlap val="100"/>
        <c:axId val="56882688"/>
        <c:axId val="56884224"/>
      </c:barChart>
      <c:catAx>
        <c:axId val="5688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56884224"/>
        <c:crosses val="autoZero"/>
        <c:auto val="1"/>
        <c:lblAlgn val="ctr"/>
        <c:lblOffset val="100"/>
        <c:noMultiLvlLbl val="0"/>
      </c:catAx>
      <c:valAx>
        <c:axId val="5688422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882688"/>
        <c:crosses val="autoZero"/>
        <c:crossBetween val="between"/>
        <c:dispUnits>
          <c:builtInUnit val="millions"/>
          <c:dispUnitsLbl>
            <c:layout>
              <c:manualLayout>
                <c:xMode val="edge"/>
                <c:yMode val="edge"/>
                <c:x val="1.4814868243055864E-3"/>
                <c:y val="0.31017832329782308"/>
              </c:manualLayout>
            </c:layout>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fr-CA" sz="1400" dirty="0" smtClean="0">
                      <a:solidFill>
                        <a:schemeClr val="tx1"/>
                      </a:solidFill>
                    </a:rPr>
                    <a:t>Patients (Mill)</a:t>
                  </a:r>
                  <a:endParaRPr lang="fr-CA" sz="1400" dirty="0">
                    <a:solidFill>
                      <a:schemeClr val="tx1"/>
                    </a:solidFill>
                  </a:endParaRPr>
                </a:p>
              </c:rich>
            </c:tx>
            <c:spPr>
              <a:noFill/>
              <a:ln>
                <a:noFill/>
              </a:ln>
              <a:effectLst/>
            </c:sp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solidFill>
                <a:latin typeface="+mn-lt"/>
                <a:ea typeface="+mn-ea"/>
                <a:cs typeface="+mn-cs"/>
              </a:defRPr>
            </a:pPr>
            <a:r>
              <a:rPr lang="fr-CA" sz="1500" b="1" dirty="0" smtClean="0">
                <a:solidFill>
                  <a:schemeClr val="tx1"/>
                </a:solidFill>
              </a:rPr>
              <a:t>Malawi</a:t>
            </a:r>
            <a:r>
              <a:rPr lang="fr-CA" sz="1500" b="1" baseline="0" dirty="0" smtClean="0">
                <a:solidFill>
                  <a:schemeClr val="tx1"/>
                </a:solidFill>
              </a:rPr>
              <a:t> </a:t>
            </a:r>
            <a:r>
              <a:rPr lang="fr-CA" sz="1500" b="1" baseline="0" dirty="0" err="1" smtClean="0">
                <a:solidFill>
                  <a:schemeClr val="tx1"/>
                </a:solidFill>
              </a:rPr>
              <a:t>Cost</a:t>
            </a:r>
            <a:r>
              <a:rPr lang="fr-CA" sz="1500" b="1" baseline="0" dirty="0" smtClean="0">
                <a:solidFill>
                  <a:schemeClr val="tx1"/>
                </a:solidFill>
              </a:rPr>
              <a:t> PPPY</a:t>
            </a:r>
            <a:endParaRPr lang="fr-CA" sz="1500" b="1" dirty="0">
              <a:solidFill>
                <a:schemeClr val="tx1"/>
              </a:solidFill>
            </a:endParaRPr>
          </a:p>
        </c:rich>
      </c:tx>
      <c:layout>
        <c:manualLayout>
          <c:xMode val="edge"/>
          <c:yMode val="edge"/>
          <c:x val="0.39538163180939589"/>
          <c:y val="6.9297391161348601E-2"/>
        </c:manualLayout>
      </c:layout>
      <c:overlay val="0"/>
      <c:spPr>
        <a:noFill/>
        <a:ln>
          <a:noFill/>
        </a:ln>
        <a:effectLst/>
      </c:spPr>
    </c:title>
    <c:autoTitleDeleted val="0"/>
    <c:plotArea>
      <c:layout>
        <c:manualLayout>
          <c:layoutTarget val="inner"/>
          <c:xMode val="edge"/>
          <c:yMode val="edge"/>
          <c:x val="0.16893727490533222"/>
          <c:y val="0.1942677272277665"/>
          <c:w val="0.82181560168940215"/>
          <c:h val="0.5427166749366118"/>
        </c:manualLayout>
      </c:layout>
      <c:barChart>
        <c:barDir val="col"/>
        <c:grouping val="stacked"/>
        <c:varyColors val="0"/>
        <c:ser>
          <c:idx val="0"/>
          <c:order val="0"/>
          <c:tx>
            <c:strRef>
              <c:f>Sheet1!$B$1</c:f>
              <c:strCache>
                <c:ptCount val="1"/>
                <c:pt idx="0">
                  <c:v>ARVs</c:v>
                </c:pt>
              </c:strCache>
            </c:strRef>
          </c:tx>
          <c:spPr>
            <a:solidFill>
              <a:schemeClr val="accent1"/>
            </a:solidFill>
            <a:ln>
              <a:noFill/>
            </a:ln>
            <a:effectLst/>
          </c:spPr>
          <c:invertIfNegative val="0"/>
          <c:cat>
            <c:strRef>
              <c:f>Sheet1!$A$2:$A$3</c:f>
              <c:strCache>
                <c:ptCount val="2"/>
                <c:pt idx="0">
                  <c:v>Before Intervention</c:v>
                </c:pt>
                <c:pt idx="1">
                  <c:v>Optimized</c:v>
                </c:pt>
              </c:strCache>
            </c:strRef>
          </c:cat>
          <c:val>
            <c:numRef>
              <c:f>Sheet1!$B$2:$B$3</c:f>
              <c:numCache>
                <c:formatCode>General</c:formatCode>
                <c:ptCount val="2"/>
                <c:pt idx="0">
                  <c:v>160.61774006491609</c:v>
                </c:pt>
                <c:pt idx="1">
                  <c:v>160.61774006491609</c:v>
                </c:pt>
              </c:numCache>
            </c:numRef>
          </c:val>
        </c:ser>
        <c:ser>
          <c:idx val="1"/>
          <c:order val="1"/>
          <c:tx>
            <c:strRef>
              <c:f>Sheet1!$C$1</c:f>
              <c:strCache>
                <c:ptCount val="1"/>
                <c:pt idx="0">
                  <c:v>Labs</c:v>
                </c:pt>
              </c:strCache>
            </c:strRef>
          </c:tx>
          <c:spPr>
            <a:solidFill>
              <a:schemeClr val="accent2"/>
            </a:solidFill>
            <a:ln>
              <a:noFill/>
            </a:ln>
            <a:effectLst/>
          </c:spPr>
          <c:invertIfNegative val="0"/>
          <c:cat>
            <c:strRef>
              <c:f>Sheet1!$A$2:$A$3</c:f>
              <c:strCache>
                <c:ptCount val="2"/>
                <c:pt idx="0">
                  <c:v>Before Intervention</c:v>
                </c:pt>
                <c:pt idx="1">
                  <c:v>Optimized</c:v>
                </c:pt>
              </c:strCache>
            </c:strRef>
          </c:cat>
          <c:val>
            <c:numRef>
              <c:f>Sheet1!$C$2:$C$3</c:f>
              <c:numCache>
                <c:formatCode>General</c:formatCode>
                <c:ptCount val="2"/>
                <c:pt idx="0">
                  <c:v>13.839020745380003</c:v>
                </c:pt>
                <c:pt idx="1">
                  <c:v>13.839020745380003</c:v>
                </c:pt>
              </c:numCache>
            </c:numRef>
          </c:val>
        </c:ser>
        <c:ser>
          <c:idx val="2"/>
          <c:order val="2"/>
          <c:tx>
            <c:strRef>
              <c:f>Sheet1!$D$1</c:f>
              <c:strCache>
                <c:ptCount val="1"/>
                <c:pt idx="0">
                  <c:v>Personnel</c:v>
                </c:pt>
              </c:strCache>
            </c:strRef>
          </c:tx>
          <c:spPr>
            <a:solidFill>
              <a:schemeClr val="accent3"/>
            </a:solidFill>
            <a:ln>
              <a:noFill/>
            </a:ln>
            <a:effectLst/>
          </c:spPr>
          <c:invertIfNegative val="0"/>
          <c:cat>
            <c:strRef>
              <c:f>Sheet1!$A$2:$A$3</c:f>
              <c:strCache>
                <c:ptCount val="2"/>
                <c:pt idx="0">
                  <c:v>Before Intervention</c:v>
                </c:pt>
                <c:pt idx="1">
                  <c:v>Optimized</c:v>
                </c:pt>
              </c:strCache>
            </c:strRef>
          </c:cat>
          <c:val>
            <c:numRef>
              <c:f>Sheet1!$D$2:$D$3</c:f>
              <c:numCache>
                <c:formatCode>General</c:formatCode>
                <c:ptCount val="2"/>
                <c:pt idx="0">
                  <c:v>38.836607768635446</c:v>
                </c:pt>
                <c:pt idx="1">
                  <c:v>28.435034562994133</c:v>
                </c:pt>
              </c:numCache>
            </c:numRef>
          </c:val>
        </c:ser>
        <c:ser>
          <c:idx val="3"/>
          <c:order val="3"/>
          <c:tx>
            <c:strRef>
              <c:f>Sheet1!$E$1</c:f>
              <c:strCache>
                <c:ptCount val="1"/>
                <c:pt idx="0">
                  <c:v>Other Costs</c:v>
                </c:pt>
              </c:strCache>
            </c:strRef>
          </c:tx>
          <c:spPr>
            <a:solidFill>
              <a:schemeClr val="accent4"/>
            </a:solidFill>
            <a:ln>
              <a:noFill/>
            </a:ln>
            <a:effectLst/>
          </c:spPr>
          <c:invertIfNegative val="0"/>
          <c:cat>
            <c:strRef>
              <c:f>Sheet1!$A$2:$A$3</c:f>
              <c:strCache>
                <c:ptCount val="2"/>
                <c:pt idx="0">
                  <c:v>Before Intervention</c:v>
                </c:pt>
                <c:pt idx="1">
                  <c:v>Optimized</c:v>
                </c:pt>
              </c:strCache>
            </c:strRef>
          </c:cat>
          <c:val>
            <c:numRef>
              <c:f>Sheet1!$E$2:$E$3</c:f>
              <c:numCache>
                <c:formatCode>General</c:formatCode>
                <c:ptCount val="2"/>
                <c:pt idx="0">
                  <c:v>45.605220269161038</c:v>
                </c:pt>
                <c:pt idx="1">
                  <c:v>39.288954608769885</c:v>
                </c:pt>
              </c:numCache>
            </c:numRef>
          </c:val>
        </c:ser>
        <c:dLbls>
          <c:showLegendKey val="0"/>
          <c:showVal val="0"/>
          <c:showCatName val="0"/>
          <c:showSerName val="0"/>
          <c:showPercent val="0"/>
          <c:showBubbleSize val="0"/>
        </c:dLbls>
        <c:gapWidth val="150"/>
        <c:overlap val="100"/>
        <c:axId val="72685056"/>
        <c:axId val="72686592"/>
      </c:barChart>
      <c:catAx>
        <c:axId val="7268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2686592"/>
        <c:crosses val="autoZero"/>
        <c:auto val="1"/>
        <c:lblAlgn val="ctr"/>
        <c:lblOffset val="100"/>
        <c:noMultiLvlLbl val="0"/>
      </c:catAx>
      <c:valAx>
        <c:axId val="726865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2685056"/>
        <c:crosses val="autoZero"/>
        <c:crossBetween val="between"/>
        <c:majorUnit val="100"/>
      </c:valAx>
      <c:spPr>
        <a:noFill/>
        <a:ln>
          <a:noFill/>
        </a:ln>
        <a:effectLst/>
      </c:spPr>
    </c:plotArea>
    <c:legend>
      <c:legendPos val="b"/>
      <c:layout>
        <c:manualLayout>
          <c:xMode val="edge"/>
          <c:yMode val="edge"/>
          <c:x val="0.19177641565267958"/>
          <c:y val="0.84710058709147729"/>
          <c:w val="0.71646682044908039"/>
          <c:h val="0.1059943737236367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273547944586153"/>
          <c:y val="0.26230455123150093"/>
          <c:w val="0.78474041421004082"/>
          <c:h val="0.68526738336594584"/>
        </c:manualLayout>
      </c:layout>
      <c:lineChart>
        <c:grouping val="standard"/>
        <c:varyColors val="0"/>
        <c:ser>
          <c:idx val="0"/>
          <c:order val="0"/>
          <c:tx>
            <c:strRef>
              <c:f>Sheet1!$A$2</c:f>
              <c:strCache>
                <c:ptCount val="1"/>
                <c:pt idx="0">
                  <c:v>Malawi</c:v>
                </c:pt>
              </c:strCache>
            </c:strRef>
          </c:tx>
          <c:marker>
            <c:symbol val="square"/>
            <c:size val="7"/>
          </c:marker>
          <c:cat>
            <c:strRef>
              <c:f>Sheet1!$B$1:$E$1</c:f>
              <c:strCache>
                <c:ptCount val="4"/>
                <c:pt idx="0">
                  <c:v>0%</c:v>
                </c:pt>
                <c:pt idx="1">
                  <c:v>3%</c:v>
                </c:pt>
                <c:pt idx="2">
                  <c:v>5%</c:v>
                </c:pt>
                <c:pt idx="3">
                  <c:v>10%</c:v>
                </c:pt>
              </c:strCache>
            </c:strRef>
          </c:cat>
          <c:val>
            <c:numRef>
              <c:f>Sheet1!$B$2:$E$2</c:f>
              <c:numCache>
                <c:formatCode>0%</c:formatCode>
                <c:ptCount val="4"/>
                <c:pt idx="0">
                  <c:v>0</c:v>
                </c:pt>
                <c:pt idx="1">
                  <c:v>-6.085885672621901E-3</c:v>
                </c:pt>
                <c:pt idx="2">
                  <c:v>-1.3855816510457541E-2</c:v>
                </c:pt>
                <c:pt idx="3">
                  <c:v>-2.5003102149983553E-2</c:v>
                </c:pt>
              </c:numCache>
            </c:numRef>
          </c:val>
          <c:smooth val="0"/>
        </c:ser>
        <c:ser>
          <c:idx val="1"/>
          <c:order val="1"/>
          <c:tx>
            <c:strRef>
              <c:f>Sheet1!$A$3</c:f>
              <c:strCache>
                <c:ptCount val="1"/>
                <c:pt idx="0">
                  <c:v>Rwanda</c:v>
                </c:pt>
              </c:strCache>
            </c:strRef>
          </c:tx>
          <c:cat>
            <c:strRef>
              <c:f>Sheet1!$B$1:$E$1</c:f>
              <c:strCache>
                <c:ptCount val="4"/>
                <c:pt idx="0">
                  <c:v>0%</c:v>
                </c:pt>
                <c:pt idx="1">
                  <c:v>3%</c:v>
                </c:pt>
                <c:pt idx="2">
                  <c:v>5%</c:v>
                </c:pt>
                <c:pt idx="3">
                  <c:v>10%</c:v>
                </c:pt>
              </c:strCache>
            </c:strRef>
          </c:cat>
          <c:val>
            <c:numRef>
              <c:f>Sheet1!$B$3:$E$3</c:f>
              <c:numCache>
                <c:formatCode>0%</c:formatCode>
                <c:ptCount val="4"/>
                <c:pt idx="0">
                  <c:v>0</c:v>
                </c:pt>
                <c:pt idx="1">
                  <c:v>-2.136882692406878E-2</c:v>
                </c:pt>
                <c:pt idx="2">
                  <c:v>-3.6315306009759532E-2</c:v>
                </c:pt>
                <c:pt idx="3">
                  <c:v>-3.6315306009759532E-2</c:v>
                </c:pt>
              </c:numCache>
            </c:numRef>
          </c:val>
          <c:smooth val="0"/>
        </c:ser>
        <c:ser>
          <c:idx val="2"/>
          <c:order val="2"/>
          <c:tx>
            <c:strRef>
              <c:f>Sheet1!$A$4</c:f>
              <c:strCache>
                <c:ptCount val="1"/>
                <c:pt idx="0">
                  <c:v>Zambia</c:v>
                </c:pt>
              </c:strCache>
            </c:strRef>
          </c:tx>
          <c:marker>
            <c:symbol val="square"/>
            <c:size val="7"/>
          </c:marker>
          <c:cat>
            <c:strRef>
              <c:f>Sheet1!$B$1:$E$1</c:f>
              <c:strCache>
                <c:ptCount val="4"/>
                <c:pt idx="0">
                  <c:v>0%</c:v>
                </c:pt>
                <c:pt idx="1">
                  <c:v>3%</c:v>
                </c:pt>
                <c:pt idx="2">
                  <c:v>5%</c:v>
                </c:pt>
                <c:pt idx="3">
                  <c:v>10%</c:v>
                </c:pt>
              </c:strCache>
            </c:strRef>
          </c:cat>
          <c:val>
            <c:numRef>
              <c:f>Sheet1!$B$4:$E$4</c:f>
              <c:numCache>
                <c:formatCode>0%</c:formatCode>
                <c:ptCount val="4"/>
                <c:pt idx="0">
                  <c:v>0</c:v>
                </c:pt>
                <c:pt idx="1">
                  <c:v>-6.2973774668068448E-3</c:v>
                </c:pt>
                <c:pt idx="2">
                  <c:v>-1.491291285083452E-2</c:v>
                </c:pt>
                <c:pt idx="3">
                  <c:v>-3.2482279468645243E-2</c:v>
                </c:pt>
              </c:numCache>
            </c:numRef>
          </c:val>
          <c:smooth val="0"/>
        </c:ser>
        <c:ser>
          <c:idx val="3"/>
          <c:order val="3"/>
          <c:tx>
            <c:strRef>
              <c:f>Sheet1!$A$5</c:f>
              <c:strCache>
                <c:ptCount val="1"/>
                <c:pt idx="0">
                  <c:v>Swaziland</c:v>
                </c:pt>
              </c:strCache>
            </c:strRef>
          </c:tx>
          <c:marker>
            <c:symbol val="square"/>
            <c:size val="7"/>
          </c:marker>
          <c:cat>
            <c:strRef>
              <c:f>Sheet1!$B$1:$E$1</c:f>
              <c:strCache>
                <c:ptCount val="4"/>
                <c:pt idx="0">
                  <c:v>0%</c:v>
                </c:pt>
                <c:pt idx="1">
                  <c:v>3%</c:v>
                </c:pt>
                <c:pt idx="2">
                  <c:v>5%</c:v>
                </c:pt>
                <c:pt idx="3">
                  <c:v>10%</c:v>
                </c:pt>
              </c:strCache>
            </c:strRef>
          </c:cat>
          <c:val>
            <c:numRef>
              <c:f>Sheet1!$B$5:$E$5</c:f>
              <c:numCache>
                <c:formatCode>0%</c:formatCode>
                <c:ptCount val="4"/>
                <c:pt idx="0">
                  <c:v>0</c:v>
                </c:pt>
                <c:pt idx="1">
                  <c:v>-3.5009662772067136E-3</c:v>
                </c:pt>
                <c:pt idx="2">
                  <c:v>-6.4163996577110017E-3</c:v>
                </c:pt>
                <c:pt idx="3">
                  <c:v>-1.4323255854606835E-2</c:v>
                </c:pt>
              </c:numCache>
            </c:numRef>
          </c:val>
          <c:smooth val="0"/>
        </c:ser>
        <c:dLbls>
          <c:showLegendKey val="0"/>
          <c:showVal val="0"/>
          <c:showCatName val="0"/>
          <c:showSerName val="0"/>
          <c:showPercent val="0"/>
          <c:showBubbleSize val="0"/>
        </c:dLbls>
        <c:marker val="1"/>
        <c:smooth val="0"/>
        <c:axId val="73369088"/>
        <c:axId val="73371008"/>
      </c:lineChart>
      <c:catAx>
        <c:axId val="73369088"/>
        <c:scaling>
          <c:orientation val="minMax"/>
        </c:scaling>
        <c:delete val="0"/>
        <c:axPos val="b"/>
        <c:title>
          <c:tx>
            <c:rich>
              <a:bodyPr/>
              <a:lstStyle/>
              <a:p>
                <a:pPr>
                  <a:defRPr sz="1200" b="0"/>
                </a:pPr>
                <a:r>
                  <a:rPr lang="en-US" sz="1200" b="0" dirty="0" smtClean="0"/>
                  <a:t>% Change in </a:t>
                </a:r>
              </a:p>
              <a:p>
                <a:pPr>
                  <a:defRPr sz="1200" b="0"/>
                </a:pPr>
                <a:r>
                  <a:rPr lang="en-US" sz="1200" b="0" dirty="0" smtClean="0"/>
                  <a:t>Retention</a:t>
                </a:r>
                <a:endParaRPr lang="en-US" sz="1200" b="0" dirty="0"/>
              </a:p>
            </c:rich>
          </c:tx>
          <c:layout>
            <c:manualLayout>
              <c:xMode val="edge"/>
              <c:yMode val="edge"/>
              <c:x val="0.76037135519594856"/>
              <c:y val="7.8393705297298971E-2"/>
            </c:manualLayout>
          </c:layout>
          <c:overlay val="0"/>
        </c:title>
        <c:majorTickMark val="out"/>
        <c:minorTickMark val="none"/>
        <c:tickLblPos val="nextTo"/>
        <c:txPr>
          <a:bodyPr/>
          <a:lstStyle/>
          <a:p>
            <a:pPr>
              <a:defRPr sz="1200"/>
            </a:pPr>
            <a:endParaRPr lang="en-US"/>
          </a:p>
        </c:txPr>
        <c:crossAx val="73371008"/>
        <c:crosses val="autoZero"/>
        <c:auto val="1"/>
        <c:lblAlgn val="ctr"/>
        <c:lblOffset val="100"/>
        <c:noMultiLvlLbl val="0"/>
      </c:catAx>
      <c:valAx>
        <c:axId val="73371008"/>
        <c:scaling>
          <c:orientation val="minMax"/>
        </c:scaling>
        <c:delete val="0"/>
        <c:axPos val="l"/>
        <c:title>
          <c:tx>
            <c:rich>
              <a:bodyPr rot="-5400000" vert="horz"/>
              <a:lstStyle/>
              <a:p>
                <a:pPr>
                  <a:defRPr sz="1200" b="0"/>
                </a:pPr>
                <a:r>
                  <a:rPr lang="en-US" sz="1200" b="0" dirty="0" smtClean="0"/>
                  <a:t>% Change in Cumulative Cost</a:t>
                </a:r>
                <a:endParaRPr lang="en-US" sz="1200" b="0" dirty="0"/>
              </a:p>
            </c:rich>
          </c:tx>
          <c:layout>
            <c:manualLayout>
              <c:xMode val="edge"/>
              <c:yMode val="edge"/>
              <c:x val="1.9830954309313337E-2"/>
              <c:y val="0.26634901101373176"/>
            </c:manualLayout>
          </c:layout>
          <c:overlay val="0"/>
        </c:title>
        <c:numFmt formatCode="0%" sourceLinked="1"/>
        <c:majorTickMark val="out"/>
        <c:minorTickMark val="none"/>
        <c:tickLblPos val="nextTo"/>
        <c:txPr>
          <a:bodyPr/>
          <a:lstStyle/>
          <a:p>
            <a:pPr>
              <a:defRPr sz="1200"/>
            </a:pPr>
            <a:endParaRPr lang="en-US"/>
          </a:p>
        </c:txPr>
        <c:crossAx val="73369088"/>
        <c:crosses val="autoZero"/>
        <c:crossBetween val="between"/>
        <c:majorUnit val="1.0000000000000002E-2"/>
      </c:valAx>
    </c:plotArea>
    <c:legend>
      <c:legendPos val="r"/>
      <c:layout>
        <c:manualLayout>
          <c:xMode val="edge"/>
          <c:yMode val="edge"/>
          <c:x val="0.18587400914100294"/>
          <c:y val="0.73443730224021464"/>
          <c:w val="0.30480496484220632"/>
          <c:h val="0.19341765575608469"/>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460224299470521E-2"/>
          <c:y val="0.12488111015825992"/>
          <c:w val="0.37316653668814259"/>
          <c:h val="0.53273121800369017"/>
        </c:manualLayout>
      </c:layout>
      <c:barChart>
        <c:barDir val="col"/>
        <c:grouping val="stacked"/>
        <c:varyColors val="0"/>
        <c:ser>
          <c:idx val="2"/>
          <c:order val="0"/>
          <c:tx>
            <c:strRef>
              <c:f>'Figure 5'!$C$43</c:f>
              <c:strCache>
                <c:ptCount val="1"/>
                <c:pt idx="0">
                  <c:v>New Adult, CD4 &lt; 350</c:v>
                </c:pt>
              </c:strCache>
            </c:strRef>
          </c:tx>
          <c:spPr>
            <a:solidFill>
              <a:schemeClr val="accent2"/>
            </a:solidFill>
          </c:spPr>
          <c:invertIfNegative val="0"/>
          <c:dLbls>
            <c:delete val="1"/>
          </c:dLbls>
          <c:cat>
            <c:strRef>
              <c:f>'Figure 5'!$A$44:$A$45</c:f>
              <c:strCache>
                <c:ptCount val="2"/>
                <c:pt idx="0">
                  <c:v>2010 WHO Guidelines</c:v>
                </c:pt>
                <c:pt idx="1">
                  <c:v>2013 WHO Guidelines</c:v>
                </c:pt>
              </c:strCache>
            </c:strRef>
          </c:cat>
          <c:val>
            <c:numRef>
              <c:f>'Figure 5'!$C$44:$C$45</c:f>
              <c:numCache>
                <c:formatCode>#,##0</c:formatCode>
                <c:ptCount val="2"/>
                <c:pt idx="0">
                  <c:v>18751</c:v>
                </c:pt>
                <c:pt idx="1">
                  <c:v>15212.12</c:v>
                </c:pt>
              </c:numCache>
            </c:numRef>
          </c:val>
        </c:ser>
        <c:ser>
          <c:idx val="3"/>
          <c:order val="1"/>
          <c:tx>
            <c:strRef>
              <c:f>'Figure 5'!$D$43</c:f>
              <c:strCache>
                <c:ptCount val="1"/>
                <c:pt idx="0">
                  <c:v>New Adult, CD4 &gt;  350</c:v>
                </c:pt>
              </c:strCache>
            </c:strRef>
          </c:tx>
          <c:spPr>
            <a:solidFill>
              <a:schemeClr val="accent3">
                <a:lumMod val="75000"/>
              </a:schemeClr>
            </a:solidFill>
          </c:spPr>
          <c:invertIfNegative val="0"/>
          <c:dLbls>
            <c:delete val="1"/>
          </c:dLbls>
          <c:cat>
            <c:strRef>
              <c:f>'Figure 5'!$A$44:$A$45</c:f>
              <c:strCache>
                <c:ptCount val="2"/>
                <c:pt idx="0">
                  <c:v>2010 WHO Guidelines</c:v>
                </c:pt>
                <c:pt idx="1">
                  <c:v>2013 WHO Guidelines</c:v>
                </c:pt>
              </c:strCache>
            </c:strRef>
          </c:cat>
          <c:val>
            <c:numRef>
              <c:f>'Figure 5'!$D$44:$D$45</c:f>
              <c:numCache>
                <c:formatCode>#,##0</c:formatCode>
                <c:ptCount val="2"/>
                <c:pt idx="0">
                  <c:v>0</c:v>
                </c:pt>
                <c:pt idx="1">
                  <c:v>7721.63</c:v>
                </c:pt>
              </c:numCache>
            </c:numRef>
          </c:val>
        </c:ser>
        <c:ser>
          <c:idx val="4"/>
          <c:order val="2"/>
          <c:tx>
            <c:strRef>
              <c:f>'Figure 5'!$E$43</c:f>
              <c:strCache>
                <c:ptCount val="1"/>
                <c:pt idx="0">
                  <c:v>Est Adult, CD4 &lt; 350</c:v>
                </c:pt>
              </c:strCache>
            </c:strRef>
          </c:tx>
          <c:spPr>
            <a:solidFill>
              <a:schemeClr val="accent1"/>
            </a:solidFill>
          </c:spPr>
          <c:invertIfNegative val="0"/>
          <c:dLbls>
            <c:delete val="1"/>
          </c:dLbls>
          <c:cat>
            <c:strRef>
              <c:f>'Figure 5'!$A$44:$A$45</c:f>
              <c:strCache>
                <c:ptCount val="2"/>
                <c:pt idx="0">
                  <c:v>2010 WHO Guidelines</c:v>
                </c:pt>
                <c:pt idx="1">
                  <c:v>2013 WHO Guidelines</c:v>
                </c:pt>
              </c:strCache>
            </c:strRef>
          </c:cat>
          <c:val>
            <c:numRef>
              <c:f>'Figure 5'!$E$44:$E$45</c:f>
              <c:numCache>
                <c:formatCode>#,##0</c:formatCode>
                <c:ptCount val="2"/>
                <c:pt idx="0">
                  <c:v>89400</c:v>
                </c:pt>
                <c:pt idx="1">
                  <c:v>76262.2</c:v>
                </c:pt>
              </c:numCache>
            </c:numRef>
          </c:val>
        </c:ser>
        <c:ser>
          <c:idx val="5"/>
          <c:order val="3"/>
          <c:tx>
            <c:strRef>
              <c:f>'Figure 5'!$F$43</c:f>
              <c:strCache>
                <c:ptCount val="1"/>
                <c:pt idx="0">
                  <c:v>Est Adult, CD4 &gt; 350</c:v>
                </c:pt>
              </c:strCache>
            </c:strRef>
          </c:tx>
          <c:spPr>
            <a:solidFill>
              <a:schemeClr val="accent5"/>
            </a:solidFill>
          </c:spPr>
          <c:invertIfNegative val="0"/>
          <c:dLbls>
            <c:delete val="1"/>
          </c:dLbls>
          <c:cat>
            <c:strRef>
              <c:f>'Figure 5'!$A$44:$A$45</c:f>
              <c:strCache>
                <c:ptCount val="2"/>
                <c:pt idx="0">
                  <c:v>2010 WHO Guidelines</c:v>
                </c:pt>
                <c:pt idx="1">
                  <c:v>2013 WHO Guidelines</c:v>
                </c:pt>
              </c:strCache>
            </c:strRef>
          </c:cat>
          <c:val>
            <c:numRef>
              <c:f>'Figure 5'!$F$44:$F$45</c:f>
              <c:numCache>
                <c:formatCode>#,##0</c:formatCode>
                <c:ptCount val="2"/>
                <c:pt idx="0">
                  <c:v>0</c:v>
                </c:pt>
                <c:pt idx="1">
                  <c:v>29048.01</c:v>
                </c:pt>
              </c:numCache>
            </c:numRef>
          </c:val>
        </c:ser>
        <c:ser>
          <c:idx val="6"/>
          <c:order val="4"/>
          <c:tx>
            <c:strRef>
              <c:f>'Figure 5'!$G$43</c:f>
              <c:strCache>
                <c:ptCount val="1"/>
                <c:pt idx="0">
                  <c:v>PMTCT Patients</c:v>
                </c:pt>
              </c:strCache>
            </c:strRef>
          </c:tx>
          <c:spPr>
            <a:solidFill>
              <a:schemeClr val="accent5">
                <a:lumMod val="40000"/>
                <a:lumOff val="60000"/>
              </a:schemeClr>
            </a:solidFill>
          </c:spPr>
          <c:invertIfNegative val="0"/>
          <c:dLbls>
            <c:delete val="1"/>
          </c:dLbls>
          <c:cat>
            <c:strRef>
              <c:f>'Figure 5'!$A$44:$A$45</c:f>
              <c:strCache>
                <c:ptCount val="2"/>
                <c:pt idx="0">
                  <c:v>2010 WHO Guidelines</c:v>
                </c:pt>
                <c:pt idx="1">
                  <c:v>2013 WHO Guidelines</c:v>
                </c:pt>
              </c:strCache>
            </c:strRef>
          </c:cat>
          <c:val>
            <c:numRef>
              <c:f>'Figure 5'!$G$44:$G$45</c:f>
              <c:numCache>
                <c:formatCode>#,##0</c:formatCode>
                <c:ptCount val="2"/>
                <c:pt idx="0">
                  <c:v>7253</c:v>
                </c:pt>
                <c:pt idx="1">
                  <c:v>9263.0499999999993</c:v>
                </c:pt>
              </c:numCache>
            </c:numRef>
          </c:val>
        </c:ser>
        <c:ser>
          <c:idx val="0"/>
          <c:order val="5"/>
          <c:tx>
            <c:strRef>
              <c:f>'Figure 5'!$H$43</c:f>
              <c:strCache>
                <c:ptCount val="1"/>
                <c:pt idx="0">
                  <c:v>Pediatric &amp; Infant HIV Patients</c:v>
                </c:pt>
              </c:strCache>
            </c:strRef>
          </c:tx>
          <c:spPr>
            <a:solidFill>
              <a:schemeClr val="accent4">
                <a:lumMod val="60000"/>
                <a:lumOff val="40000"/>
              </a:schemeClr>
            </a:solidFill>
          </c:spPr>
          <c:invertIfNegative val="0"/>
          <c:dLbls>
            <c:delete val="1"/>
          </c:dLbls>
          <c:cat>
            <c:strRef>
              <c:f>'Figure 5'!$A$44:$A$45</c:f>
              <c:strCache>
                <c:ptCount val="2"/>
                <c:pt idx="0">
                  <c:v>2010 WHO Guidelines</c:v>
                </c:pt>
                <c:pt idx="1">
                  <c:v>2013 WHO Guidelines</c:v>
                </c:pt>
              </c:strCache>
            </c:strRef>
          </c:cat>
          <c:val>
            <c:numRef>
              <c:f>'Figure 5'!$H$44:$H$45</c:f>
              <c:numCache>
                <c:formatCode>#,##0</c:formatCode>
                <c:ptCount val="2"/>
                <c:pt idx="0">
                  <c:v>13897</c:v>
                </c:pt>
                <c:pt idx="1">
                  <c:v>13897</c:v>
                </c:pt>
              </c:numCache>
            </c:numRef>
          </c:val>
        </c:ser>
        <c:ser>
          <c:idx val="1"/>
          <c:order val="6"/>
          <c:tx>
            <c:strRef>
              <c:f>'Figure 5'!$B$43</c:f>
              <c:strCache>
                <c:ptCount val="1"/>
                <c:pt idx="0">
                  <c:v>Pre-ART Patients</c:v>
                </c:pt>
              </c:strCache>
            </c:strRef>
          </c:tx>
          <c:spPr>
            <a:solidFill>
              <a:srgbClr val="FFC000"/>
            </a:solidFill>
          </c:spPr>
          <c:invertIfNegative val="0"/>
          <c:dLbls>
            <c:delete val="1"/>
          </c:dLbls>
          <c:cat>
            <c:strRef>
              <c:f>'Figure 5'!$A$44:$A$45</c:f>
              <c:strCache>
                <c:ptCount val="2"/>
                <c:pt idx="0">
                  <c:v>2010 WHO Guidelines</c:v>
                </c:pt>
                <c:pt idx="1">
                  <c:v>2013 WHO Guidelines</c:v>
                </c:pt>
              </c:strCache>
            </c:strRef>
          </c:cat>
          <c:val>
            <c:numRef>
              <c:f>'Figure 5'!$B$44:$B$45</c:f>
              <c:numCache>
                <c:formatCode>#,##0</c:formatCode>
                <c:ptCount val="2"/>
                <c:pt idx="0">
                  <c:v>16534</c:v>
                </c:pt>
                <c:pt idx="1">
                  <c:v>5250.44</c:v>
                </c:pt>
              </c:numCache>
            </c:numRef>
          </c:val>
        </c:ser>
        <c:dLbls>
          <c:showLegendKey val="0"/>
          <c:showVal val="1"/>
          <c:showCatName val="0"/>
          <c:showSerName val="0"/>
          <c:showPercent val="0"/>
          <c:showBubbleSize val="0"/>
        </c:dLbls>
        <c:gapWidth val="110"/>
        <c:overlap val="100"/>
        <c:axId val="73106176"/>
        <c:axId val="73107712"/>
      </c:barChart>
      <c:catAx>
        <c:axId val="73106176"/>
        <c:scaling>
          <c:orientation val="minMax"/>
        </c:scaling>
        <c:delete val="0"/>
        <c:axPos val="b"/>
        <c:majorTickMark val="out"/>
        <c:minorTickMark val="none"/>
        <c:tickLblPos val="nextTo"/>
        <c:txPr>
          <a:bodyPr/>
          <a:lstStyle/>
          <a:p>
            <a:pPr>
              <a:defRPr sz="1200" b="1"/>
            </a:pPr>
            <a:endParaRPr lang="en-US"/>
          </a:p>
        </c:txPr>
        <c:crossAx val="73107712"/>
        <c:crosses val="autoZero"/>
        <c:auto val="1"/>
        <c:lblAlgn val="ctr"/>
        <c:lblOffset val="100"/>
        <c:noMultiLvlLbl val="0"/>
      </c:catAx>
      <c:valAx>
        <c:axId val="73107712"/>
        <c:scaling>
          <c:orientation val="minMax"/>
        </c:scaling>
        <c:delete val="0"/>
        <c:axPos val="l"/>
        <c:numFmt formatCode="#,##0" sourceLinked="1"/>
        <c:majorTickMark val="out"/>
        <c:minorTickMark val="none"/>
        <c:tickLblPos val="nextTo"/>
        <c:txPr>
          <a:bodyPr/>
          <a:lstStyle/>
          <a:p>
            <a:pPr>
              <a:defRPr sz="1200"/>
            </a:pPr>
            <a:endParaRPr lang="en-US"/>
          </a:p>
        </c:txPr>
        <c:crossAx val="73106176"/>
        <c:crosses val="autoZero"/>
        <c:crossBetween val="between"/>
        <c:majorUnit val="40000"/>
      </c:valAx>
    </c:plotArea>
    <c:legend>
      <c:legendPos val="b"/>
      <c:layout>
        <c:manualLayout>
          <c:xMode val="edge"/>
          <c:yMode val="edge"/>
          <c:x val="1.5636216204681735E-2"/>
          <c:y val="0.74400624768529711"/>
          <c:w val="0.98436376517483881"/>
          <c:h val="0.10926691094306282"/>
        </c:manualLayout>
      </c:layout>
      <c:overlay val="0"/>
      <c:txPr>
        <a:bodyPr/>
        <a:lstStyle/>
        <a:p>
          <a:pPr>
            <a:defRPr sz="1200"/>
          </a:pPr>
          <a:endParaRPr lang="en-US"/>
        </a:p>
      </c:txPr>
    </c:legend>
    <c:plotVisOnly val="1"/>
    <c:dispBlanksAs val="gap"/>
    <c:showDLblsOverMax val="0"/>
  </c:chart>
  <c:spPr>
    <a:ln>
      <a:noFill/>
    </a:ln>
  </c:sp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61827427821522"/>
          <c:y val="0.15534165546379874"/>
          <c:w val="0.65778379265091869"/>
          <c:h val="0.58682414698162733"/>
        </c:manualLayout>
      </c:layout>
      <c:barChart>
        <c:barDir val="col"/>
        <c:grouping val="stacked"/>
        <c:varyColors val="0"/>
        <c:ser>
          <c:idx val="1"/>
          <c:order val="0"/>
          <c:tx>
            <c:strRef>
              <c:f>'Figure 5'!$C$48</c:f>
              <c:strCache>
                <c:ptCount val="1"/>
                <c:pt idx="0">
                  <c:v>Health workers required, New Adult, CD4 &lt; 350</c:v>
                </c:pt>
              </c:strCache>
            </c:strRef>
          </c:tx>
          <c:invertIfNegative val="0"/>
          <c:dLbls>
            <c:delete val="1"/>
          </c:dLbls>
          <c:cat>
            <c:strRef>
              <c:f>'Figure 5'!$A$49:$A$50</c:f>
              <c:strCache>
                <c:ptCount val="2"/>
                <c:pt idx="0">
                  <c:v>2010 WHO Guidelines</c:v>
                </c:pt>
                <c:pt idx="1">
                  <c:v>2013 WHO Guidelines</c:v>
                </c:pt>
              </c:strCache>
            </c:strRef>
          </c:cat>
          <c:val>
            <c:numRef>
              <c:f>'Figure 5'!$C$49:$C$50</c:f>
              <c:numCache>
                <c:formatCode>#,##0</c:formatCode>
                <c:ptCount val="2"/>
                <c:pt idx="0">
                  <c:v>163.34446084499359</c:v>
                </c:pt>
                <c:pt idx="1">
                  <c:v>132.27945804595947</c:v>
                </c:pt>
              </c:numCache>
            </c:numRef>
          </c:val>
        </c:ser>
        <c:ser>
          <c:idx val="2"/>
          <c:order val="1"/>
          <c:tx>
            <c:strRef>
              <c:f>'Figure 5'!$D$48</c:f>
              <c:strCache>
                <c:ptCount val="1"/>
                <c:pt idx="0">
                  <c:v>Health workers required, New Adult, CD4 &gt;  350</c:v>
                </c:pt>
              </c:strCache>
            </c:strRef>
          </c:tx>
          <c:spPr>
            <a:solidFill>
              <a:schemeClr val="accent3">
                <a:lumMod val="75000"/>
              </a:schemeClr>
            </a:solidFill>
          </c:spPr>
          <c:invertIfNegative val="0"/>
          <c:dLbls>
            <c:delete val="1"/>
          </c:dLbls>
          <c:cat>
            <c:strRef>
              <c:f>'Figure 5'!$A$49:$A$50</c:f>
              <c:strCache>
                <c:ptCount val="2"/>
                <c:pt idx="0">
                  <c:v>2010 WHO Guidelines</c:v>
                </c:pt>
                <c:pt idx="1">
                  <c:v>2013 WHO Guidelines</c:v>
                </c:pt>
              </c:strCache>
            </c:strRef>
          </c:cat>
          <c:val>
            <c:numRef>
              <c:f>'Figure 5'!$D$49:$D$50</c:f>
              <c:numCache>
                <c:formatCode>#,##0</c:formatCode>
                <c:ptCount val="2"/>
                <c:pt idx="0">
                  <c:v>0</c:v>
                </c:pt>
                <c:pt idx="1">
                  <c:v>41.397219933569431</c:v>
                </c:pt>
              </c:numCache>
            </c:numRef>
          </c:val>
        </c:ser>
        <c:ser>
          <c:idx val="3"/>
          <c:order val="2"/>
          <c:tx>
            <c:strRef>
              <c:f>'Figure 5'!$E$48</c:f>
              <c:strCache>
                <c:ptCount val="1"/>
                <c:pt idx="0">
                  <c:v>Health workers required, Est Adult, CD4 &lt; 350</c:v>
                </c:pt>
              </c:strCache>
            </c:strRef>
          </c:tx>
          <c:spPr>
            <a:solidFill>
              <a:schemeClr val="accent1"/>
            </a:solidFill>
          </c:spPr>
          <c:invertIfNegative val="0"/>
          <c:dLbls>
            <c:delete val="1"/>
          </c:dLbls>
          <c:cat>
            <c:strRef>
              <c:f>'Figure 5'!$A$49:$A$50</c:f>
              <c:strCache>
                <c:ptCount val="2"/>
                <c:pt idx="0">
                  <c:v>2010 WHO Guidelines</c:v>
                </c:pt>
                <c:pt idx="1">
                  <c:v>2013 WHO Guidelines</c:v>
                </c:pt>
              </c:strCache>
            </c:strRef>
          </c:cat>
          <c:val>
            <c:numRef>
              <c:f>'Figure 5'!$E$49:$E$50</c:f>
              <c:numCache>
                <c:formatCode>#,##0</c:formatCode>
                <c:ptCount val="2"/>
                <c:pt idx="0">
                  <c:v>416.1361665725708</c:v>
                </c:pt>
                <c:pt idx="1">
                  <c:v>356.25116229057312</c:v>
                </c:pt>
              </c:numCache>
            </c:numRef>
          </c:val>
        </c:ser>
        <c:ser>
          <c:idx val="4"/>
          <c:order val="3"/>
          <c:tx>
            <c:strRef>
              <c:f>'Figure 5'!$F$48</c:f>
              <c:strCache>
                <c:ptCount val="1"/>
                <c:pt idx="0">
                  <c:v>Health workers required, Est Adult, CD4 &gt; 350</c:v>
                </c:pt>
              </c:strCache>
            </c:strRef>
          </c:tx>
          <c:spPr>
            <a:solidFill>
              <a:schemeClr val="accent5"/>
            </a:solidFill>
          </c:spPr>
          <c:invertIfNegative val="0"/>
          <c:dLbls>
            <c:delete val="1"/>
          </c:dLbls>
          <c:cat>
            <c:strRef>
              <c:f>'Figure 5'!$A$49:$A$50</c:f>
              <c:strCache>
                <c:ptCount val="2"/>
                <c:pt idx="0">
                  <c:v>2010 WHO Guidelines</c:v>
                </c:pt>
                <c:pt idx="1">
                  <c:v>2013 WHO Guidelines</c:v>
                </c:pt>
              </c:strCache>
            </c:strRef>
          </c:cat>
          <c:val>
            <c:numRef>
              <c:f>'Figure 5'!$F$49:$F$50</c:f>
              <c:numCache>
                <c:formatCode>#,##0</c:formatCode>
                <c:ptCount val="2"/>
                <c:pt idx="0">
                  <c:v>0</c:v>
                </c:pt>
                <c:pt idx="1">
                  <c:v>57.081004202365875</c:v>
                </c:pt>
              </c:numCache>
            </c:numRef>
          </c:val>
        </c:ser>
        <c:ser>
          <c:idx val="5"/>
          <c:order val="4"/>
          <c:tx>
            <c:strRef>
              <c:f>'Figure 5'!$G$48</c:f>
              <c:strCache>
                <c:ptCount val="1"/>
                <c:pt idx="0">
                  <c:v>Health workers required, PMTCT Patients</c:v>
                </c:pt>
              </c:strCache>
            </c:strRef>
          </c:tx>
          <c:spPr>
            <a:solidFill>
              <a:schemeClr val="accent5">
                <a:lumMod val="40000"/>
                <a:lumOff val="60000"/>
              </a:schemeClr>
            </a:solidFill>
          </c:spPr>
          <c:invertIfNegative val="0"/>
          <c:dLbls>
            <c:delete val="1"/>
          </c:dLbls>
          <c:cat>
            <c:strRef>
              <c:f>'Figure 5'!$A$49:$A$50</c:f>
              <c:strCache>
                <c:ptCount val="2"/>
                <c:pt idx="0">
                  <c:v>2010 WHO Guidelines</c:v>
                </c:pt>
                <c:pt idx="1">
                  <c:v>2013 WHO Guidelines</c:v>
                </c:pt>
              </c:strCache>
            </c:strRef>
          </c:cat>
          <c:val>
            <c:numRef>
              <c:f>'Figure 5'!$G$49:$G$50</c:f>
              <c:numCache>
                <c:formatCode>#,##0</c:formatCode>
                <c:ptCount val="2"/>
                <c:pt idx="0">
                  <c:v>40.859235916286707</c:v>
                </c:pt>
                <c:pt idx="1">
                  <c:v>51.524832773953676</c:v>
                </c:pt>
              </c:numCache>
            </c:numRef>
          </c:val>
        </c:ser>
        <c:ser>
          <c:idx val="6"/>
          <c:order val="5"/>
          <c:tx>
            <c:strRef>
              <c:f>'Figure 5'!$H$48</c:f>
              <c:strCache>
                <c:ptCount val="1"/>
                <c:pt idx="0">
                  <c:v>Health workers required, Pediatric &amp; Infant HIV Patients</c:v>
                </c:pt>
              </c:strCache>
            </c:strRef>
          </c:tx>
          <c:spPr>
            <a:solidFill>
              <a:schemeClr val="accent4">
                <a:lumMod val="60000"/>
                <a:lumOff val="40000"/>
              </a:schemeClr>
            </a:solidFill>
          </c:spPr>
          <c:invertIfNegative val="0"/>
          <c:dLbls>
            <c:delete val="1"/>
          </c:dLbls>
          <c:cat>
            <c:strRef>
              <c:f>'Figure 5'!$A$49:$A$50</c:f>
              <c:strCache>
                <c:ptCount val="2"/>
                <c:pt idx="0">
                  <c:v>2010 WHO Guidelines</c:v>
                </c:pt>
                <c:pt idx="1">
                  <c:v>2013 WHO Guidelines</c:v>
                </c:pt>
              </c:strCache>
            </c:strRef>
          </c:cat>
          <c:val>
            <c:numRef>
              <c:f>'Figure 5'!$H$49:$H$50</c:f>
              <c:numCache>
                <c:formatCode>#,##0</c:formatCode>
                <c:ptCount val="2"/>
                <c:pt idx="0">
                  <c:v>94.833250693976879</c:v>
                </c:pt>
                <c:pt idx="1">
                  <c:v>94.002295851707458</c:v>
                </c:pt>
              </c:numCache>
            </c:numRef>
          </c:val>
        </c:ser>
        <c:ser>
          <c:idx val="0"/>
          <c:order val="6"/>
          <c:tx>
            <c:strRef>
              <c:f>'Figure 5'!$B$48</c:f>
              <c:strCache>
                <c:ptCount val="1"/>
                <c:pt idx="0">
                  <c:v>Health workers required, Pre-ART Patients</c:v>
                </c:pt>
              </c:strCache>
            </c:strRef>
          </c:tx>
          <c:spPr>
            <a:solidFill>
              <a:srgbClr val="FFC000"/>
            </a:solidFill>
          </c:spPr>
          <c:invertIfNegative val="0"/>
          <c:dLbls>
            <c:delete val="1"/>
          </c:dLbls>
          <c:cat>
            <c:strRef>
              <c:f>'Figure 5'!$A$49:$A$50</c:f>
              <c:strCache>
                <c:ptCount val="2"/>
                <c:pt idx="0">
                  <c:v>2010 WHO Guidelines</c:v>
                </c:pt>
                <c:pt idx="1">
                  <c:v>2013 WHO Guidelines</c:v>
                </c:pt>
              </c:strCache>
            </c:strRef>
          </c:cat>
          <c:val>
            <c:numRef>
              <c:f>'Figure 5'!$B$49:$B$50</c:f>
              <c:numCache>
                <c:formatCode>#,##0</c:formatCode>
                <c:ptCount val="2"/>
                <c:pt idx="0">
                  <c:v>38.442976467311382</c:v>
                </c:pt>
                <c:pt idx="1">
                  <c:v>12.10441217571497</c:v>
                </c:pt>
              </c:numCache>
            </c:numRef>
          </c:val>
        </c:ser>
        <c:dLbls>
          <c:showLegendKey val="0"/>
          <c:showVal val="1"/>
          <c:showCatName val="0"/>
          <c:showSerName val="0"/>
          <c:showPercent val="0"/>
          <c:showBubbleSize val="0"/>
        </c:dLbls>
        <c:gapWidth val="110"/>
        <c:overlap val="100"/>
        <c:axId val="73164288"/>
        <c:axId val="73165824"/>
      </c:barChart>
      <c:catAx>
        <c:axId val="73164288"/>
        <c:scaling>
          <c:orientation val="minMax"/>
        </c:scaling>
        <c:delete val="0"/>
        <c:axPos val="b"/>
        <c:majorTickMark val="out"/>
        <c:minorTickMark val="none"/>
        <c:tickLblPos val="nextTo"/>
        <c:txPr>
          <a:bodyPr/>
          <a:lstStyle/>
          <a:p>
            <a:pPr>
              <a:defRPr sz="1200" b="1"/>
            </a:pPr>
            <a:endParaRPr lang="en-US"/>
          </a:p>
        </c:txPr>
        <c:crossAx val="73165824"/>
        <c:crosses val="autoZero"/>
        <c:auto val="1"/>
        <c:lblAlgn val="ctr"/>
        <c:lblOffset val="100"/>
        <c:noMultiLvlLbl val="0"/>
      </c:catAx>
      <c:valAx>
        <c:axId val="73165824"/>
        <c:scaling>
          <c:orientation val="minMax"/>
        </c:scaling>
        <c:delete val="0"/>
        <c:axPos val="l"/>
        <c:numFmt formatCode="#,##0" sourceLinked="1"/>
        <c:majorTickMark val="out"/>
        <c:minorTickMark val="none"/>
        <c:tickLblPos val="nextTo"/>
        <c:txPr>
          <a:bodyPr/>
          <a:lstStyle/>
          <a:p>
            <a:pPr>
              <a:defRPr sz="1200"/>
            </a:pPr>
            <a:endParaRPr lang="en-US"/>
          </a:p>
        </c:txPr>
        <c:crossAx val="73164288"/>
        <c:crosses val="autoZero"/>
        <c:crossBetween val="between"/>
        <c:majorUnit val="200"/>
      </c:valAx>
    </c:plotArea>
    <c:plotVisOnly val="1"/>
    <c:dispBlanksAs val="gap"/>
    <c:showDLblsOverMax val="0"/>
  </c:chart>
  <c:spPr>
    <a:no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stacked"/>
        <c:varyColors val="0"/>
        <c:ser>
          <c:idx val="0"/>
          <c:order val="0"/>
          <c:tx>
            <c:strRef>
              <c:f>'2. Avg pppy by country (2)'!$C$24</c:f>
              <c:strCache>
                <c:ptCount val="1"/>
              </c:strCache>
            </c:strRef>
          </c:tx>
          <c:spPr>
            <a:noFill/>
          </c:spPr>
          <c:invertIfNegative val="0"/>
          <c:errBars>
            <c:errBarType val="minus"/>
            <c:errValType val="cust"/>
            <c:noEndCap val="0"/>
            <c:plus>
              <c:numRef>
                <c:f>'2. Avg pppy by country (2)'!$F$25:$F$29</c:f>
                <c:numCache>
                  <c:formatCode>General</c:formatCode>
                  <c:ptCount val="5"/>
                  <c:pt idx="0">
                    <c:v>25.230059039351559</c:v>
                  </c:pt>
                  <c:pt idx="1">
                    <c:v>28.053963456027361</c:v>
                  </c:pt>
                  <c:pt idx="2">
                    <c:v>31.767434573153647</c:v>
                  </c:pt>
                  <c:pt idx="3">
                    <c:v>74.219532060838134</c:v>
                  </c:pt>
                  <c:pt idx="4">
                    <c:v>140.36521083926971</c:v>
                  </c:pt>
                </c:numCache>
              </c:numRef>
            </c:plus>
            <c:minus>
              <c:numRef>
                <c:f>'2. Avg pppy by country (2)'!$F$25:$F$29</c:f>
                <c:numCache>
                  <c:formatCode>General</c:formatCode>
                  <c:ptCount val="5"/>
                  <c:pt idx="0">
                    <c:v>25.230059039351559</c:v>
                  </c:pt>
                  <c:pt idx="1">
                    <c:v>28.053963456027361</c:v>
                  </c:pt>
                  <c:pt idx="2">
                    <c:v>31.767434573153647</c:v>
                  </c:pt>
                  <c:pt idx="3">
                    <c:v>74.219532060838134</c:v>
                  </c:pt>
                  <c:pt idx="4">
                    <c:v>140.36521083926971</c:v>
                  </c:pt>
                </c:numCache>
              </c:numRef>
            </c:minus>
          </c:errBars>
          <c:cat>
            <c:strRef>
              <c:f>'2. Avg pppy by country (2)'!$B$25:$B$29</c:f>
              <c:strCache>
                <c:ptCount val="5"/>
                <c:pt idx="0">
                  <c:v>Malawi</c:v>
                </c:pt>
                <c:pt idx="1">
                  <c:v>Ethiopia</c:v>
                </c:pt>
                <c:pt idx="2">
                  <c:v>Rwanda</c:v>
                </c:pt>
                <c:pt idx="3">
                  <c:v>Zambia</c:v>
                </c:pt>
                <c:pt idx="4">
                  <c:v>RSA</c:v>
                </c:pt>
              </c:strCache>
            </c:strRef>
          </c:cat>
          <c:val>
            <c:numRef>
              <c:f>'2. Avg pppy by country (2)'!$C$25:$C$29</c:f>
              <c:numCache>
                <c:formatCode>_(* #,##0_);_(* \(#,##0\);_(* "-"??_);_(@_)</c:formatCode>
                <c:ptCount val="5"/>
                <c:pt idx="0">
                  <c:v>104.83093022601624</c:v>
                </c:pt>
                <c:pt idx="1">
                  <c:v>161.76010114629457</c:v>
                </c:pt>
                <c:pt idx="2">
                  <c:v>189.43578418566446</c:v>
                </c:pt>
                <c:pt idx="3">
                  <c:v>233.87985540463112</c:v>
                </c:pt>
                <c:pt idx="4">
                  <c:v>552.57357193163807</c:v>
                </c:pt>
              </c:numCache>
            </c:numRef>
          </c:val>
        </c:ser>
        <c:ser>
          <c:idx val="1"/>
          <c:order val="1"/>
          <c:tx>
            <c:strRef>
              <c:f>'2. Avg pppy by country (2)'!$D$24</c:f>
              <c:strCache>
                <c:ptCount val="1"/>
                <c:pt idx="0">
                  <c:v>1st Quartile</c:v>
                </c:pt>
              </c:strCache>
            </c:strRef>
          </c:tx>
          <c:spPr>
            <a:solidFill>
              <a:schemeClr val="accent1">
                <a:lumMod val="40000"/>
                <a:lumOff val="60000"/>
              </a:schemeClr>
            </a:solidFill>
            <a:ln>
              <a:solidFill>
                <a:sysClr val="windowText" lastClr="000000"/>
              </a:solidFill>
            </a:ln>
          </c:spPr>
          <c:invertIfNegative val="0"/>
          <c:cat>
            <c:strRef>
              <c:f>'2. Avg pppy by country (2)'!$B$25:$B$29</c:f>
              <c:strCache>
                <c:ptCount val="5"/>
                <c:pt idx="0">
                  <c:v>Malawi</c:v>
                </c:pt>
                <c:pt idx="1">
                  <c:v>Ethiopia</c:v>
                </c:pt>
                <c:pt idx="2">
                  <c:v>Rwanda</c:v>
                </c:pt>
                <c:pt idx="3">
                  <c:v>Zambia</c:v>
                </c:pt>
                <c:pt idx="4">
                  <c:v>RSA</c:v>
                </c:pt>
              </c:strCache>
            </c:strRef>
          </c:cat>
          <c:val>
            <c:numRef>
              <c:f>'2. Avg pppy by country (2)'!$D$25:$D$29</c:f>
              <c:numCache>
                <c:formatCode>_(* #,##0_);_(* \(#,##0\);_(* "-"??_);_(@_)</c:formatCode>
                <c:ptCount val="5"/>
                <c:pt idx="0">
                  <c:v>12.621086764858561</c:v>
                </c:pt>
                <c:pt idx="1">
                  <c:v>22.411824412687</c:v>
                </c:pt>
                <c:pt idx="2">
                  <c:v>20.613148545623886</c:v>
                </c:pt>
                <c:pt idx="3">
                  <c:v>15.643545496052695</c:v>
                </c:pt>
                <c:pt idx="4">
                  <c:v>62.250533267425681</c:v>
                </c:pt>
              </c:numCache>
            </c:numRef>
          </c:val>
        </c:ser>
        <c:ser>
          <c:idx val="2"/>
          <c:order val="2"/>
          <c:tx>
            <c:strRef>
              <c:f>'2. Avg pppy by country (2)'!$E$24</c:f>
              <c:strCache>
                <c:ptCount val="1"/>
                <c:pt idx="0">
                  <c:v>Median</c:v>
                </c:pt>
              </c:strCache>
            </c:strRef>
          </c:tx>
          <c:spPr>
            <a:solidFill>
              <a:schemeClr val="accent1">
                <a:lumMod val="40000"/>
                <a:lumOff val="60000"/>
              </a:schemeClr>
            </a:solidFill>
            <a:ln>
              <a:solidFill>
                <a:sysClr val="windowText" lastClr="000000"/>
              </a:solidFill>
            </a:ln>
          </c:spPr>
          <c:invertIfNegative val="0"/>
          <c:errBars>
            <c:errBarType val="plus"/>
            <c:errValType val="cust"/>
            <c:noEndCap val="0"/>
            <c:plus>
              <c:numRef>
                <c:f>'2. Avg pppy by country (2)'!$G$25:$G$29</c:f>
                <c:numCache>
                  <c:formatCode>General</c:formatCode>
                  <c:ptCount val="5"/>
                  <c:pt idx="0">
                    <c:v>96.053730759837748</c:v>
                  </c:pt>
                  <c:pt idx="1">
                    <c:v>64.155930316752588</c:v>
                  </c:pt>
                  <c:pt idx="2">
                    <c:v>98.585566743746881</c:v>
                  </c:pt>
                  <c:pt idx="3">
                    <c:v>125.91435717372258</c:v>
                  </c:pt>
                  <c:pt idx="4">
                    <c:v>339.2459509266115</c:v>
                  </c:pt>
                </c:numCache>
              </c:numRef>
            </c:plus>
            <c:minus>
              <c:numLit>
                <c:formatCode>General</c:formatCode>
                <c:ptCount val="1"/>
                <c:pt idx="0">
                  <c:v>1</c:v>
                </c:pt>
              </c:numLit>
            </c:minus>
          </c:errBars>
          <c:cat>
            <c:strRef>
              <c:f>'2. Avg pppy by country (2)'!$B$25:$B$29</c:f>
              <c:strCache>
                <c:ptCount val="5"/>
                <c:pt idx="0">
                  <c:v>Malawi</c:v>
                </c:pt>
                <c:pt idx="1">
                  <c:v>Ethiopia</c:v>
                </c:pt>
                <c:pt idx="2">
                  <c:v>Rwanda</c:v>
                </c:pt>
                <c:pt idx="3">
                  <c:v>Zambia</c:v>
                </c:pt>
                <c:pt idx="4">
                  <c:v>RSA</c:v>
                </c:pt>
              </c:strCache>
            </c:strRef>
          </c:cat>
          <c:val>
            <c:numRef>
              <c:f>'2. Avg pppy by country (2)'!$E$25:$E$29</c:f>
              <c:numCache>
                <c:formatCode>_(* #,##0_);_(* \(#,##0\);_(* "-"??_);_(@_)</c:formatCode>
                <c:ptCount val="5"/>
                <c:pt idx="0">
                  <c:v>27.006536567479852</c:v>
                </c:pt>
                <c:pt idx="1">
                  <c:v>18.501701367287751</c:v>
                </c:pt>
                <c:pt idx="2">
                  <c:v>61.810468103407118</c:v>
                </c:pt>
                <c:pt idx="3">
                  <c:v>67.021009674001803</c:v>
                </c:pt>
                <c:pt idx="4">
                  <c:v>171.13455009030008</c:v>
                </c:pt>
              </c:numCache>
            </c:numRef>
          </c:val>
        </c:ser>
        <c:dLbls>
          <c:showLegendKey val="0"/>
          <c:showVal val="0"/>
          <c:showCatName val="0"/>
          <c:showSerName val="0"/>
          <c:showPercent val="0"/>
          <c:showBubbleSize val="0"/>
        </c:dLbls>
        <c:gapWidth val="150"/>
        <c:overlap val="100"/>
        <c:axId val="59568128"/>
        <c:axId val="59570048"/>
      </c:barChart>
      <c:scatterChart>
        <c:scatterStyle val="lineMarker"/>
        <c:varyColors val="0"/>
        <c:ser>
          <c:idx val="3"/>
          <c:order val="3"/>
          <c:tx>
            <c:strRef>
              <c:f>'2. Avg pppy by country (2)'!$H$24</c:f>
              <c:strCache>
                <c:ptCount val="1"/>
                <c:pt idx="0">
                  <c:v>Simple Average</c:v>
                </c:pt>
              </c:strCache>
            </c:strRef>
          </c:tx>
          <c:spPr>
            <a:ln w="28575">
              <a:noFill/>
            </a:ln>
          </c:spPr>
          <c:marker>
            <c:symbol val="diamond"/>
            <c:size val="7"/>
            <c:spPr>
              <a:solidFill>
                <a:schemeClr val="tx1"/>
              </a:solidFill>
            </c:spPr>
          </c:marker>
          <c:yVal>
            <c:numRef>
              <c:f>'2. Avg pppy by country (2)'!$H$25:$H$29</c:f>
              <c:numCache>
                <c:formatCode>_("$"* #,##0_);_("$"* \(#,##0\);_("$"* "-"??_);_(@_)</c:formatCode>
                <c:ptCount val="5"/>
                <c:pt idx="0">
                  <c:v>136.30934907524821</c:v>
                </c:pt>
                <c:pt idx="1">
                  <c:v>185.73178846963521</c:v>
                </c:pt>
                <c:pt idx="2">
                  <c:v>232.19227958142164</c:v>
                </c:pt>
                <c:pt idx="3">
                  <c:v>277.80817255093564</c:v>
                </c:pt>
                <c:pt idx="4">
                  <c:v>681.92352183662024</c:v>
                </c:pt>
              </c:numCache>
            </c:numRef>
          </c:yVal>
          <c:smooth val="0"/>
        </c:ser>
        <c:dLbls>
          <c:showLegendKey val="0"/>
          <c:showVal val="0"/>
          <c:showCatName val="0"/>
          <c:showSerName val="0"/>
          <c:showPercent val="0"/>
          <c:showBubbleSize val="0"/>
        </c:dLbls>
        <c:axId val="59568128"/>
        <c:axId val="59570048"/>
      </c:scatterChart>
      <c:catAx>
        <c:axId val="59568128"/>
        <c:scaling>
          <c:orientation val="minMax"/>
        </c:scaling>
        <c:delete val="0"/>
        <c:axPos val="b"/>
        <c:numFmt formatCode="General" sourceLinked="0"/>
        <c:majorTickMark val="out"/>
        <c:minorTickMark val="none"/>
        <c:tickLblPos val="nextTo"/>
        <c:txPr>
          <a:bodyPr/>
          <a:lstStyle/>
          <a:p>
            <a:pPr>
              <a:defRPr sz="1400"/>
            </a:pPr>
            <a:endParaRPr lang="en-US"/>
          </a:p>
        </c:txPr>
        <c:crossAx val="59570048"/>
        <c:crosses val="autoZero"/>
        <c:auto val="1"/>
        <c:lblAlgn val="ctr"/>
        <c:lblOffset val="100"/>
        <c:noMultiLvlLbl val="0"/>
      </c:catAx>
      <c:valAx>
        <c:axId val="59570048"/>
        <c:scaling>
          <c:orientation val="minMax"/>
        </c:scaling>
        <c:delete val="0"/>
        <c:axPos val="l"/>
        <c:numFmt formatCode="_(&quot;$&quot;* #,##0_);_(&quot;$&quot;* \(#,##0\);_(&quot;$&quot;* &quot;-&quot;_);_(@_)" sourceLinked="0"/>
        <c:majorTickMark val="out"/>
        <c:minorTickMark val="none"/>
        <c:tickLblPos val="nextTo"/>
        <c:txPr>
          <a:bodyPr/>
          <a:lstStyle/>
          <a:p>
            <a:pPr>
              <a:defRPr sz="1400"/>
            </a:pPr>
            <a:endParaRPr lang="en-US"/>
          </a:p>
        </c:txPr>
        <c:crossAx val="5956812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1" i="0" u="none" strike="noStrike" kern="1200" spc="0" baseline="0">
                <a:solidFill>
                  <a:schemeClr val="tx1"/>
                </a:solidFill>
                <a:latin typeface="+mn-lt"/>
                <a:ea typeface="+mn-ea"/>
                <a:cs typeface="+mn-cs"/>
              </a:defRPr>
            </a:pPr>
            <a:r>
              <a:rPr lang="fr-CA" sz="1500" b="1" dirty="0" smtClean="0">
                <a:solidFill>
                  <a:schemeClr val="tx1"/>
                </a:solidFill>
              </a:rPr>
              <a:t>Illustrative </a:t>
            </a:r>
            <a:r>
              <a:rPr lang="fr-CA" sz="1500" b="1" dirty="0" err="1" smtClean="0">
                <a:solidFill>
                  <a:schemeClr val="tx1"/>
                </a:solidFill>
              </a:rPr>
              <a:t>Cost</a:t>
            </a:r>
            <a:r>
              <a:rPr lang="fr-CA" sz="1500" b="1" dirty="0" smtClean="0">
                <a:solidFill>
                  <a:schemeClr val="tx1"/>
                </a:solidFill>
              </a:rPr>
              <a:t> PPPY</a:t>
            </a:r>
            <a:endParaRPr lang="fr-CA" sz="1500" b="1" dirty="0">
              <a:solidFill>
                <a:schemeClr val="tx1"/>
              </a:solidFill>
            </a:endParaRPr>
          </a:p>
        </c:rich>
      </c:tx>
      <c:layout>
        <c:manualLayout>
          <c:xMode val="edge"/>
          <c:yMode val="edge"/>
          <c:x val="0.27424196145654772"/>
          <c:y val="9.8237829918601839E-3"/>
        </c:manualLayout>
      </c:layout>
      <c:overlay val="0"/>
      <c:spPr>
        <a:noFill/>
        <a:ln>
          <a:noFill/>
        </a:ln>
        <a:effectLst/>
      </c:spPr>
    </c:title>
    <c:autoTitleDeleted val="0"/>
    <c:plotArea>
      <c:layout>
        <c:manualLayout>
          <c:layoutTarget val="inner"/>
          <c:xMode val="edge"/>
          <c:yMode val="edge"/>
          <c:x val="0.11281013973300089"/>
          <c:y val="0.13903128217385621"/>
          <c:w val="0.88191221235260508"/>
          <c:h val="0.39347306310968366"/>
        </c:manualLayout>
      </c:layout>
      <c:barChart>
        <c:barDir val="col"/>
        <c:grouping val="stacked"/>
        <c:varyColors val="0"/>
        <c:ser>
          <c:idx val="0"/>
          <c:order val="0"/>
          <c:tx>
            <c:strRef>
              <c:f>Sheet1!$B$1</c:f>
              <c:strCache>
                <c:ptCount val="1"/>
                <c:pt idx="0">
                  <c:v>ARV</c:v>
                </c:pt>
              </c:strCache>
            </c:strRef>
          </c:tx>
          <c:spPr>
            <a:solidFill>
              <a:schemeClr val="accent1"/>
            </a:solidFill>
            <a:ln>
              <a:noFill/>
            </a:ln>
            <a:effectLst/>
          </c:spPr>
          <c:invertIfNegative val="0"/>
          <c:cat>
            <c:strRef>
              <c:f>Sheet1!$A$2:$A$7</c:f>
              <c:strCache>
                <c:ptCount val="6"/>
                <c:pt idx="0">
                  <c:v>New Adults - &gt;350</c:v>
                </c:pt>
                <c:pt idx="1">
                  <c:v>New Adults - &lt;350</c:v>
                </c:pt>
                <c:pt idx="2">
                  <c:v>Est Adults - &lt;350</c:v>
                </c:pt>
                <c:pt idx="3">
                  <c:v>Est Adults - &gt;350</c:v>
                </c:pt>
                <c:pt idx="4">
                  <c:v>PMTCT</c:v>
                </c:pt>
                <c:pt idx="5">
                  <c:v>Pediatric Patients</c:v>
                </c:pt>
              </c:strCache>
            </c:strRef>
          </c:cat>
          <c:val>
            <c:numRef>
              <c:f>Sheet1!$B$2:$B$7</c:f>
              <c:numCache>
                <c:formatCode>_("$"* #,##0.00_);_("$"* \(#,##0.00\);_("$"* "-"??_);_(@_)</c:formatCode>
                <c:ptCount val="6"/>
                <c:pt idx="0">
                  <c:v>128.53868415313011</c:v>
                </c:pt>
                <c:pt idx="1">
                  <c:v>128.53868415313011</c:v>
                </c:pt>
                <c:pt idx="2">
                  <c:v>137.96172092218339</c:v>
                </c:pt>
                <c:pt idx="3">
                  <c:v>137.96172092218339</c:v>
                </c:pt>
                <c:pt idx="4">
                  <c:v>130.81868415313011</c:v>
                </c:pt>
                <c:pt idx="5">
                  <c:v>356.25287636390794</c:v>
                </c:pt>
              </c:numCache>
            </c:numRef>
          </c:val>
        </c:ser>
        <c:ser>
          <c:idx val="1"/>
          <c:order val="1"/>
          <c:tx>
            <c:strRef>
              <c:f>Sheet1!$C$1</c:f>
              <c:strCache>
                <c:ptCount val="1"/>
                <c:pt idx="0">
                  <c:v>Lab</c:v>
                </c:pt>
              </c:strCache>
            </c:strRef>
          </c:tx>
          <c:spPr>
            <a:solidFill>
              <a:schemeClr val="accent2"/>
            </a:solidFill>
            <a:ln>
              <a:noFill/>
            </a:ln>
            <a:effectLst/>
          </c:spPr>
          <c:invertIfNegative val="0"/>
          <c:cat>
            <c:strRef>
              <c:f>Sheet1!$A$2:$A$7</c:f>
              <c:strCache>
                <c:ptCount val="6"/>
                <c:pt idx="0">
                  <c:v>New Adults - &gt;350</c:v>
                </c:pt>
                <c:pt idx="1">
                  <c:v>New Adults - &lt;350</c:v>
                </c:pt>
                <c:pt idx="2">
                  <c:v>Est Adults - &lt;350</c:v>
                </c:pt>
                <c:pt idx="3">
                  <c:v>Est Adults - &gt;350</c:v>
                </c:pt>
                <c:pt idx="4">
                  <c:v>PMTCT</c:v>
                </c:pt>
                <c:pt idx="5">
                  <c:v>Pediatric Patients</c:v>
                </c:pt>
              </c:strCache>
            </c:strRef>
          </c:cat>
          <c:val>
            <c:numRef>
              <c:f>Sheet1!$C$2:$C$7</c:f>
              <c:numCache>
                <c:formatCode>_("$"* #,##0.00_);_("$"* \(#,##0.00\);_("$"* "-"??_);_(@_)</c:formatCode>
                <c:ptCount val="6"/>
                <c:pt idx="0">
                  <c:v>12.616149</c:v>
                </c:pt>
                <c:pt idx="1">
                  <c:v>32.767336499999999</c:v>
                </c:pt>
                <c:pt idx="2">
                  <c:v>26.570262</c:v>
                </c:pt>
                <c:pt idx="3">
                  <c:v>6.4190745000000007</c:v>
                </c:pt>
                <c:pt idx="4">
                  <c:v>37.681447000000006</c:v>
                </c:pt>
                <c:pt idx="5">
                  <c:v>24.590166299999996</c:v>
                </c:pt>
              </c:numCache>
            </c:numRef>
          </c:val>
        </c:ser>
        <c:ser>
          <c:idx val="2"/>
          <c:order val="2"/>
          <c:tx>
            <c:strRef>
              <c:f>Sheet1!$D$1</c:f>
              <c:strCache>
                <c:ptCount val="1"/>
                <c:pt idx="0">
                  <c:v>Personnel</c:v>
                </c:pt>
              </c:strCache>
            </c:strRef>
          </c:tx>
          <c:spPr>
            <a:solidFill>
              <a:schemeClr val="accent3"/>
            </a:solidFill>
            <a:ln>
              <a:noFill/>
            </a:ln>
            <a:effectLst/>
          </c:spPr>
          <c:invertIfNegative val="0"/>
          <c:cat>
            <c:strRef>
              <c:f>Sheet1!$A$2:$A$7</c:f>
              <c:strCache>
                <c:ptCount val="6"/>
                <c:pt idx="0">
                  <c:v>New Adults - &gt;350</c:v>
                </c:pt>
                <c:pt idx="1">
                  <c:v>New Adults - &lt;350</c:v>
                </c:pt>
                <c:pt idx="2">
                  <c:v>Est Adults - &lt;350</c:v>
                </c:pt>
                <c:pt idx="3">
                  <c:v>Est Adults - &gt;350</c:v>
                </c:pt>
                <c:pt idx="4">
                  <c:v>PMTCT</c:v>
                </c:pt>
                <c:pt idx="5">
                  <c:v>Pediatric Patients</c:v>
                </c:pt>
              </c:strCache>
            </c:strRef>
          </c:cat>
          <c:val>
            <c:numRef>
              <c:f>Sheet1!$D$2:$D$7</c:f>
              <c:numCache>
                <c:formatCode>_("$"* #,##0.00_);_("$"* \(#,##0.00\);_("$"* "-"??_);_(@_)</c:formatCode>
                <c:ptCount val="6"/>
                <c:pt idx="0">
                  <c:v>38.836607768635439</c:v>
                </c:pt>
                <c:pt idx="1">
                  <c:v>45.884420651946499</c:v>
                </c:pt>
                <c:pt idx="2">
                  <c:v>45.884420651946499</c:v>
                </c:pt>
                <c:pt idx="3">
                  <c:v>23.586493062395771</c:v>
                </c:pt>
                <c:pt idx="4">
                  <c:v>38.836607768635439</c:v>
                </c:pt>
                <c:pt idx="5">
                  <c:v>38.836607768635439</c:v>
                </c:pt>
              </c:numCache>
            </c:numRef>
          </c:val>
        </c:ser>
        <c:ser>
          <c:idx val="3"/>
          <c:order val="3"/>
          <c:tx>
            <c:strRef>
              <c:f>Sheet1!$E$1</c:f>
              <c:strCache>
                <c:ptCount val="1"/>
                <c:pt idx="0">
                  <c:v>Other Costs</c:v>
                </c:pt>
              </c:strCache>
            </c:strRef>
          </c:tx>
          <c:spPr>
            <a:solidFill>
              <a:schemeClr val="accent4"/>
            </a:solidFill>
            <a:ln>
              <a:noFill/>
            </a:ln>
            <a:effectLst/>
          </c:spPr>
          <c:invertIfNegative val="0"/>
          <c:cat>
            <c:strRef>
              <c:f>Sheet1!$A$2:$A$7</c:f>
              <c:strCache>
                <c:ptCount val="6"/>
                <c:pt idx="0">
                  <c:v>New Adults - &gt;350</c:v>
                </c:pt>
                <c:pt idx="1">
                  <c:v>New Adults - &lt;350</c:v>
                </c:pt>
                <c:pt idx="2">
                  <c:v>Est Adults - &lt;350</c:v>
                </c:pt>
                <c:pt idx="3">
                  <c:v>Est Adults - &gt;350</c:v>
                </c:pt>
                <c:pt idx="4">
                  <c:v>PMTCT</c:v>
                </c:pt>
                <c:pt idx="5">
                  <c:v>Pediatric Patients</c:v>
                </c:pt>
              </c:strCache>
            </c:strRef>
          </c:cat>
          <c:val>
            <c:numRef>
              <c:f>Sheet1!$E$2:$E$7</c:f>
              <c:numCache>
                <c:formatCode>_("$"* #,##0.00_);_("$"* \(#,##0.00\);_("$"* "-"??_);_(@_)</c:formatCode>
                <c:ptCount val="6"/>
                <c:pt idx="0">
                  <c:v>41.88670503607517</c:v>
                </c:pt>
                <c:pt idx="1">
                  <c:v>60.154556130264524</c:v>
                </c:pt>
                <c:pt idx="2">
                  <c:v>60.243732187881626</c:v>
                </c:pt>
                <c:pt idx="3">
                  <c:v>41.817739366724595</c:v>
                </c:pt>
                <c:pt idx="4">
                  <c:v>41.979710448709554</c:v>
                </c:pt>
                <c:pt idx="5">
                  <c:v>60.397269419941892</c:v>
                </c:pt>
              </c:numCache>
            </c:numRef>
          </c:val>
        </c:ser>
        <c:dLbls>
          <c:showLegendKey val="0"/>
          <c:showVal val="0"/>
          <c:showCatName val="0"/>
          <c:showSerName val="0"/>
          <c:showPercent val="0"/>
          <c:showBubbleSize val="0"/>
        </c:dLbls>
        <c:gapWidth val="150"/>
        <c:overlap val="100"/>
        <c:axId val="70111616"/>
        <c:axId val="70113152"/>
      </c:barChart>
      <c:catAx>
        <c:axId val="7011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0113152"/>
        <c:crosses val="autoZero"/>
        <c:auto val="1"/>
        <c:lblAlgn val="ctr"/>
        <c:lblOffset val="100"/>
        <c:noMultiLvlLbl val="0"/>
      </c:catAx>
      <c:valAx>
        <c:axId val="70113152"/>
        <c:scaling>
          <c:orientation val="minMax"/>
          <c:max val="450"/>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0111616"/>
        <c:crosses val="autoZero"/>
        <c:crossBetween val="between"/>
        <c:majorUnit val="150"/>
      </c:valAx>
      <c:spPr>
        <a:noFill/>
        <a:ln>
          <a:noFill/>
        </a:ln>
        <a:effectLst/>
      </c:spPr>
    </c:plotArea>
    <c:legend>
      <c:legendPos val="b"/>
      <c:layout>
        <c:manualLayout>
          <c:xMode val="edge"/>
          <c:yMode val="edge"/>
          <c:x val="0.21410191678354371"/>
          <c:y val="0.82923867228865522"/>
          <c:w val="0.6192949976624591"/>
          <c:h val="9.427471168969860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lgn="ctr" rtl="0">
              <a:defRPr lang="fr-CA" sz="1500" b="1" i="0" u="none" strike="noStrike" kern="1200" spc="0" baseline="0" dirty="0" smtClean="0">
                <a:solidFill>
                  <a:schemeClr val="tx1"/>
                </a:solidFill>
                <a:latin typeface="+mn-lt"/>
                <a:ea typeface="+mn-ea"/>
                <a:cs typeface="+mn-cs"/>
              </a:defRPr>
            </a:pPr>
            <a:r>
              <a:rPr lang="fr-CA" sz="1500" b="1" i="0" u="none" strike="noStrike" kern="1200" spc="0" baseline="0" dirty="0" smtClean="0">
                <a:solidFill>
                  <a:schemeClr val="tx1"/>
                </a:solidFill>
                <a:latin typeface="+mn-lt"/>
                <a:ea typeface="+mn-ea"/>
                <a:cs typeface="+mn-cs"/>
              </a:rPr>
              <a:t>Illustrative </a:t>
            </a:r>
            <a:r>
              <a:rPr lang="fr-CA" sz="1500" b="1" i="0" u="none" strike="noStrike" kern="1200" spc="0" baseline="0" dirty="0" err="1" smtClean="0">
                <a:solidFill>
                  <a:schemeClr val="tx1"/>
                </a:solidFill>
                <a:latin typeface="+mn-lt"/>
                <a:ea typeface="+mn-ea"/>
                <a:cs typeface="+mn-cs"/>
              </a:rPr>
              <a:t>Projected</a:t>
            </a:r>
            <a:r>
              <a:rPr lang="fr-CA" sz="1500" b="1" i="0" u="none" strike="noStrike" kern="1200" spc="0" baseline="0" dirty="0" smtClean="0">
                <a:solidFill>
                  <a:schemeClr val="tx1"/>
                </a:solidFill>
                <a:latin typeface="+mn-lt"/>
                <a:ea typeface="+mn-ea"/>
                <a:cs typeface="+mn-cs"/>
              </a:rPr>
              <a:t> ART Patient Mix in 2020</a:t>
            </a:r>
          </a:p>
        </c:rich>
      </c:tx>
      <c:layout/>
      <c:overlay val="0"/>
      <c:spPr>
        <a:noFill/>
        <a:ln>
          <a:noFill/>
        </a:ln>
        <a:effectLst/>
      </c:spPr>
    </c:title>
    <c:autoTitleDeleted val="0"/>
    <c:plotArea>
      <c:layout>
        <c:manualLayout>
          <c:layoutTarget val="inner"/>
          <c:xMode val="edge"/>
          <c:yMode val="edge"/>
          <c:x val="0.24824046032707445"/>
          <c:y val="0.26269950313024154"/>
          <c:w val="0.49658146577831619"/>
          <c:h val="0.55066782952218185"/>
        </c:manualLayout>
      </c:layout>
      <c:barChart>
        <c:barDir val="bar"/>
        <c:grouping val="percentStacked"/>
        <c:varyColors val="0"/>
        <c:ser>
          <c:idx val="0"/>
          <c:order val="0"/>
          <c:tx>
            <c:strRef>
              <c:f>Sheet1!$A$2</c:f>
              <c:strCache>
                <c:ptCount val="1"/>
                <c:pt idx="0">
                  <c:v>New &lt;200</c:v>
                </c:pt>
              </c:strCache>
            </c:strRef>
          </c:tx>
          <c:spPr>
            <a:solidFill>
              <a:schemeClr val="accent1">
                <a:shade val="50000"/>
              </a:schemeClr>
            </a:solidFill>
            <a:ln>
              <a:noFill/>
            </a:ln>
            <a:effectLst/>
          </c:spPr>
          <c:invertIfNegative val="0"/>
          <c:cat>
            <c:strRef>
              <c:f>Sheet1!$B$1:$C$1</c:f>
              <c:strCache>
                <c:ptCount val="2"/>
                <c:pt idx="0">
                  <c:v>2013 Guidelines</c:v>
                </c:pt>
                <c:pt idx="1">
                  <c:v>2010 Guidelines</c:v>
                </c:pt>
              </c:strCache>
            </c:strRef>
          </c:cat>
          <c:val>
            <c:numRef>
              <c:f>Sheet1!$B$2:$C$2</c:f>
              <c:numCache>
                <c:formatCode>General</c:formatCode>
                <c:ptCount val="2"/>
                <c:pt idx="0">
                  <c:v>21842.17</c:v>
                </c:pt>
                <c:pt idx="1">
                  <c:v>21543.38</c:v>
                </c:pt>
              </c:numCache>
            </c:numRef>
          </c:val>
        </c:ser>
        <c:ser>
          <c:idx val="1"/>
          <c:order val="1"/>
          <c:tx>
            <c:strRef>
              <c:f>Sheet1!$A$3</c:f>
              <c:strCache>
                <c:ptCount val="1"/>
                <c:pt idx="0">
                  <c:v>New 200-350</c:v>
                </c:pt>
              </c:strCache>
            </c:strRef>
          </c:tx>
          <c:spPr>
            <a:solidFill>
              <a:schemeClr val="accent1">
                <a:shade val="70000"/>
              </a:schemeClr>
            </a:solidFill>
            <a:ln>
              <a:noFill/>
            </a:ln>
            <a:effectLst/>
          </c:spPr>
          <c:invertIfNegative val="0"/>
          <c:cat>
            <c:strRef>
              <c:f>Sheet1!$B$1:$C$1</c:f>
              <c:strCache>
                <c:ptCount val="2"/>
                <c:pt idx="0">
                  <c:v>2013 Guidelines</c:v>
                </c:pt>
                <c:pt idx="1">
                  <c:v>2010 Guidelines</c:v>
                </c:pt>
              </c:strCache>
            </c:strRef>
          </c:cat>
          <c:val>
            <c:numRef>
              <c:f>Sheet1!$B$3:$C$3</c:f>
              <c:numCache>
                <c:formatCode>General</c:formatCode>
                <c:ptCount val="2"/>
                <c:pt idx="0">
                  <c:v>52525.91</c:v>
                </c:pt>
                <c:pt idx="1">
                  <c:v>87303.3</c:v>
                </c:pt>
              </c:numCache>
            </c:numRef>
          </c:val>
        </c:ser>
        <c:ser>
          <c:idx val="2"/>
          <c:order val="2"/>
          <c:tx>
            <c:strRef>
              <c:f>Sheet1!$A$4</c:f>
              <c:strCache>
                <c:ptCount val="1"/>
                <c:pt idx="0">
                  <c:v>New 350-500</c:v>
                </c:pt>
              </c:strCache>
            </c:strRef>
          </c:tx>
          <c:spPr>
            <a:solidFill>
              <a:schemeClr val="accent1">
                <a:shade val="90000"/>
              </a:schemeClr>
            </a:solidFill>
            <a:ln>
              <a:noFill/>
            </a:ln>
            <a:effectLst/>
          </c:spPr>
          <c:invertIfNegative val="0"/>
          <c:cat>
            <c:strRef>
              <c:f>Sheet1!$B$1:$C$1</c:f>
              <c:strCache>
                <c:ptCount val="2"/>
                <c:pt idx="0">
                  <c:v>2013 Guidelines</c:v>
                </c:pt>
                <c:pt idx="1">
                  <c:v>2010 Guidelines</c:v>
                </c:pt>
              </c:strCache>
            </c:strRef>
          </c:cat>
          <c:val>
            <c:numRef>
              <c:f>Sheet1!$B$4:$C$4</c:f>
              <c:numCache>
                <c:formatCode>General</c:formatCode>
                <c:ptCount val="2"/>
                <c:pt idx="0">
                  <c:v>78088.350000000006</c:v>
                </c:pt>
                <c:pt idx="1">
                  <c:v>0</c:v>
                </c:pt>
              </c:numCache>
            </c:numRef>
          </c:val>
        </c:ser>
        <c:ser>
          <c:idx val="3"/>
          <c:order val="3"/>
          <c:tx>
            <c:strRef>
              <c:f>Sheet1!$A$5</c:f>
              <c:strCache>
                <c:ptCount val="1"/>
                <c:pt idx="0">
                  <c:v>Est &lt;200</c:v>
                </c:pt>
              </c:strCache>
            </c:strRef>
          </c:tx>
          <c:spPr>
            <a:solidFill>
              <a:schemeClr val="accent1">
                <a:tint val="90000"/>
              </a:schemeClr>
            </a:solidFill>
            <a:ln>
              <a:noFill/>
            </a:ln>
            <a:effectLst/>
          </c:spPr>
          <c:invertIfNegative val="0"/>
          <c:cat>
            <c:strRef>
              <c:f>Sheet1!$B$1:$C$1</c:f>
              <c:strCache>
                <c:ptCount val="2"/>
                <c:pt idx="0">
                  <c:v>2013 Guidelines</c:v>
                </c:pt>
                <c:pt idx="1">
                  <c:v>2010 Guidelines</c:v>
                </c:pt>
              </c:strCache>
            </c:strRef>
          </c:cat>
          <c:val>
            <c:numRef>
              <c:f>Sheet1!$B$5:$C$5</c:f>
              <c:numCache>
                <c:formatCode>General</c:formatCode>
                <c:ptCount val="2"/>
                <c:pt idx="0">
                  <c:v>183296.24</c:v>
                </c:pt>
                <c:pt idx="1">
                  <c:v>180057.13</c:v>
                </c:pt>
              </c:numCache>
            </c:numRef>
          </c:val>
        </c:ser>
        <c:ser>
          <c:idx val="4"/>
          <c:order val="4"/>
          <c:tx>
            <c:strRef>
              <c:f>Sheet1!$A$6</c:f>
              <c:strCache>
                <c:ptCount val="1"/>
                <c:pt idx="0">
                  <c:v>Est 200-350</c:v>
                </c:pt>
              </c:strCache>
            </c:strRef>
          </c:tx>
          <c:spPr>
            <a:solidFill>
              <a:schemeClr val="accent1">
                <a:tint val="70000"/>
              </a:schemeClr>
            </a:solidFill>
            <a:ln>
              <a:noFill/>
            </a:ln>
            <a:effectLst/>
          </c:spPr>
          <c:invertIfNegative val="0"/>
          <c:cat>
            <c:strRef>
              <c:f>Sheet1!$B$1:$C$1</c:f>
              <c:strCache>
                <c:ptCount val="2"/>
                <c:pt idx="0">
                  <c:v>2013 Guidelines</c:v>
                </c:pt>
                <c:pt idx="1">
                  <c:v>2010 Guidelines</c:v>
                </c:pt>
              </c:strCache>
            </c:strRef>
          </c:cat>
          <c:val>
            <c:numRef>
              <c:f>Sheet1!$B$6:$C$6</c:f>
              <c:numCache>
                <c:formatCode>General</c:formatCode>
                <c:ptCount val="2"/>
                <c:pt idx="0">
                  <c:v>210103.64</c:v>
                </c:pt>
                <c:pt idx="1">
                  <c:v>349213.21</c:v>
                </c:pt>
              </c:numCache>
            </c:numRef>
          </c:val>
        </c:ser>
        <c:ser>
          <c:idx val="5"/>
          <c:order val="5"/>
          <c:tx>
            <c:strRef>
              <c:f>Sheet1!$A$7</c:f>
              <c:strCache>
                <c:ptCount val="1"/>
                <c:pt idx="0">
                  <c:v>Est 350-500</c:v>
                </c:pt>
              </c:strCache>
            </c:strRef>
          </c:tx>
          <c:spPr>
            <a:solidFill>
              <a:schemeClr val="accent4"/>
            </a:solidFill>
            <a:ln w="28575">
              <a:solidFill>
                <a:schemeClr val="accent4"/>
              </a:solidFill>
              <a:prstDash val="dash"/>
            </a:ln>
            <a:effectLst/>
          </c:spPr>
          <c:invertIfNegative val="0"/>
          <c:cat>
            <c:strRef>
              <c:f>Sheet1!$B$1:$C$1</c:f>
              <c:strCache>
                <c:ptCount val="2"/>
                <c:pt idx="0">
                  <c:v>2013 Guidelines</c:v>
                </c:pt>
                <c:pt idx="1">
                  <c:v>2010 Guidelines</c:v>
                </c:pt>
              </c:strCache>
            </c:strRef>
          </c:cat>
          <c:val>
            <c:numRef>
              <c:f>Sheet1!$B$7:$C$7</c:f>
              <c:numCache>
                <c:formatCode>General</c:formatCode>
                <c:ptCount val="2"/>
                <c:pt idx="0">
                  <c:v>312353.40000000002</c:v>
                </c:pt>
                <c:pt idx="1">
                  <c:v>0</c:v>
                </c:pt>
              </c:numCache>
            </c:numRef>
          </c:val>
        </c:ser>
        <c:dLbls>
          <c:showLegendKey val="0"/>
          <c:showVal val="0"/>
          <c:showCatName val="0"/>
          <c:showSerName val="0"/>
          <c:showPercent val="0"/>
          <c:showBubbleSize val="0"/>
        </c:dLbls>
        <c:gapWidth val="55"/>
        <c:overlap val="100"/>
        <c:axId val="68786048"/>
        <c:axId val="68787584"/>
      </c:barChart>
      <c:catAx>
        <c:axId val="68786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787584"/>
        <c:crosses val="autoZero"/>
        <c:auto val="1"/>
        <c:lblAlgn val="ctr"/>
        <c:lblOffset val="100"/>
        <c:noMultiLvlLbl val="0"/>
      </c:catAx>
      <c:valAx>
        <c:axId val="6878758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8786048"/>
        <c:crosses val="autoZero"/>
        <c:crossBetween val="between"/>
        <c:majorUnit val="0.2"/>
      </c:valAx>
      <c:spPr>
        <a:noFill/>
        <a:ln>
          <a:noFill/>
        </a:ln>
        <a:effectLst/>
      </c:spPr>
    </c:plotArea>
    <c:legend>
      <c:legendPos val="r"/>
      <c:layout>
        <c:manualLayout>
          <c:xMode val="edge"/>
          <c:yMode val="edge"/>
          <c:x val="0.75603977387441956"/>
          <c:y val="0.22980107221677706"/>
          <c:w val="0.21575509792045225"/>
          <c:h val="0.617137320687904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a:solidFill>
                  <a:schemeClr val="tx1"/>
                </a:solidFill>
              </a:defRPr>
            </a:pPr>
            <a:r>
              <a:rPr lang="en-US" sz="1500" dirty="0" smtClean="0">
                <a:solidFill>
                  <a:schemeClr val="tx1"/>
                </a:solidFill>
              </a:rPr>
              <a:t>Visits by </a:t>
            </a:r>
            <a:r>
              <a:rPr lang="en-US" sz="1500" baseline="0" dirty="0" smtClean="0">
                <a:solidFill>
                  <a:schemeClr val="tx1"/>
                </a:solidFill>
              </a:rPr>
              <a:t>Cadre Per Year for Different Patient Types</a:t>
            </a:r>
            <a:endParaRPr lang="en-US" sz="1500" dirty="0">
              <a:solidFill>
                <a:schemeClr val="tx1"/>
              </a:solidFill>
            </a:endParaRPr>
          </a:p>
        </c:rich>
      </c:tx>
      <c:layout>
        <c:manualLayout>
          <c:xMode val="edge"/>
          <c:yMode val="edge"/>
          <c:x val="0.17928477690288713"/>
          <c:y val="1.8518518518518517E-2"/>
        </c:manualLayout>
      </c:layout>
      <c:overlay val="1"/>
    </c:title>
    <c:autoTitleDeleted val="0"/>
    <c:plotArea>
      <c:layout>
        <c:manualLayout>
          <c:layoutTarget val="inner"/>
          <c:xMode val="edge"/>
          <c:yMode val="edge"/>
          <c:x val="0.14657874015748032"/>
          <c:y val="0.1679379313696899"/>
          <c:w val="0.82286570428696404"/>
          <c:h val="0.49713692038495189"/>
        </c:manualLayout>
      </c:layout>
      <c:barChart>
        <c:barDir val="col"/>
        <c:grouping val="clustered"/>
        <c:varyColors val="0"/>
        <c:ser>
          <c:idx val="0"/>
          <c:order val="0"/>
          <c:tx>
            <c:strRef>
              <c:f>Sheet1!$B$1</c:f>
              <c:strCache>
                <c:ptCount val="1"/>
                <c:pt idx="0">
                  <c:v>Complex</c:v>
                </c:pt>
              </c:strCache>
            </c:strRef>
          </c:tx>
          <c:spPr>
            <a:solidFill>
              <a:schemeClr val="accent2"/>
            </a:solidFill>
          </c:spPr>
          <c:invertIfNegative val="0"/>
          <c:cat>
            <c:strRef>
              <c:f>Sheet1!$A$2:$A$7</c:f>
              <c:strCache>
                <c:ptCount val="6"/>
                <c:pt idx="0">
                  <c:v> Doctor</c:v>
                </c:pt>
                <c:pt idx="1">
                  <c:v> Nurse</c:v>
                </c:pt>
                <c:pt idx="2">
                  <c:v> Counselor/CHW</c:v>
                </c:pt>
                <c:pt idx="3">
                  <c:v> Lab Tech</c:v>
                </c:pt>
                <c:pt idx="4">
                  <c:v> Pharmacist</c:v>
                </c:pt>
                <c:pt idx="5">
                  <c:v> Data clerks</c:v>
                </c:pt>
              </c:strCache>
            </c:strRef>
          </c:cat>
          <c:val>
            <c:numRef>
              <c:f>Sheet1!$B$2:$B$7</c:f>
              <c:numCache>
                <c:formatCode>General</c:formatCode>
                <c:ptCount val="6"/>
                <c:pt idx="0">
                  <c:v>2</c:v>
                </c:pt>
                <c:pt idx="1">
                  <c:v>6</c:v>
                </c:pt>
                <c:pt idx="2">
                  <c:v>12</c:v>
                </c:pt>
                <c:pt idx="3">
                  <c:v>2</c:v>
                </c:pt>
                <c:pt idx="4">
                  <c:v>12</c:v>
                </c:pt>
                <c:pt idx="5">
                  <c:v>12</c:v>
                </c:pt>
              </c:numCache>
            </c:numRef>
          </c:val>
        </c:ser>
        <c:ser>
          <c:idx val="1"/>
          <c:order val="1"/>
          <c:tx>
            <c:strRef>
              <c:f>Sheet1!$C$1</c:f>
              <c:strCache>
                <c:ptCount val="1"/>
                <c:pt idx="0">
                  <c:v>Non-complex</c:v>
                </c:pt>
              </c:strCache>
            </c:strRef>
          </c:tx>
          <c:spPr>
            <a:solidFill>
              <a:schemeClr val="accent1"/>
            </a:solidFill>
          </c:spPr>
          <c:invertIfNegative val="0"/>
          <c:cat>
            <c:strRef>
              <c:f>Sheet1!$A$2:$A$7</c:f>
              <c:strCache>
                <c:ptCount val="6"/>
                <c:pt idx="0">
                  <c:v> Doctor</c:v>
                </c:pt>
                <c:pt idx="1">
                  <c:v> Nurse</c:v>
                </c:pt>
                <c:pt idx="2">
                  <c:v> Counselor/CHW</c:v>
                </c:pt>
                <c:pt idx="3">
                  <c:v> Lab Tech</c:v>
                </c:pt>
                <c:pt idx="4">
                  <c:v> Pharmacist</c:v>
                </c:pt>
                <c:pt idx="5">
                  <c:v> Data clerks</c:v>
                </c:pt>
              </c:strCache>
            </c:strRef>
          </c:cat>
          <c:val>
            <c:numRef>
              <c:f>Sheet1!$C$2:$C$7</c:f>
              <c:numCache>
                <c:formatCode>General</c:formatCode>
                <c:ptCount val="6"/>
                <c:pt idx="0">
                  <c:v>2</c:v>
                </c:pt>
                <c:pt idx="1">
                  <c:v>4</c:v>
                </c:pt>
                <c:pt idx="2">
                  <c:v>5</c:v>
                </c:pt>
                <c:pt idx="3">
                  <c:v>2</c:v>
                </c:pt>
                <c:pt idx="4">
                  <c:v>4</c:v>
                </c:pt>
                <c:pt idx="5">
                  <c:v>4</c:v>
                </c:pt>
              </c:numCache>
            </c:numRef>
          </c:val>
        </c:ser>
        <c:dLbls>
          <c:showLegendKey val="0"/>
          <c:showVal val="0"/>
          <c:showCatName val="0"/>
          <c:showSerName val="0"/>
          <c:showPercent val="0"/>
          <c:showBubbleSize val="0"/>
        </c:dLbls>
        <c:gapWidth val="150"/>
        <c:axId val="70193152"/>
        <c:axId val="70194688"/>
      </c:barChart>
      <c:catAx>
        <c:axId val="70193152"/>
        <c:scaling>
          <c:orientation val="minMax"/>
        </c:scaling>
        <c:delete val="0"/>
        <c:axPos val="b"/>
        <c:numFmt formatCode="General" sourceLinked="0"/>
        <c:majorTickMark val="out"/>
        <c:minorTickMark val="none"/>
        <c:tickLblPos val="nextTo"/>
        <c:txPr>
          <a:bodyPr/>
          <a:lstStyle/>
          <a:p>
            <a:pPr>
              <a:defRPr sz="1200"/>
            </a:pPr>
            <a:endParaRPr lang="en-US"/>
          </a:p>
        </c:txPr>
        <c:crossAx val="70194688"/>
        <c:crosses val="autoZero"/>
        <c:auto val="1"/>
        <c:lblAlgn val="ctr"/>
        <c:lblOffset val="100"/>
        <c:noMultiLvlLbl val="0"/>
      </c:catAx>
      <c:valAx>
        <c:axId val="70194688"/>
        <c:scaling>
          <c:orientation val="minMax"/>
          <c:max val="12"/>
        </c:scaling>
        <c:delete val="0"/>
        <c:axPos val="l"/>
        <c:title>
          <c:tx>
            <c:rich>
              <a:bodyPr rot="-5400000" vert="horz"/>
              <a:lstStyle/>
              <a:p>
                <a:pPr>
                  <a:defRPr/>
                </a:pPr>
                <a:r>
                  <a:rPr lang="en-US" dirty="0" smtClean="0"/>
                  <a:t>Visits</a:t>
                </a:r>
                <a:endParaRPr lang="en-US" dirty="0"/>
              </a:p>
            </c:rich>
          </c:tx>
          <c:layout>
            <c:manualLayout>
              <c:xMode val="edge"/>
              <c:yMode val="edge"/>
              <c:x val="5.5555555555555558E-3"/>
              <c:y val="0.33455331972392338"/>
            </c:manualLayout>
          </c:layout>
          <c:overlay val="0"/>
        </c:title>
        <c:numFmt formatCode="General" sourceLinked="1"/>
        <c:majorTickMark val="out"/>
        <c:minorTickMark val="none"/>
        <c:tickLblPos val="nextTo"/>
        <c:txPr>
          <a:bodyPr/>
          <a:lstStyle/>
          <a:p>
            <a:pPr>
              <a:defRPr sz="1200"/>
            </a:pPr>
            <a:endParaRPr lang="en-US"/>
          </a:p>
        </c:txPr>
        <c:crossAx val="70193152"/>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4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dirty="0" smtClean="0"/>
              <a:t>Swaziland</a:t>
            </a:r>
            <a:endParaRPr lang="fr-CA" dirty="0"/>
          </a:p>
        </c:rich>
      </c:tx>
      <c:layout>
        <c:manualLayout>
          <c:xMode val="edge"/>
          <c:yMode val="edge"/>
          <c:x val="0.3763443709068417"/>
          <c:y val="1.1182382904161696E-2"/>
        </c:manualLayout>
      </c:layout>
      <c:overlay val="0"/>
    </c:title>
    <c:autoTitleDeleted val="0"/>
    <c:plotArea>
      <c:layout>
        <c:manualLayout>
          <c:layoutTarget val="inner"/>
          <c:xMode val="edge"/>
          <c:yMode val="edge"/>
          <c:x val="0.1898851557186044"/>
          <c:y val="0.14373824771058066"/>
          <c:w val="0.7893519510107343"/>
          <c:h val="0.60539395887172398"/>
        </c:manualLayout>
      </c:layout>
      <c:barChart>
        <c:barDir val="col"/>
        <c:grouping val="stacked"/>
        <c:varyColors val="0"/>
        <c:ser>
          <c:idx val="0"/>
          <c:order val="0"/>
          <c:tx>
            <c:strRef>
              <c:f>Sheet1!$A$2</c:f>
              <c:strCache>
                <c:ptCount val="1"/>
                <c:pt idx="0">
                  <c:v>ART</c:v>
                </c:pt>
              </c:strCache>
            </c:strRef>
          </c:tx>
          <c:spPr>
            <a:solidFill>
              <a:schemeClr val="accent1"/>
            </a:solidFill>
            <a:ln>
              <a:noFill/>
            </a:ln>
            <a:effectLst/>
          </c:spPr>
          <c:invertIfNegative val="0"/>
          <c:cat>
            <c:strRef>
              <c:f>Sheet1!$B$1:$D$1</c:f>
              <c:strCache>
                <c:ptCount val="3"/>
                <c:pt idx="0">
                  <c:v>2010 Guidelines</c:v>
                </c:pt>
                <c:pt idx="1">
                  <c:v>2013 Guidelines (Full)</c:v>
                </c:pt>
                <c:pt idx="2">
                  <c:v>Universal Treatment</c:v>
                </c:pt>
              </c:strCache>
            </c:strRef>
          </c:cat>
          <c:val>
            <c:numRef>
              <c:f>Sheet1!$B$2:$D$2</c:f>
              <c:numCache>
                <c:formatCode>General</c:formatCode>
                <c:ptCount val="3"/>
                <c:pt idx="0">
                  <c:v>34930069.940047696</c:v>
                </c:pt>
                <c:pt idx="1">
                  <c:v>37422922.206719637</c:v>
                </c:pt>
                <c:pt idx="2">
                  <c:v>39268831.113307461</c:v>
                </c:pt>
              </c:numCache>
            </c:numRef>
          </c:val>
        </c:ser>
        <c:ser>
          <c:idx val="1"/>
          <c:order val="1"/>
          <c:tx>
            <c:strRef>
              <c:f>Sheet1!$A$3</c:f>
              <c:strCache>
                <c:ptCount val="1"/>
                <c:pt idx="0">
                  <c:v>PMTCT</c:v>
                </c:pt>
              </c:strCache>
            </c:strRef>
          </c:tx>
          <c:spPr>
            <a:solidFill>
              <a:schemeClr val="accent2"/>
            </a:solidFill>
            <a:ln>
              <a:noFill/>
            </a:ln>
            <a:effectLst/>
          </c:spPr>
          <c:invertIfNegative val="0"/>
          <c:cat>
            <c:strRef>
              <c:f>Sheet1!$B$1:$D$1</c:f>
              <c:strCache>
                <c:ptCount val="3"/>
                <c:pt idx="0">
                  <c:v>2010 Guidelines</c:v>
                </c:pt>
                <c:pt idx="1">
                  <c:v>2013 Guidelines (Full)</c:v>
                </c:pt>
                <c:pt idx="2">
                  <c:v>Universal Treatment</c:v>
                </c:pt>
              </c:strCache>
            </c:strRef>
          </c:cat>
          <c:val>
            <c:numRef>
              <c:f>Sheet1!$B$3:$D$3</c:f>
              <c:numCache>
                <c:formatCode>General</c:formatCode>
                <c:ptCount val="3"/>
                <c:pt idx="0">
                  <c:v>2010828.0705955063</c:v>
                </c:pt>
                <c:pt idx="1">
                  <c:v>2561508.4538623877</c:v>
                </c:pt>
                <c:pt idx="2">
                  <c:v>2539492.0630537048</c:v>
                </c:pt>
              </c:numCache>
            </c:numRef>
          </c:val>
        </c:ser>
        <c:ser>
          <c:idx val="2"/>
          <c:order val="2"/>
          <c:tx>
            <c:strRef>
              <c:f>Sheet1!$A$4</c:f>
              <c:strCache>
                <c:ptCount val="1"/>
                <c:pt idx="0">
                  <c:v>Pediatric </c:v>
                </c:pt>
              </c:strCache>
            </c:strRef>
          </c:tx>
          <c:spPr>
            <a:solidFill>
              <a:schemeClr val="accent3"/>
            </a:solidFill>
            <a:ln>
              <a:noFill/>
            </a:ln>
            <a:effectLst/>
          </c:spPr>
          <c:invertIfNegative val="0"/>
          <c:cat>
            <c:strRef>
              <c:f>Sheet1!$B$1:$D$1</c:f>
              <c:strCache>
                <c:ptCount val="3"/>
                <c:pt idx="0">
                  <c:v>2010 Guidelines</c:v>
                </c:pt>
                <c:pt idx="1">
                  <c:v>2013 Guidelines (Full)</c:v>
                </c:pt>
                <c:pt idx="2">
                  <c:v>Universal Treatment</c:v>
                </c:pt>
              </c:strCache>
            </c:strRef>
          </c:cat>
          <c:val>
            <c:numRef>
              <c:f>Sheet1!$B$4:$D$4</c:f>
              <c:numCache>
                <c:formatCode>General</c:formatCode>
                <c:ptCount val="3"/>
                <c:pt idx="0">
                  <c:v>8146514.6574880164</c:v>
                </c:pt>
                <c:pt idx="1">
                  <c:v>8146514.6574880164</c:v>
                </c:pt>
                <c:pt idx="2">
                  <c:v>8146514.6574880164</c:v>
                </c:pt>
              </c:numCache>
            </c:numRef>
          </c:val>
        </c:ser>
        <c:ser>
          <c:idx val="3"/>
          <c:order val="3"/>
          <c:tx>
            <c:strRef>
              <c:f>Sheet1!$A$5</c:f>
              <c:strCache>
                <c:ptCount val="1"/>
                <c:pt idx="0">
                  <c:v>Pre-ART</c:v>
                </c:pt>
              </c:strCache>
            </c:strRef>
          </c:tx>
          <c:spPr>
            <a:solidFill>
              <a:schemeClr val="accent4"/>
            </a:solidFill>
            <a:ln>
              <a:noFill/>
            </a:ln>
            <a:effectLst/>
          </c:spPr>
          <c:invertIfNegative val="0"/>
          <c:cat>
            <c:strRef>
              <c:f>Sheet1!$B$1:$D$1</c:f>
              <c:strCache>
                <c:ptCount val="3"/>
                <c:pt idx="0">
                  <c:v>2010 Guidelines</c:v>
                </c:pt>
                <c:pt idx="1">
                  <c:v>2013 Guidelines (Full)</c:v>
                </c:pt>
                <c:pt idx="2">
                  <c:v>Universal Treatment</c:v>
                </c:pt>
              </c:strCache>
            </c:strRef>
          </c:cat>
          <c:val>
            <c:numRef>
              <c:f>Sheet1!$B$5:$D$5</c:f>
              <c:numCache>
                <c:formatCode>General</c:formatCode>
                <c:ptCount val="3"/>
                <c:pt idx="0">
                  <c:v>1235354.400822652</c:v>
                </c:pt>
                <c:pt idx="1">
                  <c:v>391634.21350082837</c:v>
                </c:pt>
                <c:pt idx="2">
                  <c:v>0</c:v>
                </c:pt>
              </c:numCache>
            </c:numRef>
          </c:val>
        </c:ser>
        <c:ser>
          <c:idx val="4"/>
          <c:order val="4"/>
          <c:tx>
            <c:strRef>
              <c:f>Sheet1!$A$6</c:f>
              <c:strCache>
                <c:ptCount val="1"/>
                <c:pt idx="0">
                  <c:v>Palliative Care</c:v>
                </c:pt>
              </c:strCache>
            </c:strRef>
          </c:tx>
          <c:spPr>
            <a:solidFill>
              <a:schemeClr val="accent5"/>
            </a:solidFill>
            <a:ln>
              <a:noFill/>
            </a:ln>
            <a:effectLst/>
          </c:spPr>
          <c:invertIfNegative val="0"/>
          <c:cat>
            <c:strRef>
              <c:f>Sheet1!$B$1:$D$1</c:f>
              <c:strCache>
                <c:ptCount val="3"/>
                <c:pt idx="0">
                  <c:v>2010 Guidelines</c:v>
                </c:pt>
                <c:pt idx="1">
                  <c:v>2013 Guidelines (Full)</c:v>
                </c:pt>
                <c:pt idx="2">
                  <c:v>Universal Treatment</c:v>
                </c:pt>
              </c:strCache>
            </c:strRef>
          </c:cat>
          <c:val>
            <c:numRef>
              <c:f>Sheet1!$B$6:$D$6</c:f>
              <c:numCache>
                <c:formatCode>General</c:formatCode>
                <c:ptCount val="3"/>
                <c:pt idx="0">
                  <c:v>1161576.6695399999</c:v>
                </c:pt>
                <c:pt idx="1">
                  <c:v>1052328.3796199998</c:v>
                </c:pt>
                <c:pt idx="2">
                  <c:v>1022203.8687</c:v>
                </c:pt>
              </c:numCache>
            </c:numRef>
          </c:val>
        </c:ser>
        <c:ser>
          <c:idx val="5"/>
          <c:order val="5"/>
          <c:tx>
            <c:strRef>
              <c:f>Sheet1!$A$7</c:f>
              <c:strCache>
                <c:ptCount val="1"/>
                <c:pt idx="0">
                  <c:v>Tests</c:v>
                </c:pt>
              </c:strCache>
            </c:strRef>
          </c:tx>
          <c:spPr>
            <a:solidFill>
              <a:schemeClr val="accent6"/>
            </a:solidFill>
            <a:ln>
              <a:noFill/>
            </a:ln>
            <a:effectLst/>
          </c:spPr>
          <c:invertIfNegative val="0"/>
          <c:cat>
            <c:strRef>
              <c:f>Sheet1!$B$1:$D$1</c:f>
              <c:strCache>
                <c:ptCount val="3"/>
                <c:pt idx="0">
                  <c:v>2010 Guidelines</c:v>
                </c:pt>
                <c:pt idx="1">
                  <c:v>2013 Guidelines (Full)</c:v>
                </c:pt>
                <c:pt idx="2">
                  <c:v>Universal Treatment</c:v>
                </c:pt>
              </c:strCache>
            </c:strRef>
          </c:cat>
          <c:val>
            <c:numRef>
              <c:f>Sheet1!$B$7:$D$7</c:f>
              <c:numCache>
                <c:formatCode>General</c:formatCode>
                <c:ptCount val="3"/>
                <c:pt idx="0">
                  <c:v>1858613.443080765</c:v>
                </c:pt>
                <c:pt idx="1">
                  <c:v>4429749.754097024</c:v>
                </c:pt>
                <c:pt idx="2">
                  <c:v>5729313.2304561678</c:v>
                </c:pt>
              </c:numCache>
            </c:numRef>
          </c:val>
        </c:ser>
        <c:ser>
          <c:idx val="6"/>
          <c:order val="6"/>
          <c:tx>
            <c:strRef>
              <c:f>Sheet1!$A$8</c:f>
              <c:strCache>
                <c:ptCount val="1"/>
                <c:pt idx="0">
                  <c:v>Condoms</c:v>
                </c:pt>
              </c:strCache>
            </c:strRef>
          </c:tx>
          <c:spPr>
            <a:solidFill>
              <a:schemeClr val="accent1">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Sheet1!$B$8:$D$8</c:f>
              <c:numCache>
                <c:formatCode>General</c:formatCode>
                <c:ptCount val="3"/>
                <c:pt idx="0">
                  <c:v>925249.60356974939</c:v>
                </c:pt>
                <c:pt idx="1">
                  <c:v>925249.60356974939</c:v>
                </c:pt>
                <c:pt idx="2">
                  <c:v>925249.60356974939</c:v>
                </c:pt>
              </c:numCache>
            </c:numRef>
          </c:val>
        </c:ser>
        <c:ser>
          <c:idx val="7"/>
          <c:order val="7"/>
          <c:tx>
            <c:strRef>
              <c:f>Sheet1!$A$9</c:f>
              <c:strCache>
                <c:ptCount val="1"/>
                <c:pt idx="0">
                  <c:v>MC</c:v>
                </c:pt>
              </c:strCache>
            </c:strRef>
          </c:tx>
          <c:spPr>
            <a:solidFill>
              <a:schemeClr val="accent2">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Sheet1!$B$9:$D$9</c:f>
              <c:numCache>
                <c:formatCode>General</c:formatCode>
                <c:ptCount val="3"/>
                <c:pt idx="0">
                  <c:v>242851.38</c:v>
                </c:pt>
                <c:pt idx="1">
                  <c:v>242851.38</c:v>
                </c:pt>
                <c:pt idx="2">
                  <c:v>242851.38</c:v>
                </c:pt>
              </c:numCache>
            </c:numRef>
          </c:val>
        </c:ser>
        <c:dLbls>
          <c:showLegendKey val="0"/>
          <c:showVal val="0"/>
          <c:showCatName val="0"/>
          <c:showSerName val="0"/>
          <c:showPercent val="0"/>
          <c:showBubbleSize val="0"/>
        </c:dLbls>
        <c:gapWidth val="55"/>
        <c:overlap val="100"/>
        <c:axId val="70374144"/>
        <c:axId val="70375680"/>
        <c:extLst>
          <c:ext xmlns:c15="http://schemas.microsoft.com/office/drawing/2012/chart" uri="{02D57815-91ED-43cb-92C2-25804820EDAC}">
            <c15:filteredBarSeries>
              <c15:ser>
                <c:idx val="9"/>
                <c:order val="8"/>
                <c:tx>
                  <c:strRef>
                    <c:extLst>
                      <c:ext uri="{02D57815-91ED-43cb-92C2-25804820EDAC}">
                        <c15:formulaRef>
                          <c15:sqref>Sheet1!$A$11</c15:sqref>
                        </c15:formulaRef>
                      </c:ext>
                    </c:extLst>
                    <c:strCache>
                      <c:ptCount val="1"/>
                    </c:strCache>
                  </c:strRef>
                </c:tx>
                <c:spPr>
                  <a:solidFill>
                    <a:schemeClr val="accent4">
                      <a:lumMod val="60000"/>
                    </a:schemeClr>
                  </a:solidFill>
                  <a:ln>
                    <a:noFill/>
                  </a:ln>
                  <a:effectLst/>
                </c:spPr>
                <c:invertIfNegative val="0"/>
                <c:cat>
                  <c:strRef>
                    <c:extLst>
                      <c:ex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c:ext uri="{02D57815-91ED-43cb-92C2-25804820EDAC}">
                        <c15:formulaRef>
                          <c15:sqref>Sheet1!$B$11:$D$11</c15:sqref>
                        </c15:formulaRef>
                      </c:ext>
                    </c:extLst>
                    <c:numCache>
                      <c:formatCode>_("$"* #,##0_);_("$"* \(#,##0\);_("$"* "-"??_);_(@_)</c:formatCode>
                      <c:ptCount val="3"/>
                    </c:numCache>
                  </c:numRef>
                </c:val>
              </c15:ser>
            </c15:filteredBarSeries>
            <c15:filteredBarSeries>
              <c15:ser>
                <c:idx val="10"/>
                <c:order val="9"/>
                <c:tx>
                  <c:strRef>
                    <c:extLst xmlns:c15="http://schemas.microsoft.com/office/drawing/2012/chart">
                      <c:ext xmlns:c15="http://schemas.microsoft.com/office/drawing/2012/chart" uri="{02D57815-91ED-43cb-92C2-25804820EDAC}">
                        <c15:formulaRef>
                          <c15:sqref>Sheet1!$A$12</c15:sqref>
                        </c15:formulaRef>
                      </c:ext>
                    </c:extLst>
                    <c:strCache>
                      <c:ptCount val="1"/>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xmlns:c15="http://schemas.microsoft.com/office/drawing/2012/chart">
                      <c:ext xmlns:c15="http://schemas.microsoft.com/office/drawing/2012/chart" uri="{02D57815-91ED-43cb-92C2-25804820EDAC}">
                        <c15:formulaRef>
                          <c15:sqref>Sheet1!$B$12:$D$12</c15:sqref>
                        </c15:formulaRef>
                      </c:ext>
                    </c:extLst>
                    <c:numCache>
                      <c:formatCode>_("$"* #,##0.00_);_("$"* \(#,##0.00\);_("$"* "-"??_);_(@_)</c:formatCode>
                      <c:ptCount val="3"/>
                    </c:numCache>
                  </c:numRef>
                </c:val>
              </c15:ser>
            </c15:filteredBarSeries>
          </c:ext>
        </c:extLst>
      </c:barChart>
      <c:lineChart>
        <c:grouping val="standard"/>
        <c:varyColors val="0"/>
        <c:ser>
          <c:idx val="11"/>
          <c:order val="8"/>
          <c:tx>
            <c:strRef>
              <c:f>Sheet1!$A$13</c:f>
              <c:strCache>
                <c:ptCount val="1"/>
                <c:pt idx="0">
                  <c:v>Projected Resources</c:v>
                </c:pt>
              </c:strCache>
            </c:strRef>
          </c:tx>
          <c:spPr>
            <a:ln w="28575" cap="rnd">
              <a:solidFill>
                <a:schemeClr val="tx1"/>
              </a:solidFill>
              <a:prstDash val="dash"/>
              <a:round/>
            </a:ln>
            <a:effectLst/>
          </c:spPr>
          <c:marker>
            <c:symbol val="none"/>
          </c:marker>
          <c:cat>
            <c:strRef>
              <c:f>Sheet1!$B$1:$D$1</c:f>
              <c:strCache>
                <c:ptCount val="3"/>
                <c:pt idx="0">
                  <c:v>2010 Guidelines</c:v>
                </c:pt>
                <c:pt idx="1">
                  <c:v>2013 Guidelines (Full)</c:v>
                </c:pt>
                <c:pt idx="2">
                  <c:v>Universal Treatment</c:v>
                </c:pt>
              </c:strCache>
            </c:strRef>
          </c:cat>
          <c:val>
            <c:numRef>
              <c:f>Sheet1!$B$13:$D$13</c:f>
              <c:numCache>
                <c:formatCode>_("$"* #,##0_);_("$"* \(#,##0\);_("$"* "-"??_);_(@_)</c:formatCode>
                <c:ptCount val="3"/>
                <c:pt idx="0">
                  <c:v>103169837.81260148</c:v>
                </c:pt>
                <c:pt idx="1">
                  <c:v>103169837.81260148</c:v>
                </c:pt>
                <c:pt idx="2">
                  <c:v>103169837.81260148</c:v>
                </c:pt>
              </c:numCache>
            </c:numRef>
          </c:val>
          <c:smooth val="0"/>
        </c:ser>
        <c:dLbls>
          <c:showLegendKey val="0"/>
          <c:showVal val="0"/>
          <c:showCatName val="0"/>
          <c:showSerName val="0"/>
          <c:showPercent val="0"/>
          <c:showBubbleSize val="0"/>
        </c:dLbls>
        <c:marker val="1"/>
        <c:smooth val="0"/>
        <c:axId val="70374144"/>
        <c:axId val="70375680"/>
      </c:lineChart>
      <c:catAx>
        <c:axId val="7037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0375680"/>
        <c:crosses val="autoZero"/>
        <c:auto val="1"/>
        <c:lblAlgn val="ctr"/>
        <c:lblOffset val="100"/>
        <c:noMultiLvlLbl val="0"/>
      </c:catAx>
      <c:valAx>
        <c:axId val="70375680"/>
        <c:scaling>
          <c:orientation val="minMax"/>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0374144"/>
        <c:crosses val="autoZero"/>
        <c:crossBetween val="between"/>
        <c:majorUnit val="50000000"/>
        <c:minorUnit val="25000000"/>
        <c:dispUnits>
          <c:builtInUnit val="millions"/>
          <c:dispUnitsLbl>
            <c:layout>
              <c:manualLayout>
                <c:xMode val="edge"/>
                <c:yMode val="edge"/>
                <c:x val="3.1446548667000609E-3"/>
                <c:y val="0.18623334199160885"/>
              </c:manualLayout>
            </c:layout>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fr-CA" dirty="0" smtClean="0"/>
                    <a:t>Millions (USD)</a:t>
                  </a:r>
                  <a:endParaRPr lang="fr-CA" dirty="0"/>
                </a:p>
              </c:rich>
            </c:tx>
            <c:spPr>
              <a:noFill/>
              <a:ln>
                <a:noFill/>
              </a:ln>
              <a:effectLst/>
            </c:spPr>
          </c:dispUnitsLbl>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dirty="0" smtClean="0"/>
              <a:t>Rwanda</a:t>
            </a:r>
            <a:endParaRPr lang="fr-CA" dirty="0"/>
          </a:p>
        </c:rich>
      </c:tx>
      <c:overlay val="0"/>
    </c:title>
    <c:autoTitleDeleted val="0"/>
    <c:plotArea>
      <c:layout>
        <c:manualLayout>
          <c:layoutTarget val="inner"/>
          <c:xMode val="edge"/>
          <c:yMode val="edge"/>
          <c:x val="0.18452977718310104"/>
          <c:y val="0.17893427807732065"/>
          <c:w val="0.76154971163138996"/>
          <c:h val="0.57044775532238079"/>
        </c:manualLayout>
      </c:layout>
      <c:barChart>
        <c:barDir val="col"/>
        <c:grouping val="stacked"/>
        <c:varyColors val="0"/>
        <c:ser>
          <c:idx val="0"/>
          <c:order val="0"/>
          <c:tx>
            <c:strRef>
              <c:f>Sheet1!$A$2</c:f>
              <c:strCache>
                <c:ptCount val="1"/>
                <c:pt idx="0">
                  <c:v>ART</c:v>
                </c:pt>
              </c:strCache>
            </c:strRef>
          </c:tx>
          <c:spPr>
            <a:solidFill>
              <a:schemeClr val="accent1"/>
            </a:solidFill>
            <a:ln>
              <a:noFill/>
            </a:ln>
            <a:effectLst/>
          </c:spPr>
          <c:invertIfNegative val="0"/>
          <c:cat>
            <c:strRef>
              <c:f>Sheet1!$B$1:$D$1</c:f>
              <c:strCache>
                <c:ptCount val="3"/>
                <c:pt idx="0">
                  <c:v>2010 Guidelines</c:v>
                </c:pt>
                <c:pt idx="1">
                  <c:v>2013 Guidelines (Full)</c:v>
                </c:pt>
                <c:pt idx="2">
                  <c:v>Universal Treatment</c:v>
                </c:pt>
              </c:strCache>
            </c:strRef>
          </c:cat>
          <c:val>
            <c:numRef>
              <c:f>Sheet1!$B$2:$D$2</c:f>
              <c:numCache>
                <c:formatCode>"$"#,##0_);[Red]\("$"#,##0\)</c:formatCode>
                <c:ptCount val="3"/>
                <c:pt idx="0">
                  <c:v>53065986</c:v>
                </c:pt>
                <c:pt idx="1">
                  <c:v>61712758</c:v>
                </c:pt>
                <c:pt idx="2">
                  <c:v>65141429</c:v>
                </c:pt>
              </c:numCache>
            </c:numRef>
          </c:val>
        </c:ser>
        <c:ser>
          <c:idx val="1"/>
          <c:order val="1"/>
          <c:tx>
            <c:strRef>
              <c:f>Sheet1!$A$3</c:f>
              <c:strCache>
                <c:ptCount val="1"/>
                <c:pt idx="0">
                  <c:v>PMTCT</c:v>
                </c:pt>
              </c:strCache>
            </c:strRef>
          </c:tx>
          <c:spPr>
            <a:solidFill>
              <a:schemeClr val="accent2"/>
            </a:solidFill>
            <a:ln>
              <a:noFill/>
            </a:ln>
            <a:effectLst/>
          </c:spPr>
          <c:invertIfNegative val="0"/>
          <c:cat>
            <c:strRef>
              <c:f>Sheet1!$B$1:$D$1</c:f>
              <c:strCache>
                <c:ptCount val="3"/>
                <c:pt idx="0">
                  <c:v>2010 Guidelines</c:v>
                </c:pt>
                <c:pt idx="1">
                  <c:v>2013 Guidelines (Full)</c:v>
                </c:pt>
                <c:pt idx="2">
                  <c:v>Universal Treatment</c:v>
                </c:pt>
              </c:strCache>
            </c:strRef>
          </c:cat>
          <c:val>
            <c:numRef>
              <c:f>Sheet1!$B$3:$D$3</c:f>
              <c:numCache>
                <c:formatCode>"$"#,##0_);[Red]\("$"#,##0\)</c:formatCode>
                <c:ptCount val="3"/>
                <c:pt idx="0">
                  <c:v>1594932</c:v>
                </c:pt>
                <c:pt idx="1">
                  <c:v>2138387</c:v>
                </c:pt>
                <c:pt idx="2">
                  <c:v>2106728</c:v>
                </c:pt>
              </c:numCache>
            </c:numRef>
          </c:val>
        </c:ser>
        <c:ser>
          <c:idx val="2"/>
          <c:order val="2"/>
          <c:tx>
            <c:strRef>
              <c:f>Sheet1!$A$4</c:f>
              <c:strCache>
                <c:ptCount val="1"/>
                <c:pt idx="0">
                  <c:v>Pediatric </c:v>
                </c:pt>
              </c:strCache>
            </c:strRef>
          </c:tx>
          <c:spPr>
            <a:solidFill>
              <a:schemeClr val="accent3"/>
            </a:solidFill>
            <a:ln>
              <a:noFill/>
            </a:ln>
            <a:effectLst/>
          </c:spPr>
          <c:invertIfNegative val="0"/>
          <c:cat>
            <c:strRef>
              <c:f>Sheet1!$B$1:$D$1</c:f>
              <c:strCache>
                <c:ptCount val="3"/>
                <c:pt idx="0">
                  <c:v>2010 Guidelines</c:v>
                </c:pt>
                <c:pt idx="1">
                  <c:v>2013 Guidelines (Full)</c:v>
                </c:pt>
                <c:pt idx="2">
                  <c:v>Universal Treatment</c:v>
                </c:pt>
              </c:strCache>
            </c:strRef>
          </c:cat>
          <c:val>
            <c:numRef>
              <c:f>Sheet1!$B$4:$D$4</c:f>
              <c:numCache>
                <c:formatCode>"$"#,##0_);[Red]\("$"#,##0\)</c:formatCode>
                <c:ptCount val="3"/>
                <c:pt idx="0">
                  <c:v>3351244</c:v>
                </c:pt>
                <c:pt idx="1">
                  <c:v>3351244</c:v>
                </c:pt>
                <c:pt idx="2">
                  <c:v>3351244</c:v>
                </c:pt>
              </c:numCache>
            </c:numRef>
          </c:val>
        </c:ser>
        <c:ser>
          <c:idx val="3"/>
          <c:order val="3"/>
          <c:tx>
            <c:strRef>
              <c:f>Sheet1!$A$5</c:f>
              <c:strCache>
                <c:ptCount val="1"/>
                <c:pt idx="0">
                  <c:v>Pre-ART</c:v>
                </c:pt>
              </c:strCache>
            </c:strRef>
          </c:tx>
          <c:spPr>
            <a:solidFill>
              <a:schemeClr val="accent4"/>
            </a:solidFill>
            <a:ln>
              <a:noFill/>
            </a:ln>
            <a:effectLst/>
          </c:spPr>
          <c:invertIfNegative val="0"/>
          <c:cat>
            <c:strRef>
              <c:f>Sheet1!$B$1:$D$1</c:f>
              <c:strCache>
                <c:ptCount val="3"/>
                <c:pt idx="0">
                  <c:v>2010 Guidelines</c:v>
                </c:pt>
                <c:pt idx="1">
                  <c:v>2013 Guidelines (Full)</c:v>
                </c:pt>
                <c:pt idx="2">
                  <c:v>Universal Treatment</c:v>
                </c:pt>
              </c:strCache>
            </c:strRef>
          </c:cat>
          <c:val>
            <c:numRef>
              <c:f>Sheet1!$B$5:$D$5</c:f>
              <c:numCache>
                <c:formatCode>"$"#,##0_);[Red]\("$"#,##0\)</c:formatCode>
                <c:ptCount val="3"/>
                <c:pt idx="0">
                  <c:v>1684948</c:v>
                </c:pt>
                <c:pt idx="1">
                  <c:v>455819</c:v>
                </c:pt>
                <c:pt idx="2" formatCode="General">
                  <c:v>0</c:v>
                </c:pt>
              </c:numCache>
            </c:numRef>
          </c:val>
        </c:ser>
        <c:ser>
          <c:idx val="4"/>
          <c:order val="4"/>
          <c:tx>
            <c:strRef>
              <c:f>Sheet1!$A$6</c:f>
              <c:strCache>
                <c:ptCount val="1"/>
                <c:pt idx="0">
                  <c:v>Palliative Care</c:v>
                </c:pt>
              </c:strCache>
            </c:strRef>
          </c:tx>
          <c:spPr>
            <a:solidFill>
              <a:schemeClr val="accent5"/>
            </a:solidFill>
            <a:ln>
              <a:noFill/>
            </a:ln>
            <a:effectLst/>
          </c:spPr>
          <c:invertIfNegative val="0"/>
          <c:cat>
            <c:strRef>
              <c:f>Sheet1!$B$1:$D$1</c:f>
              <c:strCache>
                <c:ptCount val="3"/>
                <c:pt idx="0">
                  <c:v>2010 Guidelines</c:v>
                </c:pt>
                <c:pt idx="1">
                  <c:v>2013 Guidelines (Full)</c:v>
                </c:pt>
                <c:pt idx="2">
                  <c:v>Universal Treatment</c:v>
                </c:pt>
              </c:strCache>
            </c:strRef>
          </c:cat>
          <c:val>
            <c:numRef>
              <c:f>Sheet1!$B$6:$D$6</c:f>
              <c:numCache>
                <c:formatCode>"$"#,##0_);[Red]\("$"#,##0\)</c:formatCode>
                <c:ptCount val="3"/>
                <c:pt idx="0">
                  <c:v>1412545</c:v>
                </c:pt>
                <c:pt idx="1">
                  <c:v>1223593</c:v>
                </c:pt>
                <c:pt idx="2">
                  <c:v>1150146</c:v>
                </c:pt>
              </c:numCache>
            </c:numRef>
          </c:val>
        </c:ser>
        <c:ser>
          <c:idx val="5"/>
          <c:order val="5"/>
          <c:tx>
            <c:strRef>
              <c:f>Sheet1!$A$7</c:f>
              <c:strCache>
                <c:ptCount val="1"/>
                <c:pt idx="0">
                  <c:v>Tests</c:v>
                </c:pt>
              </c:strCache>
            </c:strRef>
          </c:tx>
          <c:spPr>
            <a:solidFill>
              <a:schemeClr val="accent6"/>
            </a:solidFill>
            <a:ln>
              <a:noFill/>
            </a:ln>
            <a:effectLst/>
          </c:spPr>
          <c:invertIfNegative val="0"/>
          <c:cat>
            <c:strRef>
              <c:f>Sheet1!$B$1:$D$1</c:f>
              <c:strCache>
                <c:ptCount val="3"/>
                <c:pt idx="0">
                  <c:v>2010 Guidelines</c:v>
                </c:pt>
                <c:pt idx="1">
                  <c:v>2013 Guidelines (Full)</c:v>
                </c:pt>
                <c:pt idx="2">
                  <c:v>Universal Treatment</c:v>
                </c:pt>
              </c:strCache>
            </c:strRef>
          </c:cat>
          <c:val>
            <c:numRef>
              <c:f>Sheet1!$B$7:$D$7</c:f>
              <c:numCache>
                <c:formatCode>"$"#,##0_);[Red]\("$"#,##0\)</c:formatCode>
                <c:ptCount val="3"/>
                <c:pt idx="0">
                  <c:v>2835868</c:v>
                </c:pt>
                <c:pt idx="1">
                  <c:v>7458696</c:v>
                </c:pt>
                <c:pt idx="2">
                  <c:v>11247285</c:v>
                </c:pt>
              </c:numCache>
            </c:numRef>
          </c:val>
        </c:ser>
        <c:ser>
          <c:idx val="6"/>
          <c:order val="6"/>
          <c:tx>
            <c:strRef>
              <c:f>Sheet1!$A$8</c:f>
              <c:strCache>
                <c:ptCount val="1"/>
                <c:pt idx="0">
                  <c:v>Condoms</c:v>
                </c:pt>
              </c:strCache>
            </c:strRef>
          </c:tx>
          <c:spPr>
            <a:solidFill>
              <a:schemeClr val="accent1">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Sheet1!$B$8:$D$8</c:f>
              <c:numCache>
                <c:formatCode>"$"#,##0_);[Red]\("$"#,##0\)</c:formatCode>
                <c:ptCount val="3"/>
                <c:pt idx="0">
                  <c:v>3687358</c:v>
                </c:pt>
                <c:pt idx="1">
                  <c:v>3687358</c:v>
                </c:pt>
                <c:pt idx="2">
                  <c:v>3687358</c:v>
                </c:pt>
              </c:numCache>
            </c:numRef>
          </c:val>
        </c:ser>
        <c:ser>
          <c:idx val="7"/>
          <c:order val="7"/>
          <c:tx>
            <c:strRef>
              <c:f>Sheet1!$A$9</c:f>
              <c:strCache>
                <c:ptCount val="1"/>
                <c:pt idx="0">
                  <c:v>MC</c:v>
                </c:pt>
              </c:strCache>
            </c:strRef>
          </c:tx>
          <c:spPr>
            <a:solidFill>
              <a:schemeClr val="accent2">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Sheet1!$B$9:$D$9</c:f>
              <c:numCache>
                <c:formatCode>"$"#,##0_);[Red]\("$"#,##0\)</c:formatCode>
                <c:ptCount val="3"/>
                <c:pt idx="0">
                  <c:v>2760913</c:v>
                </c:pt>
                <c:pt idx="1">
                  <c:v>2760913</c:v>
                </c:pt>
                <c:pt idx="2">
                  <c:v>2760913</c:v>
                </c:pt>
              </c:numCache>
            </c:numRef>
          </c:val>
        </c:ser>
        <c:dLbls>
          <c:showLegendKey val="0"/>
          <c:showVal val="0"/>
          <c:showCatName val="0"/>
          <c:showSerName val="0"/>
          <c:showPercent val="0"/>
          <c:showBubbleSize val="0"/>
        </c:dLbls>
        <c:gapWidth val="55"/>
        <c:overlap val="100"/>
        <c:axId val="72767360"/>
        <c:axId val="72768896"/>
        <c:extLst>
          <c:ext xmlns:c15="http://schemas.microsoft.com/office/drawing/2012/chart" uri="{02D57815-91ED-43cb-92C2-25804820EDAC}">
            <c15:filteredBarSeries>
              <c15:ser>
                <c:idx val="9"/>
                <c:order val="8"/>
                <c:tx>
                  <c:strRef>
                    <c:extLst>
                      <c:ext uri="{02D57815-91ED-43cb-92C2-25804820EDAC}">
                        <c15:formulaRef>
                          <c15:sqref>Sheet1!$A$11</c15:sqref>
                        </c15:formulaRef>
                      </c:ext>
                    </c:extLst>
                    <c:strCache>
                      <c:ptCount val="1"/>
                      <c:pt idx="0">
                        <c:v>Cum. Cost/Infection Averted </c:v>
                      </c:pt>
                    </c:strCache>
                  </c:strRef>
                </c:tx>
                <c:spPr>
                  <a:solidFill>
                    <a:schemeClr val="accent4">
                      <a:lumMod val="60000"/>
                    </a:schemeClr>
                  </a:solidFill>
                  <a:ln>
                    <a:noFill/>
                  </a:ln>
                  <a:effectLst/>
                </c:spPr>
                <c:invertIfNegative val="0"/>
                <c:cat>
                  <c:strRef>
                    <c:extLst>
                      <c:ex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c:ext uri="{02D57815-91ED-43cb-92C2-25804820EDAC}">
                        <c15:formulaRef>
                          <c15:sqref>Sheet1!$B$11:$D$11</c15:sqref>
                        </c15:formulaRef>
                      </c:ext>
                    </c:extLst>
                    <c:numCache>
                      <c:formatCode>_("$"* #,##0_);_("$"* \(#,##0\);_("$"* "-"??_);_(@_)</c:formatCode>
                      <c:ptCount val="3"/>
                    </c:numCache>
                  </c:numRef>
                </c:val>
              </c15:ser>
            </c15:filteredBarSeries>
            <c15:filteredBarSeries>
              <c15:ser>
                <c:idx val="10"/>
                <c:order val="9"/>
                <c:tx>
                  <c:strRef>
                    <c:extLst xmlns:c15="http://schemas.microsoft.com/office/drawing/2012/chart">
                      <c:ext xmlns:c15="http://schemas.microsoft.com/office/drawing/2012/chart" uri="{02D57815-91ED-43cb-92C2-25804820EDAC}">
                        <c15:formulaRef>
                          <c15:sqref>Sheet1!$A$12</c15:sqref>
                        </c15:formulaRef>
                      </c:ext>
                    </c:extLst>
                    <c:strCache>
                      <c:ptCount val="1"/>
                      <c:pt idx="0">
                        <c:v>ART Coverage</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xmlns:c15="http://schemas.microsoft.com/office/drawing/2012/chart">
                      <c:ext xmlns:c15="http://schemas.microsoft.com/office/drawing/2012/chart" uri="{02D57815-91ED-43cb-92C2-25804820EDAC}">
                        <c15:formulaRef>
                          <c15:sqref>Sheet1!$B$12:$D$12</c15:sqref>
                        </c15:formulaRef>
                      </c:ext>
                    </c:extLst>
                    <c:numCache>
                      <c:formatCode>_("$"* #,##0.00_);_("$"* \(#,##0.00\);_("$"* "-"??_);_(@_)</c:formatCode>
                      <c:ptCount val="3"/>
                    </c:numCache>
                  </c:numRef>
                </c:val>
              </c15:ser>
            </c15:filteredBarSeries>
          </c:ext>
        </c:extLst>
      </c:barChart>
      <c:lineChart>
        <c:grouping val="standard"/>
        <c:varyColors val="0"/>
        <c:ser>
          <c:idx val="11"/>
          <c:order val="8"/>
          <c:tx>
            <c:strRef>
              <c:f>Sheet1!$A$13</c:f>
              <c:strCache>
                <c:ptCount val="1"/>
                <c:pt idx="0">
                  <c:v>Projected Resources</c:v>
                </c:pt>
              </c:strCache>
            </c:strRef>
          </c:tx>
          <c:spPr>
            <a:ln w="28575" cap="rnd">
              <a:solidFill>
                <a:schemeClr val="tx1"/>
              </a:solidFill>
              <a:prstDash val="dash"/>
              <a:round/>
            </a:ln>
            <a:effectLst/>
          </c:spPr>
          <c:marker>
            <c:symbol val="none"/>
          </c:marker>
          <c:cat>
            <c:strRef>
              <c:f>Sheet1!$B$1:$D$1</c:f>
              <c:strCache>
                <c:ptCount val="3"/>
                <c:pt idx="0">
                  <c:v>2010 Guidelines</c:v>
                </c:pt>
                <c:pt idx="1">
                  <c:v>2013 Guidelines (Full)</c:v>
                </c:pt>
                <c:pt idx="2">
                  <c:v>Universal Treatment</c:v>
                </c:pt>
              </c:strCache>
            </c:strRef>
          </c:cat>
          <c:val>
            <c:numRef>
              <c:f>Sheet1!$B$13:$D$13</c:f>
              <c:numCache>
                <c:formatCode>_("$"* #,##0_);_("$"* \(#,##0\);_("$"* "-"??_);_(@_)</c:formatCode>
                <c:ptCount val="3"/>
                <c:pt idx="0">
                  <c:v>148124476.77255777</c:v>
                </c:pt>
                <c:pt idx="1">
                  <c:v>148124476.77255777</c:v>
                </c:pt>
                <c:pt idx="2" formatCode="_(&quot;$&quot;* #,##0.00_);_(&quot;$&quot;* \(#,##0.00\);_(&quot;$&quot;* &quot;-&quot;??_);_(@_)">
                  <c:v>148124476.77255777</c:v>
                </c:pt>
              </c:numCache>
            </c:numRef>
          </c:val>
          <c:smooth val="0"/>
        </c:ser>
        <c:dLbls>
          <c:showLegendKey val="0"/>
          <c:showVal val="0"/>
          <c:showCatName val="0"/>
          <c:showSerName val="0"/>
          <c:showPercent val="0"/>
          <c:showBubbleSize val="0"/>
        </c:dLbls>
        <c:marker val="1"/>
        <c:smooth val="0"/>
        <c:axId val="72767360"/>
        <c:axId val="72768896"/>
      </c:lineChart>
      <c:catAx>
        <c:axId val="7276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2768896"/>
        <c:crosses val="autoZero"/>
        <c:auto val="1"/>
        <c:lblAlgn val="ctr"/>
        <c:lblOffset val="100"/>
        <c:noMultiLvlLbl val="0"/>
      </c:catAx>
      <c:valAx>
        <c:axId val="72768896"/>
        <c:scaling>
          <c:orientation val="minMax"/>
          <c:max val="150000000"/>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2767360"/>
        <c:crosses val="autoZero"/>
        <c:crossBetween val="between"/>
        <c:dispUnits>
          <c:builtInUnit val="millions"/>
          <c:dispUnitsLbl>
            <c:layout>
              <c:manualLayout>
                <c:xMode val="edge"/>
                <c:yMode val="edge"/>
                <c:x val="1.1553628260235599E-3"/>
                <c:y val="0.28687469621852801"/>
              </c:manualLayout>
            </c:layout>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fr-CA" sz="1200" dirty="0" smtClean="0"/>
                    <a:t>Millions (USD)</a:t>
                  </a:r>
                  <a:endParaRPr lang="fr-CA" sz="1200" dirty="0"/>
                </a:p>
              </c:rich>
            </c:tx>
            <c:spPr>
              <a:noFill/>
              <a:ln>
                <a:noFill/>
              </a:ln>
              <a:effectLst/>
            </c:spPr>
          </c:dispUnitsLbl>
        </c:dispUnits>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dirty="0" err="1" smtClean="0"/>
              <a:t>Zambia</a:t>
            </a:r>
            <a:endParaRPr lang="fr-CA" dirty="0"/>
          </a:p>
        </c:rich>
      </c:tx>
      <c:layout>
        <c:manualLayout>
          <c:xMode val="edge"/>
          <c:yMode val="edge"/>
          <c:x val="0.28078310879468021"/>
          <c:y val="5.8339168241575541E-2"/>
        </c:manualLayout>
      </c:layout>
      <c:overlay val="0"/>
    </c:title>
    <c:autoTitleDeleted val="0"/>
    <c:plotArea>
      <c:layout>
        <c:manualLayout>
          <c:layoutTarget val="inner"/>
          <c:xMode val="edge"/>
          <c:yMode val="edge"/>
          <c:x val="0.10193651627530813"/>
          <c:y val="0.22920345757040617"/>
          <c:w val="0.50137960511611723"/>
          <c:h val="0.5611773341545484"/>
        </c:manualLayout>
      </c:layout>
      <c:barChart>
        <c:barDir val="col"/>
        <c:grouping val="stacked"/>
        <c:varyColors val="0"/>
        <c:ser>
          <c:idx val="0"/>
          <c:order val="0"/>
          <c:tx>
            <c:strRef>
              <c:f>Sheet1!$A$2</c:f>
              <c:strCache>
                <c:ptCount val="1"/>
                <c:pt idx="0">
                  <c:v>ART</c:v>
                </c:pt>
              </c:strCache>
            </c:strRef>
          </c:tx>
          <c:spPr>
            <a:solidFill>
              <a:schemeClr val="accent1"/>
            </a:solidFill>
            <a:ln>
              <a:noFill/>
            </a:ln>
            <a:effectLst/>
          </c:spPr>
          <c:invertIfNegative val="0"/>
          <c:cat>
            <c:strRef>
              <c:f>Sheet1!$B$1:$D$1</c:f>
              <c:strCache>
                <c:ptCount val="3"/>
                <c:pt idx="0">
                  <c:v>2010 Guidelines</c:v>
                </c:pt>
                <c:pt idx="1">
                  <c:v>2013 Guidelines (Full)</c:v>
                </c:pt>
                <c:pt idx="2">
                  <c:v>Universal Treatment</c:v>
                </c:pt>
              </c:strCache>
            </c:strRef>
          </c:cat>
          <c:val>
            <c:numRef>
              <c:f>Sheet1!$B$2:$D$2</c:f>
              <c:numCache>
                <c:formatCode>"$"#,##0_);[Red]\("$"#,##0\)</c:formatCode>
                <c:ptCount val="3"/>
                <c:pt idx="0">
                  <c:v>175092355</c:v>
                </c:pt>
                <c:pt idx="1">
                  <c:v>198003787</c:v>
                </c:pt>
                <c:pt idx="2">
                  <c:v>212235300</c:v>
                </c:pt>
              </c:numCache>
            </c:numRef>
          </c:val>
        </c:ser>
        <c:ser>
          <c:idx val="1"/>
          <c:order val="1"/>
          <c:tx>
            <c:strRef>
              <c:f>Sheet1!$A$3</c:f>
              <c:strCache>
                <c:ptCount val="1"/>
                <c:pt idx="0">
                  <c:v>PMTCT</c:v>
                </c:pt>
              </c:strCache>
            </c:strRef>
          </c:tx>
          <c:spPr>
            <a:solidFill>
              <a:schemeClr val="accent2"/>
            </a:solidFill>
            <a:ln>
              <a:noFill/>
            </a:ln>
            <a:effectLst/>
          </c:spPr>
          <c:invertIfNegative val="0"/>
          <c:cat>
            <c:strRef>
              <c:f>Sheet1!$B$1:$D$1</c:f>
              <c:strCache>
                <c:ptCount val="3"/>
                <c:pt idx="0">
                  <c:v>2010 Guidelines</c:v>
                </c:pt>
                <c:pt idx="1">
                  <c:v>2013 Guidelines (Full)</c:v>
                </c:pt>
                <c:pt idx="2">
                  <c:v>Universal Treatment</c:v>
                </c:pt>
              </c:strCache>
            </c:strRef>
          </c:cat>
          <c:val>
            <c:numRef>
              <c:f>Sheet1!$B$3:$D$3</c:f>
              <c:numCache>
                <c:formatCode>"$"#,##0_);[Red]\("$"#,##0\)</c:formatCode>
                <c:ptCount val="3"/>
                <c:pt idx="0">
                  <c:v>12575464</c:v>
                </c:pt>
                <c:pt idx="1">
                  <c:v>17688854</c:v>
                </c:pt>
                <c:pt idx="2">
                  <c:v>17559552</c:v>
                </c:pt>
              </c:numCache>
            </c:numRef>
          </c:val>
        </c:ser>
        <c:ser>
          <c:idx val="2"/>
          <c:order val="2"/>
          <c:tx>
            <c:strRef>
              <c:f>Sheet1!$A$4</c:f>
              <c:strCache>
                <c:ptCount val="1"/>
                <c:pt idx="0">
                  <c:v>Pediatric </c:v>
                </c:pt>
              </c:strCache>
            </c:strRef>
          </c:tx>
          <c:spPr>
            <a:solidFill>
              <a:schemeClr val="accent3"/>
            </a:solidFill>
            <a:ln>
              <a:noFill/>
            </a:ln>
            <a:effectLst/>
          </c:spPr>
          <c:invertIfNegative val="0"/>
          <c:cat>
            <c:strRef>
              <c:f>Sheet1!$B$1:$D$1</c:f>
              <c:strCache>
                <c:ptCount val="3"/>
                <c:pt idx="0">
                  <c:v>2010 Guidelines</c:v>
                </c:pt>
                <c:pt idx="1">
                  <c:v>2013 Guidelines (Full)</c:v>
                </c:pt>
                <c:pt idx="2">
                  <c:v>Universal Treatment</c:v>
                </c:pt>
              </c:strCache>
            </c:strRef>
          </c:cat>
          <c:val>
            <c:numRef>
              <c:f>Sheet1!$B$4:$D$4</c:f>
              <c:numCache>
                <c:formatCode>"$"#,##0_);[Red]\("$"#,##0\)</c:formatCode>
                <c:ptCount val="3"/>
                <c:pt idx="0">
                  <c:v>32344696</c:v>
                </c:pt>
                <c:pt idx="1">
                  <c:v>32345547</c:v>
                </c:pt>
                <c:pt idx="2">
                  <c:v>32338600</c:v>
                </c:pt>
              </c:numCache>
            </c:numRef>
          </c:val>
        </c:ser>
        <c:ser>
          <c:idx val="3"/>
          <c:order val="3"/>
          <c:tx>
            <c:strRef>
              <c:f>Sheet1!$A$5</c:f>
              <c:strCache>
                <c:ptCount val="1"/>
                <c:pt idx="0">
                  <c:v>Pre-ART</c:v>
                </c:pt>
              </c:strCache>
            </c:strRef>
          </c:tx>
          <c:spPr>
            <a:solidFill>
              <a:schemeClr val="accent4"/>
            </a:solidFill>
            <a:ln>
              <a:noFill/>
            </a:ln>
            <a:effectLst/>
          </c:spPr>
          <c:invertIfNegative val="0"/>
          <c:cat>
            <c:strRef>
              <c:f>Sheet1!$B$1:$D$1</c:f>
              <c:strCache>
                <c:ptCount val="3"/>
                <c:pt idx="0">
                  <c:v>2010 Guidelines</c:v>
                </c:pt>
                <c:pt idx="1">
                  <c:v>2013 Guidelines (Full)</c:v>
                </c:pt>
                <c:pt idx="2">
                  <c:v>Universal Treatment</c:v>
                </c:pt>
              </c:strCache>
            </c:strRef>
          </c:cat>
          <c:val>
            <c:numRef>
              <c:f>Sheet1!$B$5:$D$5</c:f>
              <c:numCache>
                <c:formatCode>"$"#,##0_);[Red]\("$"#,##0\)</c:formatCode>
                <c:ptCount val="3"/>
                <c:pt idx="0">
                  <c:v>7899365</c:v>
                </c:pt>
                <c:pt idx="1">
                  <c:v>2420587</c:v>
                </c:pt>
                <c:pt idx="2" formatCode="General">
                  <c:v>0</c:v>
                </c:pt>
              </c:numCache>
            </c:numRef>
          </c:val>
        </c:ser>
        <c:ser>
          <c:idx val="4"/>
          <c:order val="4"/>
          <c:tx>
            <c:strRef>
              <c:f>Sheet1!$A$6</c:f>
              <c:strCache>
                <c:ptCount val="1"/>
                <c:pt idx="0">
                  <c:v>Palliative Care</c:v>
                </c:pt>
              </c:strCache>
            </c:strRef>
          </c:tx>
          <c:spPr>
            <a:solidFill>
              <a:schemeClr val="accent5"/>
            </a:solidFill>
            <a:ln>
              <a:noFill/>
            </a:ln>
            <a:effectLst/>
          </c:spPr>
          <c:invertIfNegative val="0"/>
          <c:cat>
            <c:strRef>
              <c:f>Sheet1!$B$1:$D$1</c:f>
              <c:strCache>
                <c:ptCount val="3"/>
                <c:pt idx="0">
                  <c:v>2010 Guidelines</c:v>
                </c:pt>
                <c:pt idx="1">
                  <c:v>2013 Guidelines (Full)</c:v>
                </c:pt>
                <c:pt idx="2">
                  <c:v>Universal Treatment</c:v>
                </c:pt>
              </c:strCache>
            </c:strRef>
          </c:cat>
          <c:val>
            <c:numRef>
              <c:f>Sheet1!$B$6:$D$6</c:f>
              <c:numCache>
                <c:formatCode>"$"#,##0_);[Red]\("$"#,##0\)</c:formatCode>
                <c:ptCount val="3"/>
                <c:pt idx="0">
                  <c:v>7505314</c:v>
                </c:pt>
                <c:pt idx="1">
                  <c:v>6705694</c:v>
                </c:pt>
                <c:pt idx="2">
                  <c:v>6440098</c:v>
                </c:pt>
              </c:numCache>
            </c:numRef>
          </c:val>
        </c:ser>
        <c:ser>
          <c:idx val="5"/>
          <c:order val="5"/>
          <c:tx>
            <c:strRef>
              <c:f>Sheet1!$A$7</c:f>
              <c:strCache>
                <c:ptCount val="1"/>
                <c:pt idx="0">
                  <c:v>Tests</c:v>
                </c:pt>
              </c:strCache>
            </c:strRef>
          </c:tx>
          <c:spPr>
            <a:solidFill>
              <a:schemeClr val="accent6"/>
            </a:solidFill>
            <a:ln>
              <a:noFill/>
            </a:ln>
            <a:effectLst/>
          </c:spPr>
          <c:invertIfNegative val="0"/>
          <c:cat>
            <c:strRef>
              <c:f>Sheet1!$B$1:$D$1</c:f>
              <c:strCache>
                <c:ptCount val="3"/>
                <c:pt idx="0">
                  <c:v>2010 Guidelines</c:v>
                </c:pt>
                <c:pt idx="1">
                  <c:v>2013 Guidelines (Full)</c:v>
                </c:pt>
                <c:pt idx="2">
                  <c:v>Universal Treatment</c:v>
                </c:pt>
              </c:strCache>
            </c:strRef>
          </c:cat>
          <c:val>
            <c:numRef>
              <c:f>Sheet1!$B$7:$D$7</c:f>
              <c:numCache>
                <c:formatCode>"$"#,##0_);[Red]\("$"#,##0\)</c:formatCode>
                <c:ptCount val="3"/>
                <c:pt idx="0">
                  <c:v>27657330</c:v>
                </c:pt>
                <c:pt idx="1">
                  <c:v>45838743</c:v>
                </c:pt>
                <c:pt idx="2">
                  <c:v>37557571</c:v>
                </c:pt>
              </c:numCache>
            </c:numRef>
          </c:val>
        </c:ser>
        <c:ser>
          <c:idx val="6"/>
          <c:order val="6"/>
          <c:tx>
            <c:strRef>
              <c:f>Sheet1!$A$8</c:f>
              <c:strCache>
                <c:ptCount val="1"/>
                <c:pt idx="0">
                  <c:v>Condoms</c:v>
                </c:pt>
              </c:strCache>
            </c:strRef>
          </c:tx>
          <c:spPr>
            <a:solidFill>
              <a:schemeClr val="accent1">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Sheet1!$B$8:$D$8</c:f>
              <c:numCache>
                <c:formatCode>"$"#,##0_);[Red]\("$"#,##0\)</c:formatCode>
                <c:ptCount val="3"/>
                <c:pt idx="0">
                  <c:v>12558144</c:v>
                </c:pt>
                <c:pt idx="1">
                  <c:v>12558144</c:v>
                </c:pt>
                <c:pt idx="2">
                  <c:v>12558144</c:v>
                </c:pt>
              </c:numCache>
            </c:numRef>
          </c:val>
        </c:ser>
        <c:ser>
          <c:idx val="7"/>
          <c:order val="7"/>
          <c:tx>
            <c:strRef>
              <c:f>Sheet1!$A$9</c:f>
              <c:strCache>
                <c:ptCount val="1"/>
                <c:pt idx="0">
                  <c:v>MC</c:v>
                </c:pt>
              </c:strCache>
            </c:strRef>
          </c:tx>
          <c:spPr>
            <a:solidFill>
              <a:schemeClr val="accent2">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Sheet1!$B$9:$D$9</c:f>
              <c:numCache>
                <c:formatCode>"$"#,##0_);[Red]\("$"#,##0\)</c:formatCode>
                <c:ptCount val="3"/>
                <c:pt idx="0">
                  <c:v>5564393</c:v>
                </c:pt>
                <c:pt idx="1">
                  <c:v>5564393</c:v>
                </c:pt>
                <c:pt idx="2">
                  <c:v>5564393</c:v>
                </c:pt>
              </c:numCache>
            </c:numRef>
          </c:val>
        </c:ser>
        <c:dLbls>
          <c:showLegendKey val="0"/>
          <c:showVal val="0"/>
          <c:showCatName val="0"/>
          <c:showSerName val="0"/>
          <c:showPercent val="0"/>
          <c:showBubbleSize val="0"/>
        </c:dLbls>
        <c:gapWidth val="55"/>
        <c:overlap val="100"/>
        <c:axId val="72894720"/>
        <c:axId val="72904704"/>
        <c:extLst>
          <c:ext xmlns:c15="http://schemas.microsoft.com/office/drawing/2012/chart" uri="{02D57815-91ED-43cb-92C2-25804820EDAC}">
            <c15:filteredBarSeries>
              <c15:ser>
                <c:idx val="9"/>
                <c:order val="8"/>
                <c:tx>
                  <c:strRef>
                    <c:extLst>
                      <c:ext uri="{02D57815-91ED-43cb-92C2-25804820EDAC}">
                        <c15:formulaRef>
                          <c15:sqref>Sheet1!$A$11</c15:sqref>
                        </c15:formulaRef>
                      </c:ext>
                    </c:extLst>
                    <c:strCache>
                      <c:ptCount val="1"/>
                      <c:pt idx="0">
                        <c:v>Cum. Cost/Infection Averted </c:v>
                      </c:pt>
                    </c:strCache>
                  </c:strRef>
                </c:tx>
                <c:spPr>
                  <a:solidFill>
                    <a:schemeClr val="accent4">
                      <a:lumMod val="60000"/>
                    </a:schemeClr>
                  </a:solidFill>
                  <a:ln>
                    <a:noFill/>
                  </a:ln>
                  <a:effectLst/>
                </c:spPr>
                <c:invertIfNegative val="0"/>
                <c:cat>
                  <c:strRef>
                    <c:extLst>
                      <c:ex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c:ext uri="{02D57815-91ED-43cb-92C2-25804820EDAC}">
                        <c15:formulaRef>
                          <c15:sqref>Sheet1!$B$11:$D$11</c15:sqref>
                        </c15:formulaRef>
                      </c:ext>
                    </c:extLst>
                    <c:numCache>
                      <c:formatCode>_("$"* #,##0_);_("$"* \(#,##0\);_("$"* "-"??_);_(@_)</c:formatCode>
                      <c:ptCount val="3"/>
                    </c:numCache>
                  </c:numRef>
                </c:val>
              </c15:ser>
            </c15:filteredBarSeries>
            <c15:filteredBarSeries>
              <c15:ser>
                <c:idx val="10"/>
                <c:order val="9"/>
                <c:tx>
                  <c:strRef>
                    <c:extLst xmlns:c15="http://schemas.microsoft.com/office/drawing/2012/chart">
                      <c:ext xmlns:c15="http://schemas.microsoft.com/office/drawing/2012/chart" uri="{02D57815-91ED-43cb-92C2-25804820EDAC}">
                        <c15:formulaRef>
                          <c15:sqref>Sheet1!$A$12</c15:sqref>
                        </c15:formulaRef>
                      </c:ext>
                    </c:extLst>
                    <c:strCache>
                      <c:ptCount val="1"/>
                      <c:pt idx="0">
                        <c:v>ART Coverage</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xmlns:c15="http://schemas.microsoft.com/office/drawing/2012/chart">
                      <c:ext xmlns:c15="http://schemas.microsoft.com/office/drawing/2012/chart" uri="{02D57815-91ED-43cb-92C2-25804820EDAC}">
                        <c15:formulaRef>
                          <c15:sqref>Sheet1!$B$12:$D$12</c15:sqref>
                        </c15:formulaRef>
                      </c:ext>
                    </c:extLst>
                    <c:numCache>
                      <c:formatCode>_("$"* #,##0.00_);_("$"* \(#,##0.00\);_("$"* "-"??_);_(@_)</c:formatCode>
                      <c:ptCount val="3"/>
                    </c:numCache>
                  </c:numRef>
                </c:val>
              </c15:ser>
            </c15:filteredBarSeries>
          </c:ext>
        </c:extLst>
      </c:barChart>
      <c:lineChart>
        <c:grouping val="standard"/>
        <c:varyColors val="0"/>
        <c:ser>
          <c:idx val="11"/>
          <c:order val="8"/>
          <c:tx>
            <c:strRef>
              <c:f>Sheet1!$A$13</c:f>
              <c:strCache>
                <c:ptCount val="1"/>
                <c:pt idx="0">
                  <c:v>Projected Resources</c:v>
                </c:pt>
              </c:strCache>
            </c:strRef>
          </c:tx>
          <c:spPr>
            <a:ln w="28575" cap="rnd">
              <a:solidFill>
                <a:schemeClr val="tx1"/>
              </a:solidFill>
              <a:prstDash val="dash"/>
              <a:round/>
            </a:ln>
            <a:effectLst/>
          </c:spPr>
          <c:marker>
            <c:symbol val="none"/>
          </c:marker>
          <c:cat>
            <c:strRef>
              <c:f>Sheet1!$B$1:$D$1</c:f>
              <c:strCache>
                <c:ptCount val="3"/>
                <c:pt idx="0">
                  <c:v>2010 Guidelines</c:v>
                </c:pt>
                <c:pt idx="1">
                  <c:v>2013 Guidelines (Full)</c:v>
                </c:pt>
                <c:pt idx="2">
                  <c:v>Universal Treatment</c:v>
                </c:pt>
              </c:strCache>
            </c:strRef>
          </c:cat>
          <c:val>
            <c:numRef>
              <c:f>Sheet1!$B$13:$D$13</c:f>
              <c:numCache>
                <c:formatCode>_("$"* #,##0_);_("$"* \(#,##0\);_("$"* "-"??_);_(@_)</c:formatCode>
                <c:ptCount val="3"/>
                <c:pt idx="0">
                  <c:v>651918395.36942041</c:v>
                </c:pt>
                <c:pt idx="1">
                  <c:v>651918395.36942041</c:v>
                </c:pt>
                <c:pt idx="2">
                  <c:v>651918395.36942041</c:v>
                </c:pt>
              </c:numCache>
            </c:numRef>
          </c:val>
          <c:smooth val="0"/>
        </c:ser>
        <c:dLbls>
          <c:showLegendKey val="0"/>
          <c:showVal val="0"/>
          <c:showCatName val="0"/>
          <c:showSerName val="0"/>
          <c:showPercent val="0"/>
          <c:showBubbleSize val="0"/>
        </c:dLbls>
        <c:marker val="1"/>
        <c:smooth val="0"/>
        <c:axId val="72894720"/>
        <c:axId val="72904704"/>
      </c:lineChart>
      <c:catAx>
        <c:axId val="7289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2904704"/>
        <c:crosses val="autoZero"/>
        <c:auto val="1"/>
        <c:lblAlgn val="ctr"/>
        <c:lblOffset val="100"/>
        <c:noMultiLvlLbl val="0"/>
      </c:catAx>
      <c:valAx>
        <c:axId val="72904704"/>
        <c:scaling>
          <c:orientation val="minMax"/>
          <c:min val="0"/>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2894720"/>
        <c:crosses val="autoZero"/>
        <c:crossBetween val="between"/>
        <c:majorUnit val="150000000"/>
        <c:minorUnit val="50000000"/>
        <c:dispUnits>
          <c:builtInUnit val="millions"/>
          <c:dispUnitsLbl>
            <c:layout>
              <c:manualLayout>
                <c:xMode val="edge"/>
                <c:yMode val="edge"/>
                <c:x val="1.4631302692850939E-2"/>
                <c:y val="0.30178310664972996"/>
              </c:manualLayout>
            </c:layout>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fr-CA" dirty="0" smtClean="0">
                      <a:solidFill>
                        <a:schemeClr val="tx1"/>
                      </a:solidFill>
                    </a:rPr>
                    <a:t>Millions (USD)</a:t>
                  </a:r>
                  <a:endParaRPr lang="fr-CA" dirty="0">
                    <a:solidFill>
                      <a:schemeClr val="tx1"/>
                    </a:solidFill>
                  </a:endParaRPr>
                </a:p>
              </c:rich>
            </c:tx>
            <c:spPr>
              <a:noFill/>
              <a:ln>
                <a:noFill/>
              </a:ln>
              <a:effectLst/>
            </c:spPr>
          </c:dispUnitsLbl>
        </c:dispUnits>
      </c:valAx>
      <c:spPr>
        <a:noFill/>
        <a:ln>
          <a:noFill/>
        </a:ln>
        <a:effectLst/>
      </c:spPr>
    </c:plotArea>
    <c:legend>
      <c:legendPos val="r"/>
      <c:layout>
        <c:manualLayout>
          <c:xMode val="edge"/>
          <c:yMode val="edge"/>
          <c:x val="0.69667662056078217"/>
          <c:y val="0.14657082958969753"/>
          <c:w val="0.27034626648325694"/>
          <c:h val="0.7608593322911372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dirty="0" smtClean="0"/>
              <a:t>Malawi</a:t>
            </a:r>
            <a:endParaRPr lang="fr-CA" dirty="0"/>
          </a:p>
        </c:rich>
      </c:tx>
      <c:overlay val="0"/>
    </c:title>
    <c:autoTitleDeleted val="0"/>
    <c:plotArea>
      <c:layout>
        <c:manualLayout>
          <c:layoutTarget val="inner"/>
          <c:xMode val="edge"/>
          <c:yMode val="edge"/>
          <c:x val="0.15700192749343833"/>
          <c:y val="0.13332605803022948"/>
          <c:w val="0.6297805122706146"/>
          <c:h val="0.72527437332802713"/>
        </c:manualLayout>
      </c:layout>
      <c:barChart>
        <c:barDir val="col"/>
        <c:grouping val="stacked"/>
        <c:varyColors val="0"/>
        <c:ser>
          <c:idx val="0"/>
          <c:order val="0"/>
          <c:tx>
            <c:strRef>
              <c:f>Sheet1!$A$2</c:f>
              <c:strCache>
                <c:ptCount val="1"/>
                <c:pt idx="0">
                  <c:v>ART</c:v>
                </c:pt>
              </c:strCache>
            </c:strRef>
          </c:tx>
          <c:spPr>
            <a:solidFill>
              <a:schemeClr val="accent1"/>
            </a:solidFill>
            <a:ln>
              <a:noFill/>
            </a:ln>
            <a:effectLst/>
          </c:spPr>
          <c:invertIfNegative val="0"/>
          <c:cat>
            <c:strRef>
              <c:f>Sheet1!$B$1:$D$1</c:f>
              <c:strCache>
                <c:ptCount val="3"/>
                <c:pt idx="0">
                  <c:v>2010 Guidelines</c:v>
                </c:pt>
                <c:pt idx="1">
                  <c:v>2013 Guidelines (Full)</c:v>
                </c:pt>
                <c:pt idx="2">
                  <c:v>Universal Treatment</c:v>
                </c:pt>
              </c:strCache>
            </c:strRef>
          </c:cat>
          <c:val>
            <c:numRef>
              <c:f>Sheet1!$B$2:$D$2</c:f>
              <c:numCache>
                <c:formatCode>"$"#,##0_);[Red]\("$"#,##0\)</c:formatCode>
                <c:ptCount val="3"/>
                <c:pt idx="0">
                  <c:v>129382544</c:v>
                </c:pt>
                <c:pt idx="1">
                  <c:v>162230654</c:v>
                </c:pt>
                <c:pt idx="2">
                  <c:v>172189906</c:v>
                </c:pt>
              </c:numCache>
            </c:numRef>
          </c:val>
        </c:ser>
        <c:ser>
          <c:idx val="1"/>
          <c:order val="1"/>
          <c:tx>
            <c:strRef>
              <c:f>Sheet1!$A$3</c:f>
              <c:strCache>
                <c:ptCount val="1"/>
                <c:pt idx="0">
                  <c:v>PMTCT</c:v>
                </c:pt>
              </c:strCache>
            </c:strRef>
          </c:tx>
          <c:spPr>
            <a:solidFill>
              <a:schemeClr val="accent2"/>
            </a:solidFill>
            <a:ln>
              <a:noFill/>
            </a:ln>
            <a:effectLst/>
          </c:spPr>
          <c:invertIfNegative val="0"/>
          <c:cat>
            <c:strRef>
              <c:f>Sheet1!$B$1:$D$1</c:f>
              <c:strCache>
                <c:ptCount val="3"/>
                <c:pt idx="0">
                  <c:v>2010 Guidelines</c:v>
                </c:pt>
                <c:pt idx="1">
                  <c:v>2013 Guidelines (Full)</c:v>
                </c:pt>
                <c:pt idx="2">
                  <c:v>Universal Treatment</c:v>
                </c:pt>
              </c:strCache>
            </c:strRef>
          </c:cat>
          <c:val>
            <c:numRef>
              <c:f>Sheet1!$B$3:$D$3</c:f>
              <c:numCache>
                <c:formatCode>"$"#,##0_);[Red]\("$"#,##0\)</c:formatCode>
                <c:ptCount val="3"/>
                <c:pt idx="0">
                  <c:v>9501214</c:v>
                </c:pt>
                <c:pt idx="1">
                  <c:v>14707623</c:v>
                </c:pt>
                <c:pt idx="2">
                  <c:v>14336641</c:v>
                </c:pt>
              </c:numCache>
            </c:numRef>
          </c:val>
        </c:ser>
        <c:ser>
          <c:idx val="2"/>
          <c:order val="2"/>
          <c:tx>
            <c:strRef>
              <c:f>Sheet1!$A$4</c:f>
              <c:strCache>
                <c:ptCount val="1"/>
                <c:pt idx="0">
                  <c:v>Pediatric </c:v>
                </c:pt>
              </c:strCache>
            </c:strRef>
          </c:tx>
          <c:spPr>
            <a:solidFill>
              <a:schemeClr val="accent3"/>
            </a:solidFill>
            <a:ln>
              <a:noFill/>
            </a:ln>
            <a:effectLst/>
          </c:spPr>
          <c:invertIfNegative val="0"/>
          <c:cat>
            <c:strRef>
              <c:f>Sheet1!$B$1:$D$1</c:f>
              <c:strCache>
                <c:ptCount val="3"/>
                <c:pt idx="0">
                  <c:v>2010 Guidelines</c:v>
                </c:pt>
                <c:pt idx="1">
                  <c:v>2013 Guidelines (Full)</c:v>
                </c:pt>
                <c:pt idx="2">
                  <c:v>Universal Treatment</c:v>
                </c:pt>
              </c:strCache>
            </c:strRef>
          </c:cat>
          <c:val>
            <c:numRef>
              <c:f>Sheet1!$B$4:$D$4</c:f>
              <c:numCache>
                <c:formatCode>"$"#,##0_);[Red]\("$"#,##0\)</c:formatCode>
                <c:ptCount val="3"/>
                <c:pt idx="0">
                  <c:v>42786631</c:v>
                </c:pt>
                <c:pt idx="1">
                  <c:v>42786631</c:v>
                </c:pt>
                <c:pt idx="2">
                  <c:v>42786631</c:v>
                </c:pt>
              </c:numCache>
            </c:numRef>
          </c:val>
        </c:ser>
        <c:ser>
          <c:idx val="3"/>
          <c:order val="3"/>
          <c:tx>
            <c:strRef>
              <c:f>Sheet1!$A$5</c:f>
              <c:strCache>
                <c:ptCount val="1"/>
                <c:pt idx="0">
                  <c:v>Pre-ART</c:v>
                </c:pt>
              </c:strCache>
            </c:strRef>
          </c:tx>
          <c:spPr>
            <a:solidFill>
              <a:schemeClr val="accent4"/>
            </a:solidFill>
            <a:ln>
              <a:noFill/>
            </a:ln>
            <a:effectLst/>
          </c:spPr>
          <c:invertIfNegative val="0"/>
          <c:cat>
            <c:strRef>
              <c:f>Sheet1!$B$1:$D$1</c:f>
              <c:strCache>
                <c:ptCount val="3"/>
                <c:pt idx="0">
                  <c:v>2010 Guidelines</c:v>
                </c:pt>
                <c:pt idx="1">
                  <c:v>2013 Guidelines (Full)</c:v>
                </c:pt>
                <c:pt idx="2">
                  <c:v>Universal Treatment</c:v>
                </c:pt>
              </c:strCache>
            </c:strRef>
          </c:cat>
          <c:val>
            <c:numRef>
              <c:f>Sheet1!$B$5:$D$5</c:f>
              <c:numCache>
                <c:formatCode>"$"#,##0_);[Red]\("$"#,##0\)</c:formatCode>
                <c:ptCount val="3"/>
                <c:pt idx="0">
                  <c:v>8368794</c:v>
                </c:pt>
                <c:pt idx="1">
                  <c:v>1989037</c:v>
                </c:pt>
                <c:pt idx="2" formatCode="General">
                  <c:v>0</c:v>
                </c:pt>
              </c:numCache>
            </c:numRef>
          </c:val>
        </c:ser>
        <c:ser>
          <c:idx val="4"/>
          <c:order val="4"/>
          <c:tx>
            <c:strRef>
              <c:f>Sheet1!$A$6</c:f>
              <c:strCache>
                <c:ptCount val="1"/>
                <c:pt idx="0">
                  <c:v>Palliative Care</c:v>
                </c:pt>
              </c:strCache>
            </c:strRef>
          </c:tx>
          <c:spPr>
            <a:solidFill>
              <a:schemeClr val="accent5"/>
            </a:solidFill>
            <a:ln>
              <a:noFill/>
            </a:ln>
            <a:effectLst/>
          </c:spPr>
          <c:invertIfNegative val="0"/>
          <c:cat>
            <c:strRef>
              <c:f>Sheet1!$B$1:$D$1</c:f>
              <c:strCache>
                <c:ptCount val="3"/>
                <c:pt idx="0">
                  <c:v>2010 Guidelines</c:v>
                </c:pt>
                <c:pt idx="1">
                  <c:v>2013 Guidelines (Full)</c:v>
                </c:pt>
                <c:pt idx="2">
                  <c:v>Universal Treatment</c:v>
                </c:pt>
              </c:strCache>
            </c:strRef>
          </c:cat>
          <c:val>
            <c:numRef>
              <c:f>Sheet1!$B$6:$D$6</c:f>
              <c:numCache>
                <c:formatCode>"$"#,##0_);[Red]\("$"#,##0\)</c:formatCode>
                <c:ptCount val="3"/>
                <c:pt idx="0">
                  <c:v>6552435</c:v>
                </c:pt>
                <c:pt idx="1">
                  <c:v>5640184</c:v>
                </c:pt>
                <c:pt idx="2">
                  <c:v>5261872</c:v>
                </c:pt>
              </c:numCache>
            </c:numRef>
          </c:val>
        </c:ser>
        <c:ser>
          <c:idx val="5"/>
          <c:order val="5"/>
          <c:tx>
            <c:strRef>
              <c:f>Sheet1!$A$7</c:f>
              <c:strCache>
                <c:ptCount val="1"/>
                <c:pt idx="0">
                  <c:v>Tests</c:v>
                </c:pt>
              </c:strCache>
            </c:strRef>
          </c:tx>
          <c:spPr>
            <a:solidFill>
              <a:schemeClr val="accent6"/>
            </a:solidFill>
            <a:ln>
              <a:noFill/>
            </a:ln>
            <a:effectLst/>
          </c:spPr>
          <c:invertIfNegative val="0"/>
          <c:cat>
            <c:strRef>
              <c:f>Sheet1!$B$1:$D$1</c:f>
              <c:strCache>
                <c:ptCount val="3"/>
                <c:pt idx="0">
                  <c:v>2010 Guidelines</c:v>
                </c:pt>
                <c:pt idx="1">
                  <c:v>2013 Guidelines (Full)</c:v>
                </c:pt>
                <c:pt idx="2">
                  <c:v>Universal Treatment</c:v>
                </c:pt>
              </c:strCache>
            </c:strRef>
          </c:cat>
          <c:val>
            <c:numRef>
              <c:f>Sheet1!$B$7:$D$7</c:f>
              <c:numCache>
                <c:formatCode>"$"#,##0_);[Red]\("$"#,##0\)</c:formatCode>
                <c:ptCount val="3"/>
                <c:pt idx="0">
                  <c:v>10491549</c:v>
                </c:pt>
                <c:pt idx="1">
                  <c:v>35040127</c:v>
                </c:pt>
                <c:pt idx="2">
                  <c:v>56153980</c:v>
                </c:pt>
              </c:numCache>
            </c:numRef>
          </c:val>
        </c:ser>
        <c:ser>
          <c:idx val="6"/>
          <c:order val="6"/>
          <c:tx>
            <c:strRef>
              <c:f>Sheet1!$A$8</c:f>
              <c:strCache>
                <c:ptCount val="1"/>
                <c:pt idx="0">
                  <c:v>MC</c:v>
                </c:pt>
              </c:strCache>
            </c:strRef>
          </c:tx>
          <c:spPr>
            <a:solidFill>
              <a:schemeClr val="accent1">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Sheet1!$B$8:$D$8</c:f>
              <c:numCache>
                <c:formatCode>"$"#,##0_);[Red]\("$"#,##0\)</c:formatCode>
                <c:ptCount val="3"/>
                <c:pt idx="0">
                  <c:v>1604020</c:v>
                </c:pt>
                <c:pt idx="1">
                  <c:v>1604020</c:v>
                </c:pt>
                <c:pt idx="2">
                  <c:v>1604020</c:v>
                </c:pt>
              </c:numCache>
            </c:numRef>
          </c:val>
        </c:ser>
        <c:ser>
          <c:idx val="7"/>
          <c:order val="7"/>
          <c:tx>
            <c:strRef>
              <c:f>Sheet1!$A$9</c:f>
              <c:strCache>
                <c:ptCount val="1"/>
                <c:pt idx="0">
                  <c:v>Condoms</c:v>
                </c:pt>
              </c:strCache>
            </c:strRef>
          </c:tx>
          <c:spPr>
            <a:solidFill>
              <a:schemeClr val="accent2">
                <a:lumMod val="60000"/>
              </a:schemeClr>
            </a:solidFill>
            <a:ln>
              <a:noFill/>
            </a:ln>
            <a:effectLst/>
          </c:spPr>
          <c:invertIfNegative val="0"/>
          <c:cat>
            <c:strRef>
              <c:f>Sheet1!$B$1:$D$1</c:f>
              <c:strCache>
                <c:ptCount val="3"/>
                <c:pt idx="0">
                  <c:v>2010 Guidelines</c:v>
                </c:pt>
                <c:pt idx="1">
                  <c:v>2013 Guidelines (Full)</c:v>
                </c:pt>
                <c:pt idx="2">
                  <c:v>Universal Treatment</c:v>
                </c:pt>
              </c:strCache>
            </c:strRef>
          </c:cat>
          <c:val>
            <c:numRef>
              <c:f>Sheet1!$B$9:$D$9</c:f>
              <c:numCache>
                <c:formatCode>"$"#,##0_);[Red]\("$"#,##0\)</c:formatCode>
                <c:ptCount val="3"/>
                <c:pt idx="0">
                  <c:v>10999479</c:v>
                </c:pt>
                <c:pt idx="1">
                  <c:v>10999479</c:v>
                </c:pt>
                <c:pt idx="2">
                  <c:v>10999479</c:v>
                </c:pt>
              </c:numCache>
            </c:numRef>
          </c:val>
        </c:ser>
        <c:dLbls>
          <c:showLegendKey val="0"/>
          <c:showVal val="0"/>
          <c:showCatName val="0"/>
          <c:showSerName val="0"/>
          <c:showPercent val="0"/>
          <c:showBubbleSize val="0"/>
        </c:dLbls>
        <c:gapWidth val="55"/>
        <c:overlap val="100"/>
        <c:axId val="72622464"/>
        <c:axId val="72624000"/>
        <c:extLst>
          <c:ext xmlns:c15="http://schemas.microsoft.com/office/drawing/2012/chart" uri="{02D57815-91ED-43cb-92C2-25804820EDAC}">
            <c15:filteredBarSeries>
              <c15:ser>
                <c:idx val="9"/>
                <c:order val="8"/>
                <c:tx>
                  <c:strRef>
                    <c:extLst>
                      <c:ext uri="{02D57815-91ED-43cb-92C2-25804820EDAC}">
                        <c15:formulaRef>
                          <c15:sqref>Sheet1!$A$11</c15:sqref>
                        </c15:formulaRef>
                      </c:ext>
                    </c:extLst>
                    <c:strCache>
                      <c:ptCount val="1"/>
                      <c:pt idx="0">
                        <c:v>Cum. Cost/Infection Averted </c:v>
                      </c:pt>
                    </c:strCache>
                  </c:strRef>
                </c:tx>
                <c:spPr>
                  <a:solidFill>
                    <a:schemeClr val="accent4">
                      <a:lumMod val="60000"/>
                    </a:schemeClr>
                  </a:solidFill>
                  <a:ln>
                    <a:noFill/>
                  </a:ln>
                  <a:effectLst/>
                </c:spPr>
                <c:invertIfNegative val="0"/>
                <c:cat>
                  <c:strRef>
                    <c:extLst>
                      <c:ex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c:ext uri="{02D57815-91ED-43cb-92C2-25804820EDAC}">
                        <c15:formulaRef>
                          <c15:sqref>Sheet1!$B$11:$D$11</c15:sqref>
                        </c15:formulaRef>
                      </c:ext>
                    </c:extLst>
                    <c:numCache>
                      <c:formatCode>_("$"* #,##0.00_);_("$"* \(#,##0.00\);_("$"* "-"??_);_(@_)</c:formatCode>
                      <c:ptCount val="3"/>
                    </c:numCache>
                  </c:numRef>
                </c:val>
              </c15:ser>
            </c15:filteredBarSeries>
            <c15:filteredBarSeries>
              <c15:ser>
                <c:idx val="10"/>
                <c:order val="9"/>
                <c:tx>
                  <c:strRef>
                    <c:extLst xmlns:c15="http://schemas.microsoft.com/office/drawing/2012/chart">
                      <c:ext xmlns:c15="http://schemas.microsoft.com/office/drawing/2012/chart" uri="{02D57815-91ED-43cb-92C2-25804820EDAC}">
                        <c15:formulaRef>
                          <c15:sqref>Sheet1!$A$12</c15:sqref>
                        </c15:formulaRef>
                      </c:ext>
                    </c:extLst>
                    <c:strCache>
                      <c:ptCount val="1"/>
                      <c:pt idx="0">
                        <c:v>ART Coverage</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Sheet1!$B$1:$D$1</c15:sqref>
                        </c15:formulaRef>
                      </c:ext>
                    </c:extLst>
                    <c:strCache>
                      <c:ptCount val="3"/>
                      <c:pt idx="0">
                        <c:v>2010 Guidelines</c:v>
                      </c:pt>
                      <c:pt idx="1">
                        <c:v>2013 Guidelines (Full)</c:v>
                      </c:pt>
                      <c:pt idx="2">
                        <c:v>Universal Treatment</c:v>
                      </c:pt>
                    </c:strCache>
                  </c:strRef>
                </c:cat>
                <c:val>
                  <c:numRef>
                    <c:extLst xmlns:c15="http://schemas.microsoft.com/office/drawing/2012/chart">
                      <c:ext xmlns:c15="http://schemas.microsoft.com/office/drawing/2012/chart" uri="{02D57815-91ED-43cb-92C2-25804820EDAC}">
                        <c15:formulaRef>
                          <c15:sqref>Sheet1!$B$12:$D$12</c15:sqref>
                        </c15:formulaRef>
                      </c:ext>
                    </c:extLst>
                    <c:numCache>
                      <c:formatCode>_("$"* #,##0.00_);_("$"* \(#,##0.00\);_("$"* "-"??_);_(@_)</c:formatCode>
                      <c:ptCount val="3"/>
                    </c:numCache>
                  </c:numRef>
                </c:val>
              </c15:ser>
            </c15:filteredBarSeries>
          </c:ext>
        </c:extLst>
      </c:barChart>
      <c:lineChart>
        <c:grouping val="standard"/>
        <c:varyColors val="0"/>
        <c:ser>
          <c:idx val="11"/>
          <c:order val="8"/>
          <c:tx>
            <c:strRef>
              <c:f>Sheet1!$A$13</c:f>
              <c:strCache>
                <c:ptCount val="1"/>
                <c:pt idx="0">
                  <c:v>Projected Resources</c:v>
                </c:pt>
              </c:strCache>
            </c:strRef>
          </c:tx>
          <c:spPr>
            <a:ln w="28575" cap="rnd">
              <a:solidFill>
                <a:schemeClr val="tx1"/>
              </a:solidFill>
              <a:prstDash val="dash"/>
              <a:round/>
            </a:ln>
            <a:effectLst/>
          </c:spPr>
          <c:marker>
            <c:symbol val="none"/>
          </c:marker>
          <c:cat>
            <c:strRef>
              <c:f>Sheet1!$B$1:$D$1</c:f>
              <c:strCache>
                <c:ptCount val="3"/>
                <c:pt idx="0">
                  <c:v>2010 Guidelines</c:v>
                </c:pt>
                <c:pt idx="1">
                  <c:v>2013 Guidelines (Full)</c:v>
                </c:pt>
                <c:pt idx="2">
                  <c:v>Universal Treatment</c:v>
                </c:pt>
              </c:strCache>
            </c:strRef>
          </c:cat>
          <c:val>
            <c:numRef>
              <c:f>Sheet1!$B$13:$D$13</c:f>
              <c:numCache>
                <c:formatCode>_("$"* #,##0.00_);_("$"* \(#,##0.00\);_("$"* "-"??_);_(@_)</c:formatCode>
                <c:ptCount val="3"/>
                <c:pt idx="0" formatCode="_(&quot;$&quot;* #,##0_);_(&quot;$&quot;* \(#,##0\);_(&quot;$&quot;* &quot;-&quot;??_);_(@_)">
                  <c:v>245370733.39668038</c:v>
                </c:pt>
                <c:pt idx="1">
                  <c:v>245370733.39668038</c:v>
                </c:pt>
                <c:pt idx="2">
                  <c:v>245370733.39668038</c:v>
                </c:pt>
              </c:numCache>
            </c:numRef>
          </c:val>
          <c:smooth val="0"/>
        </c:ser>
        <c:dLbls>
          <c:showLegendKey val="0"/>
          <c:showVal val="0"/>
          <c:showCatName val="0"/>
          <c:showSerName val="0"/>
          <c:showPercent val="0"/>
          <c:showBubbleSize val="0"/>
        </c:dLbls>
        <c:marker val="1"/>
        <c:smooth val="0"/>
        <c:axId val="72622464"/>
        <c:axId val="72624000"/>
      </c:lineChart>
      <c:catAx>
        <c:axId val="7262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2624000"/>
        <c:crosses val="autoZero"/>
        <c:auto val="1"/>
        <c:lblAlgn val="ctr"/>
        <c:lblOffset val="100"/>
        <c:noMultiLvlLbl val="0"/>
      </c:catAx>
      <c:valAx>
        <c:axId val="72624000"/>
        <c:scaling>
          <c:orientation val="minMax"/>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2622464"/>
        <c:crosses val="autoZero"/>
        <c:crossBetween val="between"/>
        <c:minorUnit val="25000000"/>
        <c:dispUnits>
          <c:builtInUnit val="millions"/>
          <c:dispUnitsLbl>
            <c:layout>
              <c:manualLayout>
                <c:xMode val="edge"/>
                <c:yMode val="edge"/>
                <c:x val="1.1552657480314961E-3"/>
                <c:y val="0.35724496937882766"/>
              </c:manualLayout>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r"/>
      <c:layout>
        <c:manualLayout>
          <c:xMode val="edge"/>
          <c:yMode val="edge"/>
          <c:x val="0.7638691298853344"/>
          <c:y val="2.216632643141829E-2"/>
          <c:w val="0.22529118642778401"/>
          <c:h val="0.965487994556236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1A50C-EE6D-45DC-A2BD-B0DC98B06CA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1D03FF5-9BF5-4D15-B1C6-4209729E0556}">
      <dgm:prSet phldrT="[Text]" custT="1"/>
      <dgm:spPr>
        <a:solidFill>
          <a:schemeClr val="bg1">
            <a:lumMod val="95000"/>
          </a:schemeClr>
        </a:solidFill>
        <a:ln>
          <a:solidFill>
            <a:schemeClr val="tx2"/>
          </a:solidFill>
        </a:ln>
      </dgm:spPr>
      <dgm:t>
        <a:bodyPr/>
        <a:lstStyle/>
        <a:p>
          <a:r>
            <a:rPr lang="en-US" sz="1800" b="1" dirty="0" smtClean="0">
              <a:solidFill>
                <a:schemeClr val="tx1"/>
              </a:solidFill>
            </a:rPr>
            <a:t>The mix of different kinds of patients on treatment will change substantially</a:t>
          </a:r>
          <a:endParaRPr lang="en-US" sz="1800" b="1" dirty="0">
            <a:solidFill>
              <a:schemeClr val="tx1"/>
            </a:solidFill>
          </a:endParaRPr>
        </a:p>
      </dgm:t>
    </dgm:pt>
    <dgm:pt modelId="{EB90C9CC-0F40-4863-AD41-F65B809C5A30}" type="parTrans" cxnId="{8B4E7865-5AC3-410B-A829-907AE0972145}">
      <dgm:prSet/>
      <dgm:spPr/>
      <dgm:t>
        <a:bodyPr/>
        <a:lstStyle/>
        <a:p>
          <a:endParaRPr lang="en-US" sz="1800"/>
        </a:p>
      </dgm:t>
    </dgm:pt>
    <dgm:pt modelId="{871C99DB-6D14-4734-A28E-5B8961B39370}" type="sibTrans" cxnId="{8B4E7865-5AC3-410B-A829-907AE0972145}">
      <dgm:prSet/>
      <dgm:spPr/>
      <dgm:t>
        <a:bodyPr/>
        <a:lstStyle/>
        <a:p>
          <a:endParaRPr lang="en-US" sz="1800"/>
        </a:p>
      </dgm:t>
    </dgm:pt>
    <dgm:pt modelId="{76DABD47-8849-4F83-A121-0610E6DC9FB2}">
      <dgm:prSet phldrT="[Text]" custT="1"/>
      <dgm:spPr>
        <a:solidFill>
          <a:schemeClr val="bg1">
            <a:lumMod val="95000"/>
          </a:schemeClr>
        </a:solidFill>
        <a:ln>
          <a:solidFill>
            <a:schemeClr val="tx2"/>
          </a:solidFill>
        </a:ln>
      </dgm:spPr>
      <dgm:t>
        <a:bodyPr/>
        <a:lstStyle/>
        <a:p>
          <a:r>
            <a:rPr lang="en-US" sz="1800" b="1" dirty="0" smtClean="0">
              <a:solidFill>
                <a:schemeClr val="tx1"/>
              </a:solidFill>
            </a:rPr>
            <a:t>Models of care will continue to be refined and adjusted to improve efficiency and quality </a:t>
          </a:r>
          <a:endParaRPr lang="en-US" sz="1800" b="1" dirty="0">
            <a:solidFill>
              <a:schemeClr val="tx1"/>
            </a:solidFill>
          </a:endParaRPr>
        </a:p>
      </dgm:t>
    </dgm:pt>
    <dgm:pt modelId="{A7E045C2-86BF-4584-9E90-B73616A6E327}" type="parTrans" cxnId="{5381873B-F80E-4808-AE2A-70CAB7F89064}">
      <dgm:prSet/>
      <dgm:spPr/>
      <dgm:t>
        <a:bodyPr/>
        <a:lstStyle/>
        <a:p>
          <a:endParaRPr lang="en-US" sz="1800"/>
        </a:p>
      </dgm:t>
    </dgm:pt>
    <dgm:pt modelId="{55C6BCCC-F730-4873-B918-9953C9766AF6}" type="sibTrans" cxnId="{5381873B-F80E-4808-AE2A-70CAB7F89064}">
      <dgm:prSet/>
      <dgm:spPr/>
      <dgm:t>
        <a:bodyPr/>
        <a:lstStyle/>
        <a:p>
          <a:endParaRPr lang="en-US" sz="1800"/>
        </a:p>
      </dgm:t>
    </dgm:pt>
    <dgm:pt modelId="{7B593DA2-A473-4F8C-B338-CCDDCFB978CE}">
      <dgm:prSet phldrT="[Text]" custT="1"/>
      <dgm:spPr>
        <a:solidFill>
          <a:schemeClr val="bg1">
            <a:lumMod val="95000"/>
          </a:schemeClr>
        </a:solidFill>
        <a:ln>
          <a:solidFill>
            <a:schemeClr val="tx2"/>
          </a:solidFill>
        </a:ln>
      </dgm:spPr>
      <dgm:t>
        <a:bodyPr/>
        <a:lstStyle/>
        <a:p>
          <a:r>
            <a:rPr lang="en-US" sz="1800" b="1" dirty="0" smtClean="0">
              <a:solidFill>
                <a:schemeClr val="tx1"/>
              </a:solidFill>
            </a:rPr>
            <a:t>The prices and mix of HIV commodities will continue to shift over time</a:t>
          </a:r>
          <a:endParaRPr lang="en-US" sz="1800" b="1" dirty="0">
            <a:solidFill>
              <a:schemeClr val="tx1"/>
            </a:solidFill>
          </a:endParaRPr>
        </a:p>
      </dgm:t>
    </dgm:pt>
    <dgm:pt modelId="{8CE98490-20FF-41B1-93E7-EB55E6119385}" type="parTrans" cxnId="{C82DA1BC-5903-4069-9939-7BF8D4ED5611}">
      <dgm:prSet/>
      <dgm:spPr/>
      <dgm:t>
        <a:bodyPr/>
        <a:lstStyle/>
        <a:p>
          <a:endParaRPr lang="en-US" sz="1800"/>
        </a:p>
      </dgm:t>
    </dgm:pt>
    <dgm:pt modelId="{2F3022D9-9B73-4B01-916C-D8EB083ED4A0}" type="sibTrans" cxnId="{C82DA1BC-5903-4069-9939-7BF8D4ED5611}">
      <dgm:prSet/>
      <dgm:spPr/>
      <dgm:t>
        <a:bodyPr/>
        <a:lstStyle/>
        <a:p>
          <a:endParaRPr lang="en-US" sz="1800"/>
        </a:p>
      </dgm:t>
    </dgm:pt>
    <dgm:pt modelId="{53CB1DCD-E07A-490E-B22C-6EE6B36995D7}">
      <dgm:prSet custT="1"/>
      <dgm:spPr>
        <a:ln>
          <a:solidFill>
            <a:schemeClr val="tx2"/>
          </a:solidFill>
        </a:ln>
      </dgm:spPr>
      <dgm:t>
        <a:bodyPr anchor="ctr"/>
        <a:lstStyle/>
        <a:p>
          <a:r>
            <a:rPr lang="en-US" sz="1800" dirty="0" smtClean="0"/>
            <a:t>Greater number of patients with higher CD4 counts (&gt;350), including PMTCT patients brought onto lifelong treatment irrespective of CD4</a:t>
          </a:r>
          <a:endParaRPr lang="en-US" sz="1800" dirty="0"/>
        </a:p>
      </dgm:t>
    </dgm:pt>
    <dgm:pt modelId="{074DD180-9F70-4006-B918-46D94779222F}" type="parTrans" cxnId="{10051283-1BEC-4156-8886-5104FC3A408B}">
      <dgm:prSet/>
      <dgm:spPr/>
      <dgm:t>
        <a:bodyPr/>
        <a:lstStyle/>
        <a:p>
          <a:endParaRPr lang="en-US" sz="1800"/>
        </a:p>
      </dgm:t>
    </dgm:pt>
    <dgm:pt modelId="{5C52AB6A-7BA7-4A36-BF47-4806A532B609}" type="sibTrans" cxnId="{10051283-1BEC-4156-8886-5104FC3A408B}">
      <dgm:prSet/>
      <dgm:spPr/>
      <dgm:t>
        <a:bodyPr/>
        <a:lstStyle/>
        <a:p>
          <a:endParaRPr lang="en-US" sz="1800"/>
        </a:p>
      </dgm:t>
    </dgm:pt>
    <dgm:pt modelId="{C11A08BB-19E5-49AF-9967-DDA47B566161}">
      <dgm:prSet custT="1"/>
      <dgm:spPr>
        <a:ln>
          <a:solidFill>
            <a:schemeClr val="tx2"/>
          </a:solidFill>
        </a:ln>
      </dgm:spPr>
      <dgm:t>
        <a:bodyPr anchor="ctr"/>
        <a:lstStyle/>
        <a:p>
          <a:r>
            <a:rPr lang="en-US" sz="1800" dirty="0" smtClean="0"/>
            <a:t>Increasing volume of more complex patients (2L, pediatric patients, etc.)</a:t>
          </a:r>
          <a:endParaRPr lang="en-US" sz="1800" dirty="0"/>
        </a:p>
      </dgm:t>
    </dgm:pt>
    <dgm:pt modelId="{2CEE58F2-8850-42BF-A138-DFF7A79D846F}" type="parTrans" cxnId="{9017FF05-CC40-4079-8D57-CD0D526A5313}">
      <dgm:prSet/>
      <dgm:spPr/>
      <dgm:t>
        <a:bodyPr/>
        <a:lstStyle/>
        <a:p>
          <a:endParaRPr lang="en-US" sz="1800"/>
        </a:p>
      </dgm:t>
    </dgm:pt>
    <dgm:pt modelId="{533FBFC8-7E0F-4AFD-AD30-063D0876A953}" type="sibTrans" cxnId="{9017FF05-CC40-4079-8D57-CD0D526A5313}">
      <dgm:prSet/>
      <dgm:spPr/>
      <dgm:t>
        <a:bodyPr/>
        <a:lstStyle/>
        <a:p>
          <a:endParaRPr lang="en-US" sz="1800"/>
        </a:p>
      </dgm:t>
    </dgm:pt>
    <dgm:pt modelId="{D24C3308-724D-4C03-A913-D63AA071788A}">
      <dgm:prSet custT="1"/>
      <dgm:spPr>
        <a:ln>
          <a:solidFill>
            <a:schemeClr val="tx2"/>
          </a:solidFill>
        </a:ln>
      </dgm:spPr>
      <dgm:t>
        <a:bodyPr anchor="ctr"/>
        <a:lstStyle/>
        <a:p>
          <a:r>
            <a:rPr lang="en-US" sz="1800" dirty="0" smtClean="0"/>
            <a:t>Decentralization may introduce changes in cadre mix and utilization </a:t>
          </a:r>
          <a:endParaRPr lang="en-US" sz="1800" dirty="0"/>
        </a:p>
      </dgm:t>
    </dgm:pt>
    <dgm:pt modelId="{68F3DE98-A131-4737-903E-9C7512928E55}" type="parTrans" cxnId="{517958BC-981D-42DE-91FE-D09DB0182E79}">
      <dgm:prSet/>
      <dgm:spPr/>
      <dgm:t>
        <a:bodyPr/>
        <a:lstStyle/>
        <a:p>
          <a:endParaRPr lang="en-US" sz="1800"/>
        </a:p>
      </dgm:t>
    </dgm:pt>
    <dgm:pt modelId="{288DA8CD-6848-4EF1-89CF-434577CF7FA1}" type="sibTrans" cxnId="{517958BC-981D-42DE-91FE-D09DB0182E79}">
      <dgm:prSet/>
      <dgm:spPr/>
      <dgm:t>
        <a:bodyPr/>
        <a:lstStyle/>
        <a:p>
          <a:endParaRPr lang="en-US" sz="1800"/>
        </a:p>
      </dgm:t>
    </dgm:pt>
    <dgm:pt modelId="{F73665BE-3A62-42E0-8861-39D3C68FD49B}">
      <dgm:prSet custT="1"/>
      <dgm:spPr>
        <a:ln>
          <a:solidFill>
            <a:schemeClr val="tx2"/>
          </a:solidFill>
        </a:ln>
      </dgm:spPr>
      <dgm:t>
        <a:bodyPr anchor="ctr"/>
        <a:lstStyle/>
        <a:p>
          <a:r>
            <a:rPr lang="en-US" sz="1800" dirty="0" smtClean="0"/>
            <a:t>Patient services should be enhanced to drive improvements in quality</a:t>
          </a:r>
          <a:endParaRPr lang="en-US" sz="1800" dirty="0"/>
        </a:p>
      </dgm:t>
    </dgm:pt>
    <dgm:pt modelId="{E2C37C3A-43E6-4143-BC8B-8FA594E1FEC5}" type="parTrans" cxnId="{BEA72E26-86A1-42F8-A7EF-78A7EBC65893}">
      <dgm:prSet/>
      <dgm:spPr/>
      <dgm:t>
        <a:bodyPr/>
        <a:lstStyle/>
        <a:p>
          <a:endParaRPr lang="en-US" sz="1800"/>
        </a:p>
      </dgm:t>
    </dgm:pt>
    <dgm:pt modelId="{B3DBCBD3-2255-4A03-AB34-526C029C83C6}" type="sibTrans" cxnId="{BEA72E26-86A1-42F8-A7EF-78A7EBC65893}">
      <dgm:prSet/>
      <dgm:spPr/>
      <dgm:t>
        <a:bodyPr/>
        <a:lstStyle/>
        <a:p>
          <a:endParaRPr lang="en-US" sz="1800"/>
        </a:p>
      </dgm:t>
    </dgm:pt>
    <dgm:pt modelId="{B6957D3F-75C9-4C21-9271-C5A51AE04BA4}">
      <dgm:prSet custT="1"/>
      <dgm:spPr>
        <a:ln>
          <a:solidFill>
            <a:schemeClr val="tx2"/>
          </a:solidFill>
        </a:ln>
      </dgm:spPr>
      <dgm:t>
        <a:bodyPr anchor="ctr"/>
        <a:lstStyle/>
        <a:p>
          <a:r>
            <a:rPr lang="en-US" sz="1800" dirty="0" smtClean="0"/>
            <a:t>Newer and more expensive products may increasingly be used (e.g., POC)</a:t>
          </a:r>
          <a:endParaRPr lang="en-US" sz="1800" dirty="0"/>
        </a:p>
      </dgm:t>
    </dgm:pt>
    <dgm:pt modelId="{3A104AC1-3130-416B-B723-4A7D945DC29F}" type="parTrans" cxnId="{1CB112F7-0D80-4778-BE7A-B68C52EDE8FB}">
      <dgm:prSet/>
      <dgm:spPr/>
      <dgm:t>
        <a:bodyPr/>
        <a:lstStyle/>
        <a:p>
          <a:endParaRPr lang="en-US" sz="1800"/>
        </a:p>
      </dgm:t>
    </dgm:pt>
    <dgm:pt modelId="{325BCBB8-D162-47CC-92DB-11C476AF3A36}" type="sibTrans" cxnId="{1CB112F7-0D80-4778-BE7A-B68C52EDE8FB}">
      <dgm:prSet/>
      <dgm:spPr/>
      <dgm:t>
        <a:bodyPr/>
        <a:lstStyle/>
        <a:p>
          <a:endParaRPr lang="en-US" sz="1800"/>
        </a:p>
      </dgm:t>
    </dgm:pt>
    <dgm:pt modelId="{B6D9FB0A-0DD1-48B7-8D17-ABA1579D1264}">
      <dgm:prSet custT="1"/>
      <dgm:spPr>
        <a:ln>
          <a:solidFill>
            <a:schemeClr val="tx2"/>
          </a:solidFill>
        </a:ln>
      </dgm:spPr>
      <dgm:t>
        <a:bodyPr anchor="ctr"/>
        <a:lstStyle/>
        <a:p>
          <a:r>
            <a:rPr lang="en-US" sz="1800" dirty="0" smtClean="0"/>
            <a:t>Existing products may experience further price reductions (e.g., 1L drugs)</a:t>
          </a:r>
          <a:endParaRPr lang="en-US" sz="1800" dirty="0"/>
        </a:p>
      </dgm:t>
    </dgm:pt>
    <dgm:pt modelId="{FA9C0579-5917-4180-A93E-D7A390BD743D}" type="sibTrans" cxnId="{3106FF68-7C37-45DF-AEE0-4E11B26511B3}">
      <dgm:prSet/>
      <dgm:spPr/>
      <dgm:t>
        <a:bodyPr/>
        <a:lstStyle/>
        <a:p>
          <a:endParaRPr lang="en-US" sz="1800"/>
        </a:p>
      </dgm:t>
    </dgm:pt>
    <dgm:pt modelId="{A639F068-51AE-45A7-BB44-3503C2FD45AF}" type="parTrans" cxnId="{3106FF68-7C37-45DF-AEE0-4E11B26511B3}">
      <dgm:prSet/>
      <dgm:spPr/>
      <dgm:t>
        <a:bodyPr/>
        <a:lstStyle/>
        <a:p>
          <a:endParaRPr lang="en-US" sz="1800"/>
        </a:p>
      </dgm:t>
    </dgm:pt>
    <dgm:pt modelId="{3DD42383-05EB-4AB1-9F73-406C53DEDB9C}" type="pres">
      <dgm:prSet presAssocID="{6841A50C-EE6D-45DC-A2BD-B0DC98B06CA6}" presName="linear" presStyleCnt="0">
        <dgm:presLayoutVars>
          <dgm:dir/>
          <dgm:animLvl val="lvl"/>
          <dgm:resizeHandles val="exact"/>
        </dgm:presLayoutVars>
      </dgm:prSet>
      <dgm:spPr/>
      <dgm:t>
        <a:bodyPr/>
        <a:lstStyle/>
        <a:p>
          <a:endParaRPr lang="en-US"/>
        </a:p>
      </dgm:t>
    </dgm:pt>
    <dgm:pt modelId="{37B28D54-112A-4731-A651-E05EE647AB9E}" type="pres">
      <dgm:prSet presAssocID="{D1D03FF5-9BF5-4D15-B1C6-4209729E0556}" presName="parentLin" presStyleCnt="0"/>
      <dgm:spPr/>
    </dgm:pt>
    <dgm:pt modelId="{0FADE858-C56B-4ADC-9727-A1BFBDD5D95C}" type="pres">
      <dgm:prSet presAssocID="{D1D03FF5-9BF5-4D15-B1C6-4209729E0556}" presName="parentLeftMargin" presStyleLbl="node1" presStyleIdx="0" presStyleCnt="3"/>
      <dgm:spPr/>
      <dgm:t>
        <a:bodyPr/>
        <a:lstStyle/>
        <a:p>
          <a:endParaRPr lang="en-US"/>
        </a:p>
      </dgm:t>
    </dgm:pt>
    <dgm:pt modelId="{C3EC3CB8-AA24-4DB0-B4D1-A3D929BF920A}" type="pres">
      <dgm:prSet presAssocID="{D1D03FF5-9BF5-4D15-B1C6-4209729E0556}" presName="parentText" presStyleLbl="node1" presStyleIdx="0" presStyleCnt="3">
        <dgm:presLayoutVars>
          <dgm:chMax val="0"/>
          <dgm:bulletEnabled val="1"/>
        </dgm:presLayoutVars>
      </dgm:prSet>
      <dgm:spPr/>
      <dgm:t>
        <a:bodyPr/>
        <a:lstStyle/>
        <a:p>
          <a:endParaRPr lang="en-US"/>
        </a:p>
      </dgm:t>
    </dgm:pt>
    <dgm:pt modelId="{ED2E0952-C29F-498F-9F1C-C7065768DC14}" type="pres">
      <dgm:prSet presAssocID="{D1D03FF5-9BF5-4D15-B1C6-4209729E0556}" presName="negativeSpace" presStyleCnt="0"/>
      <dgm:spPr/>
    </dgm:pt>
    <dgm:pt modelId="{0F9ACBB2-73B5-4C59-B0B9-3ABFBF02D63D}" type="pres">
      <dgm:prSet presAssocID="{D1D03FF5-9BF5-4D15-B1C6-4209729E0556}" presName="childText" presStyleLbl="conFgAcc1" presStyleIdx="0" presStyleCnt="3" custScaleY="89532" custLinFactNeighborX="-5710" custLinFactNeighborY="-2461">
        <dgm:presLayoutVars>
          <dgm:bulletEnabled val="1"/>
        </dgm:presLayoutVars>
      </dgm:prSet>
      <dgm:spPr/>
      <dgm:t>
        <a:bodyPr/>
        <a:lstStyle/>
        <a:p>
          <a:endParaRPr lang="en-US"/>
        </a:p>
      </dgm:t>
    </dgm:pt>
    <dgm:pt modelId="{56305B9E-0AB1-47CA-8594-9AA46157D51D}" type="pres">
      <dgm:prSet presAssocID="{871C99DB-6D14-4734-A28E-5B8961B39370}" presName="spaceBetweenRectangles" presStyleCnt="0"/>
      <dgm:spPr/>
    </dgm:pt>
    <dgm:pt modelId="{DC80453E-CA1B-4AE4-87B5-DDD7226ED4C1}" type="pres">
      <dgm:prSet presAssocID="{76DABD47-8849-4F83-A121-0610E6DC9FB2}" presName="parentLin" presStyleCnt="0"/>
      <dgm:spPr/>
    </dgm:pt>
    <dgm:pt modelId="{CD539F39-669C-4B4F-B952-9098B77AE75A}" type="pres">
      <dgm:prSet presAssocID="{76DABD47-8849-4F83-A121-0610E6DC9FB2}" presName="parentLeftMargin" presStyleLbl="node1" presStyleIdx="0" presStyleCnt="3"/>
      <dgm:spPr/>
      <dgm:t>
        <a:bodyPr/>
        <a:lstStyle/>
        <a:p>
          <a:endParaRPr lang="en-US"/>
        </a:p>
      </dgm:t>
    </dgm:pt>
    <dgm:pt modelId="{C8246A9C-931A-4B3C-89A6-2AEBF2F62B8D}" type="pres">
      <dgm:prSet presAssocID="{76DABD47-8849-4F83-A121-0610E6DC9FB2}" presName="parentText" presStyleLbl="node1" presStyleIdx="1" presStyleCnt="3">
        <dgm:presLayoutVars>
          <dgm:chMax val="0"/>
          <dgm:bulletEnabled val="1"/>
        </dgm:presLayoutVars>
      </dgm:prSet>
      <dgm:spPr/>
      <dgm:t>
        <a:bodyPr/>
        <a:lstStyle/>
        <a:p>
          <a:endParaRPr lang="en-US"/>
        </a:p>
      </dgm:t>
    </dgm:pt>
    <dgm:pt modelId="{7FDACF7D-7880-42BB-A439-51998829F41C}" type="pres">
      <dgm:prSet presAssocID="{76DABD47-8849-4F83-A121-0610E6DC9FB2}" presName="negativeSpace" presStyleCnt="0"/>
      <dgm:spPr/>
    </dgm:pt>
    <dgm:pt modelId="{27E98F37-762B-4FAD-A654-F85E7487D6B0}" type="pres">
      <dgm:prSet presAssocID="{76DABD47-8849-4F83-A121-0610E6DC9FB2}" presName="childText" presStyleLbl="conFgAcc1" presStyleIdx="1" presStyleCnt="3">
        <dgm:presLayoutVars>
          <dgm:bulletEnabled val="1"/>
        </dgm:presLayoutVars>
      </dgm:prSet>
      <dgm:spPr/>
      <dgm:t>
        <a:bodyPr/>
        <a:lstStyle/>
        <a:p>
          <a:endParaRPr lang="en-US"/>
        </a:p>
      </dgm:t>
    </dgm:pt>
    <dgm:pt modelId="{38586049-1555-4968-98F3-3CFE9EFA94C9}" type="pres">
      <dgm:prSet presAssocID="{55C6BCCC-F730-4873-B918-9953C9766AF6}" presName="spaceBetweenRectangles" presStyleCnt="0"/>
      <dgm:spPr/>
    </dgm:pt>
    <dgm:pt modelId="{26E9BD82-0700-41F1-84E6-16FFAC4F9421}" type="pres">
      <dgm:prSet presAssocID="{7B593DA2-A473-4F8C-B338-CCDDCFB978CE}" presName="parentLin" presStyleCnt="0"/>
      <dgm:spPr/>
    </dgm:pt>
    <dgm:pt modelId="{AB52BC05-458C-47EA-A075-00B1C1F8A9C5}" type="pres">
      <dgm:prSet presAssocID="{7B593DA2-A473-4F8C-B338-CCDDCFB978CE}" presName="parentLeftMargin" presStyleLbl="node1" presStyleIdx="1" presStyleCnt="3"/>
      <dgm:spPr/>
      <dgm:t>
        <a:bodyPr/>
        <a:lstStyle/>
        <a:p>
          <a:endParaRPr lang="en-US"/>
        </a:p>
      </dgm:t>
    </dgm:pt>
    <dgm:pt modelId="{63CD1293-A26B-4642-AC4E-9595678E2C5C}" type="pres">
      <dgm:prSet presAssocID="{7B593DA2-A473-4F8C-B338-CCDDCFB978CE}" presName="parentText" presStyleLbl="node1" presStyleIdx="2" presStyleCnt="3">
        <dgm:presLayoutVars>
          <dgm:chMax val="0"/>
          <dgm:bulletEnabled val="1"/>
        </dgm:presLayoutVars>
      </dgm:prSet>
      <dgm:spPr/>
      <dgm:t>
        <a:bodyPr/>
        <a:lstStyle/>
        <a:p>
          <a:endParaRPr lang="en-US"/>
        </a:p>
      </dgm:t>
    </dgm:pt>
    <dgm:pt modelId="{20F091EB-D5AC-4CE8-9721-D0E81AEEA259}" type="pres">
      <dgm:prSet presAssocID="{7B593DA2-A473-4F8C-B338-CCDDCFB978CE}" presName="negativeSpace" presStyleCnt="0"/>
      <dgm:spPr/>
    </dgm:pt>
    <dgm:pt modelId="{34ABC26B-A9B6-4FD2-98CE-A0CDC01EE66A}" type="pres">
      <dgm:prSet presAssocID="{7B593DA2-A473-4F8C-B338-CCDDCFB978CE}" presName="childText" presStyleLbl="conFgAcc1" presStyleIdx="2" presStyleCnt="3">
        <dgm:presLayoutVars>
          <dgm:bulletEnabled val="1"/>
        </dgm:presLayoutVars>
      </dgm:prSet>
      <dgm:spPr/>
      <dgm:t>
        <a:bodyPr/>
        <a:lstStyle/>
        <a:p>
          <a:endParaRPr lang="en-US"/>
        </a:p>
      </dgm:t>
    </dgm:pt>
  </dgm:ptLst>
  <dgm:cxnLst>
    <dgm:cxn modelId="{3106FF68-7C37-45DF-AEE0-4E11B26511B3}" srcId="{7B593DA2-A473-4F8C-B338-CCDDCFB978CE}" destId="{B6D9FB0A-0DD1-48B7-8D17-ABA1579D1264}" srcOrd="0" destOrd="0" parTransId="{A639F068-51AE-45A7-BB44-3503C2FD45AF}" sibTransId="{FA9C0579-5917-4180-A93E-D7A390BD743D}"/>
    <dgm:cxn modelId="{1CB112F7-0D80-4778-BE7A-B68C52EDE8FB}" srcId="{7B593DA2-A473-4F8C-B338-CCDDCFB978CE}" destId="{B6957D3F-75C9-4C21-9271-C5A51AE04BA4}" srcOrd="1" destOrd="0" parTransId="{3A104AC1-3130-416B-B723-4A7D945DC29F}" sibTransId="{325BCBB8-D162-47CC-92DB-11C476AF3A36}"/>
    <dgm:cxn modelId="{8B4E7865-5AC3-410B-A829-907AE0972145}" srcId="{6841A50C-EE6D-45DC-A2BD-B0DC98B06CA6}" destId="{D1D03FF5-9BF5-4D15-B1C6-4209729E0556}" srcOrd="0" destOrd="0" parTransId="{EB90C9CC-0F40-4863-AD41-F65B809C5A30}" sibTransId="{871C99DB-6D14-4734-A28E-5B8961B39370}"/>
    <dgm:cxn modelId="{A09CF881-7272-4451-99E3-2A4BCD7E1DAF}" type="presOf" srcId="{6841A50C-EE6D-45DC-A2BD-B0DC98B06CA6}" destId="{3DD42383-05EB-4AB1-9F73-406C53DEDB9C}" srcOrd="0" destOrd="0" presId="urn:microsoft.com/office/officeart/2005/8/layout/list1"/>
    <dgm:cxn modelId="{9FD0EF6E-D07C-462D-9B74-34505A3722E8}" type="presOf" srcId="{D24C3308-724D-4C03-A913-D63AA071788A}" destId="{27E98F37-762B-4FAD-A654-F85E7487D6B0}" srcOrd="0" destOrd="0" presId="urn:microsoft.com/office/officeart/2005/8/layout/list1"/>
    <dgm:cxn modelId="{575EB128-E017-4267-957E-01F005873629}" type="presOf" srcId="{C11A08BB-19E5-49AF-9967-DDA47B566161}" destId="{0F9ACBB2-73B5-4C59-B0B9-3ABFBF02D63D}" srcOrd="0" destOrd="1" presId="urn:microsoft.com/office/officeart/2005/8/layout/list1"/>
    <dgm:cxn modelId="{44A24F1B-15C7-4B07-87D8-ED3F9E80C40C}" type="presOf" srcId="{7B593DA2-A473-4F8C-B338-CCDDCFB978CE}" destId="{AB52BC05-458C-47EA-A075-00B1C1F8A9C5}" srcOrd="0" destOrd="0" presId="urn:microsoft.com/office/officeart/2005/8/layout/list1"/>
    <dgm:cxn modelId="{7AD400BE-282A-435C-8CA3-930B0EBFA203}" type="presOf" srcId="{B6D9FB0A-0DD1-48B7-8D17-ABA1579D1264}" destId="{34ABC26B-A9B6-4FD2-98CE-A0CDC01EE66A}" srcOrd="0" destOrd="0" presId="urn:microsoft.com/office/officeart/2005/8/layout/list1"/>
    <dgm:cxn modelId="{517958BC-981D-42DE-91FE-D09DB0182E79}" srcId="{76DABD47-8849-4F83-A121-0610E6DC9FB2}" destId="{D24C3308-724D-4C03-A913-D63AA071788A}" srcOrd="0" destOrd="0" parTransId="{68F3DE98-A131-4737-903E-9C7512928E55}" sibTransId="{288DA8CD-6848-4EF1-89CF-434577CF7FA1}"/>
    <dgm:cxn modelId="{99EFA91C-4EB3-46AA-A128-80E56A42FFDC}" type="presOf" srcId="{53CB1DCD-E07A-490E-B22C-6EE6B36995D7}" destId="{0F9ACBB2-73B5-4C59-B0B9-3ABFBF02D63D}" srcOrd="0" destOrd="0" presId="urn:microsoft.com/office/officeart/2005/8/layout/list1"/>
    <dgm:cxn modelId="{9017FF05-CC40-4079-8D57-CD0D526A5313}" srcId="{D1D03FF5-9BF5-4D15-B1C6-4209729E0556}" destId="{C11A08BB-19E5-49AF-9967-DDA47B566161}" srcOrd="1" destOrd="0" parTransId="{2CEE58F2-8850-42BF-A138-DFF7A79D846F}" sibTransId="{533FBFC8-7E0F-4AFD-AD30-063D0876A953}"/>
    <dgm:cxn modelId="{5381873B-F80E-4808-AE2A-70CAB7F89064}" srcId="{6841A50C-EE6D-45DC-A2BD-B0DC98B06CA6}" destId="{76DABD47-8849-4F83-A121-0610E6DC9FB2}" srcOrd="1" destOrd="0" parTransId="{A7E045C2-86BF-4584-9E90-B73616A6E327}" sibTransId="{55C6BCCC-F730-4873-B918-9953C9766AF6}"/>
    <dgm:cxn modelId="{122D84D5-F379-441F-828C-C446F5BB0990}" type="presOf" srcId="{B6957D3F-75C9-4C21-9271-C5A51AE04BA4}" destId="{34ABC26B-A9B6-4FD2-98CE-A0CDC01EE66A}" srcOrd="0" destOrd="1" presId="urn:microsoft.com/office/officeart/2005/8/layout/list1"/>
    <dgm:cxn modelId="{10051283-1BEC-4156-8886-5104FC3A408B}" srcId="{D1D03FF5-9BF5-4D15-B1C6-4209729E0556}" destId="{53CB1DCD-E07A-490E-B22C-6EE6B36995D7}" srcOrd="0" destOrd="0" parTransId="{074DD180-9F70-4006-B918-46D94779222F}" sibTransId="{5C52AB6A-7BA7-4A36-BF47-4806A532B609}"/>
    <dgm:cxn modelId="{F56D0947-D194-432A-A009-47C480C96511}" type="presOf" srcId="{F73665BE-3A62-42E0-8861-39D3C68FD49B}" destId="{27E98F37-762B-4FAD-A654-F85E7487D6B0}" srcOrd="0" destOrd="1" presId="urn:microsoft.com/office/officeart/2005/8/layout/list1"/>
    <dgm:cxn modelId="{033E80C4-707E-4586-9657-BF8E0A2E4E1D}" type="presOf" srcId="{76DABD47-8849-4F83-A121-0610E6DC9FB2}" destId="{C8246A9C-931A-4B3C-89A6-2AEBF2F62B8D}" srcOrd="1" destOrd="0" presId="urn:microsoft.com/office/officeart/2005/8/layout/list1"/>
    <dgm:cxn modelId="{514CE7C4-F7CA-45B4-9DA6-93C59BEA12C8}" type="presOf" srcId="{D1D03FF5-9BF5-4D15-B1C6-4209729E0556}" destId="{0FADE858-C56B-4ADC-9727-A1BFBDD5D95C}" srcOrd="0" destOrd="0" presId="urn:microsoft.com/office/officeart/2005/8/layout/list1"/>
    <dgm:cxn modelId="{D508FD6B-7749-4A13-B3DF-53EECBD44569}" type="presOf" srcId="{7B593DA2-A473-4F8C-B338-CCDDCFB978CE}" destId="{63CD1293-A26B-4642-AC4E-9595678E2C5C}" srcOrd="1" destOrd="0" presId="urn:microsoft.com/office/officeart/2005/8/layout/list1"/>
    <dgm:cxn modelId="{C82DA1BC-5903-4069-9939-7BF8D4ED5611}" srcId="{6841A50C-EE6D-45DC-A2BD-B0DC98B06CA6}" destId="{7B593DA2-A473-4F8C-B338-CCDDCFB978CE}" srcOrd="2" destOrd="0" parTransId="{8CE98490-20FF-41B1-93E7-EB55E6119385}" sibTransId="{2F3022D9-9B73-4B01-916C-D8EB083ED4A0}"/>
    <dgm:cxn modelId="{9FA9F32E-DDBD-40CD-BD71-8030DA4DC321}" type="presOf" srcId="{76DABD47-8849-4F83-A121-0610E6DC9FB2}" destId="{CD539F39-669C-4B4F-B952-9098B77AE75A}" srcOrd="0" destOrd="0" presId="urn:microsoft.com/office/officeart/2005/8/layout/list1"/>
    <dgm:cxn modelId="{BEA72E26-86A1-42F8-A7EF-78A7EBC65893}" srcId="{76DABD47-8849-4F83-A121-0610E6DC9FB2}" destId="{F73665BE-3A62-42E0-8861-39D3C68FD49B}" srcOrd="1" destOrd="0" parTransId="{E2C37C3A-43E6-4143-BC8B-8FA594E1FEC5}" sibTransId="{B3DBCBD3-2255-4A03-AB34-526C029C83C6}"/>
    <dgm:cxn modelId="{05BF82B3-640F-4DC7-B4A9-0EC3C29C5017}" type="presOf" srcId="{D1D03FF5-9BF5-4D15-B1C6-4209729E0556}" destId="{C3EC3CB8-AA24-4DB0-B4D1-A3D929BF920A}" srcOrd="1" destOrd="0" presId="urn:microsoft.com/office/officeart/2005/8/layout/list1"/>
    <dgm:cxn modelId="{9D17D12A-13E9-4A8E-B5DB-1E30B4F161AC}" type="presParOf" srcId="{3DD42383-05EB-4AB1-9F73-406C53DEDB9C}" destId="{37B28D54-112A-4731-A651-E05EE647AB9E}" srcOrd="0" destOrd="0" presId="urn:microsoft.com/office/officeart/2005/8/layout/list1"/>
    <dgm:cxn modelId="{093FEE9E-EC02-45FB-9A10-60DA778C14B2}" type="presParOf" srcId="{37B28D54-112A-4731-A651-E05EE647AB9E}" destId="{0FADE858-C56B-4ADC-9727-A1BFBDD5D95C}" srcOrd="0" destOrd="0" presId="urn:microsoft.com/office/officeart/2005/8/layout/list1"/>
    <dgm:cxn modelId="{531BE29E-E3C1-4EED-A749-324D29D0628D}" type="presParOf" srcId="{37B28D54-112A-4731-A651-E05EE647AB9E}" destId="{C3EC3CB8-AA24-4DB0-B4D1-A3D929BF920A}" srcOrd="1" destOrd="0" presId="urn:microsoft.com/office/officeart/2005/8/layout/list1"/>
    <dgm:cxn modelId="{29546F25-02DC-47CC-9E84-A7D445F1578A}" type="presParOf" srcId="{3DD42383-05EB-4AB1-9F73-406C53DEDB9C}" destId="{ED2E0952-C29F-498F-9F1C-C7065768DC14}" srcOrd="1" destOrd="0" presId="urn:microsoft.com/office/officeart/2005/8/layout/list1"/>
    <dgm:cxn modelId="{D84D46A6-945C-4744-9437-973BE1B104EA}" type="presParOf" srcId="{3DD42383-05EB-4AB1-9F73-406C53DEDB9C}" destId="{0F9ACBB2-73B5-4C59-B0B9-3ABFBF02D63D}" srcOrd="2" destOrd="0" presId="urn:microsoft.com/office/officeart/2005/8/layout/list1"/>
    <dgm:cxn modelId="{6782F939-B1E5-49AC-8BEC-5D353AB4B330}" type="presParOf" srcId="{3DD42383-05EB-4AB1-9F73-406C53DEDB9C}" destId="{56305B9E-0AB1-47CA-8594-9AA46157D51D}" srcOrd="3" destOrd="0" presId="urn:microsoft.com/office/officeart/2005/8/layout/list1"/>
    <dgm:cxn modelId="{45AF7349-931F-482D-81B1-D803DFB8BFA8}" type="presParOf" srcId="{3DD42383-05EB-4AB1-9F73-406C53DEDB9C}" destId="{DC80453E-CA1B-4AE4-87B5-DDD7226ED4C1}" srcOrd="4" destOrd="0" presId="urn:microsoft.com/office/officeart/2005/8/layout/list1"/>
    <dgm:cxn modelId="{326817F9-0AF8-4047-8E8B-F7279CD148F0}" type="presParOf" srcId="{DC80453E-CA1B-4AE4-87B5-DDD7226ED4C1}" destId="{CD539F39-669C-4B4F-B952-9098B77AE75A}" srcOrd="0" destOrd="0" presId="urn:microsoft.com/office/officeart/2005/8/layout/list1"/>
    <dgm:cxn modelId="{C309735E-D09E-43C6-955E-01816A720770}" type="presParOf" srcId="{DC80453E-CA1B-4AE4-87B5-DDD7226ED4C1}" destId="{C8246A9C-931A-4B3C-89A6-2AEBF2F62B8D}" srcOrd="1" destOrd="0" presId="urn:microsoft.com/office/officeart/2005/8/layout/list1"/>
    <dgm:cxn modelId="{7541D07B-7E00-4D7A-A495-F4D487929B82}" type="presParOf" srcId="{3DD42383-05EB-4AB1-9F73-406C53DEDB9C}" destId="{7FDACF7D-7880-42BB-A439-51998829F41C}" srcOrd="5" destOrd="0" presId="urn:microsoft.com/office/officeart/2005/8/layout/list1"/>
    <dgm:cxn modelId="{28D995B6-1303-4C13-A26C-5583B5BD59A2}" type="presParOf" srcId="{3DD42383-05EB-4AB1-9F73-406C53DEDB9C}" destId="{27E98F37-762B-4FAD-A654-F85E7487D6B0}" srcOrd="6" destOrd="0" presId="urn:microsoft.com/office/officeart/2005/8/layout/list1"/>
    <dgm:cxn modelId="{8FF12F17-4314-4FE2-8BE1-7B877800674C}" type="presParOf" srcId="{3DD42383-05EB-4AB1-9F73-406C53DEDB9C}" destId="{38586049-1555-4968-98F3-3CFE9EFA94C9}" srcOrd="7" destOrd="0" presId="urn:microsoft.com/office/officeart/2005/8/layout/list1"/>
    <dgm:cxn modelId="{EE53AEC3-8696-41CD-9048-E3E4B9FD4072}" type="presParOf" srcId="{3DD42383-05EB-4AB1-9F73-406C53DEDB9C}" destId="{26E9BD82-0700-41F1-84E6-16FFAC4F9421}" srcOrd="8" destOrd="0" presId="urn:microsoft.com/office/officeart/2005/8/layout/list1"/>
    <dgm:cxn modelId="{D05B9204-A11F-4D4F-8393-B58E29C33FEB}" type="presParOf" srcId="{26E9BD82-0700-41F1-84E6-16FFAC4F9421}" destId="{AB52BC05-458C-47EA-A075-00B1C1F8A9C5}" srcOrd="0" destOrd="0" presId="urn:microsoft.com/office/officeart/2005/8/layout/list1"/>
    <dgm:cxn modelId="{1B146B82-B0A3-4ED3-8476-21E2CBD49C60}" type="presParOf" srcId="{26E9BD82-0700-41F1-84E6-16FFAC4F9421}" destId="{63CD1293-A26B-4642-AC4E-9595678E2C5C}" srcOrd="1" destOrd="0" presId="urn:microsoft.com/office/officeart/2005/8/layout/list1"/>
    <dgm:cxn modelId="{B03E7053-92D9-4788-99B9-9F81E3326864}" type="presParOf" srcId="{3DD42383-05EB-4AB1-9F73-406C53DEDB9C}" destId="{20F091EB-D5AC-4CE8-9721-D0E81AEEA259}" srcOrd="9" destOrd="0" presId="urn:microsoft.com/office/officeart/2005/8/layout/list1"/>
    <dgm:cxn modelId="{96D7E24D-1408-4D9A-A9EF-FEC68EEA227C}" type="presParOf" srcId="{3DD42383-05EB-4AB1-9F73-406C53DEDB9C}" destId="{34ABC26B-A9B6-4FD2-98CE-A0CDC01EE66A}"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ACBB2-73B5-4C59-B0B9-3ABFBF02D63D}">
      <dsp:nvSpPr>
        <dsp:cNvPr id="0" name=""/>
        <dsp:cNvSpPr/>
      </dsp:nvSpPr>
      <dsp:spPr>
        <a:xfrm>
          <a:off x="0" y="387860"/>
          <a:ext cx="8366078" cy="1264885"/>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649301" tIns="333248" rIns="649301" bIns="128016"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Greater number of patients with higher CD4 counts (&gt;350), including PMTCT patients brought onto lifelong treatment irrespective of CD4</a:t>
          </a:r>
          <a:endParaRPr lang="en-US" sz="1800" kern="1200" dirty="0"/>
        </a:p>
        <a:p>
          <a:pPr marL="171450" lvl="1" indent="-171450" algn="l" defTabSz="800100">
            <a:lnSpc>
              <a:spcPct val="90000"/>
            </a:lnSpc>
            <a:spcBef>
              <a:spcPct val="0"/>
            </a:spcBef>
            <a:spcAft>
              <a:spcPct val="15000"/>
            </a:spcAft>
            <a:buChar char="••"/>
          </a:pPr>
          <a:r>
            <a:rPr lang="en-US" sz="1800" kern="1200" dirty="0" smtClean="0"/>
            <a:t>Increasing volume of more complex patients (2L, pediatric patients, etc.)</a:t>
          </a:r>
          <a:endParaRPr lang="en-US" sz="1800" kern="1200" dirty="0"/>
        </a:p>
      </dsp:txBody>
      <dsp:txXfrm>
        <a:off x="0" y="387860"/>
        <a:ext cx="8366078" cy="1264885"/>
      </dsp:txXfrm>
    </dsp:sp>
    <dsp:sp modelId="{C3EC3CB8-AA24-4DB0-B4D1-A3D929BF920A}">
      <dsp:nvSpPr>
        <dsp:cNvPr id="0" name=""/>
        <dsp:cNvSpPr/>
      </dsp:nvSpPr>
      <dsp:spPr>
        <a:xfrm>
          <a:off x="418303" y="51437"/>
          <a:ext cx="5856254" cy="678960"/>
        </a:xfrm>
        <a:prstGeom prst="roundRect">
          <a:avLst/>
        </a:prstGeom>
        <a:solidFill>
          <a:schemeClr val="bg1">
            <a:lumMod val="95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352" tIns="0" rIns="221352" bIns="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tx1"/>
              </a:solidFill>
            </a:rPr>
            <a:t>The mix of different kinds of patients on treatment will change substantially</a:t>
          </a:r>
          <a:endParaRPr lang="en-US" sz="1800" b="1" kern="1200" dirty="0">
            <a:solidFill>
              <a:schemeClr val="tx1"/>
            </a:solidFill>
          </a:endParaRPr>
        </a:p>
      </dsp:txBody>
      <dsp:txXfrm>
        <a:off x="451447" y="84581"/>
        <a:ext cx="5789966" cy="612672"/>
      </dsp:txXfrm>
    </dsp:sp>
    <dsp:sp modelId="{27E98F37-762B-4FAD-A654-F85E7487D6B0}">
      <dsp:nvSpPr>
        <dsp:cNvPr id="0" name=""/>
        <dsp:cNvSpPr/>
      </dsp:nvSpPr>
      <dsp:spPr>
        <a:xfrm>
          <a:off x="0" y="2119482"/>
          <a:ext cx="8366078" cy="1159200"/>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649301" tIns="333248" rIns="649301" bIns="128016"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Decentralization may introduce changes in cadre mix and utilization </a:t>
          </a:r>
          <a:endParaRPr lang="en-US" sz="1800" kern="1200" dirty="0"/>
        </a:p>
        <a:p>
          <a:pPr marL="171450" lvl="1" indent="-171450" algn="l" defTabSz="800100">
            <a:lnSpc>
              <a:spcPct val="90000"/>
            </a:lnSpc>
            <a:spcBef>
              <a:spcPct val="0"/>
            </a:spcBef>
            <a:spcAft>
              <a:spcPct val="15000"/>
            </a:spcAft>
            <a:buChar char="••"/>
          </a:pPr>
          <a:r>
            <a:rPr lang="en-US" sz="1800" kern="1200" dirty="0" smtClean="0"/>
            <a:t>Patient services should be enhanced to drive improvements in quality</a:t>
          </a:r>
          <a:endParaRPr lang="en-US" sz="1800" kern="1200" dirty="0"/>
        </a:p>
      </dsp:txBody>
      <dsp:txXfrm>
        <a:off x="0" y="2119482"/>
        <a:ext cx="8366078" cy="1159200"/>
      </dsp:txXfrm>
    </dsp:sp>
    <dsp:sp modelId="{C8246A9C-931A-4B3C-89A6-2AEBF2F62B8D}">
      <dsp:nvSpPr>
        <dsp:cNvPr id="0" name=""/>
        <dsp:cNvSpPr/>
      </dsp:nvSpPr>
      <dsp:spPr>
        <a:xfrm>
          <a:off x="418303" y="1780002"/>
          <a:ext cx="5856254" cy="678960"/>
        </a:xfrm>
        <a:prstGeom prst="roundRect">
          <a:avLst/>
        </a:prstGeom>
        <a:solidFill>
          <a:schemeClr val="bg1">
            <a:lumMod val="95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352" tIns="0" rIns="221352" bIns="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tx1"/>
              </a:solidFill>
            </a:rPr>
            <a:t>Models of care will continue to be refined and adjusted to improve efficiency and quality </a:t>
          </a:r>
          <a:endParaRPr lang="en-US" sz="1800" b="1" kern="1200" dirty="0">
            <a:solidFill>
              <a:schemeClr val="tx1"/>
            </a:solidFill>
          </a:endParaRPr>
        </a:p>
      </dsp:txBody>
      <dsp:txXfrm>
        <a:off x="451447" y="1813146"/>
        <a:ext cx="5789966" cy="612672"/>
      </dsp:txXfrm>
    </dsp:sp>
    <dsp:sp modelId="{34ABC26B-A9B6-4FD2-98CE-A0CDC01EE66A}">
      <dsp:nvSpPr>
        <dsp:cNvPr id="0" name=""/>
        <dsp:cNvSpPr/>
      </dsp:nvSpPr>
      <dsp:spPr>
        <a:xfrm>
          <a:off x="0" y="3742362"/>
          <a:ext cx="8366078" cy="1159200"/>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649301" tIns="333248" rIns="649301" bIns="128016"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Existing products may experience further price reductions (e.g., 1L drugs)</a:t>
          </a:r>
          <a:endParaRPr lang="en-US" sz="1800" kern="1200" dirty="0"/>
        </a:p>
        <a:p>
          <a:pPr marL="171450" lvl="1" indent="-171450" algn="l" defTabSz="800100">
            <a:lnSpc>
              <a:spcPct val="90000"/>
            </a:lnSpc>
            <a:spcBef>
              <a:spcPct val="0"/>
            </a:spcBef>
            <a:spcAft>
              <a:spcPct val="15000"/>
            </a:spcAft>
            <a:buChar char="••"/>
          </a:pPr>
          <a:r>
            <a:rPr lang="en-US" sz="1800" kern="1200" dirty="0" smtClean="0"/>
            <a:t>Newer and more expensive products may increasingly be used (e.g., POC)</a:t>
          </a:r>
          <a:endParaRPr lang="en-US" sz="1800" kern="1200" dirty="0"/>
        </a:p>
      </dsp:txBody>
      <dsp:txXfrm>
        <a:off x="0" y="3742362"/>
        <a:ext cx="8366078" cy="1159200"/>
      </dsp:txXfrm>
    </dsp:sp>
    <dsp:sp modelId="{63CD1293-A26B-4642-AC4E-9595678E2C5C}">
      <dsp:nvSpPr>
        <dsp:cNvPr id="0" name=""/>
        <dsp:cNvSpPr/>
      </dsp:nvSpPr>
      <dsp:spPr>
        <a:xfrm>
          <a:off x="418303" y="3402882"/>
          <a:ext cx="5856254" cy="678960"/>
        </a:xfrm>
        <a:prstGeom prst="roundRect">
          <a:avLst/>
        </a:prstGeom>
        <a:solidFill>
          <a:schemeClr val="bg1">
            <a:lumMod val="95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352" tIns="0" rIns="221352" bIns="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tx1"/>
              </a:solidFill>
            </a:rPr>
            <a:t>The prices and mix of HIV commodities will continue to shift over time</a:t>
          </a:r>
          <a:endParaRPr lang="en-US" sz="1800" b="1" kern="1200" dirty="0">
            <a:solidFill>
              <a:schemeClr val="tx1"/>
            </a:solidFill>
          </a:endParaRPr>
        </a:p>
      </dsp:txBody>
      <dsp:txXfrm>
        <a:off x="451447" y="3436026"/>
        <a:ext cx="5789966"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Rectangle 1"/>
        <cdr:cNvSpPr/>
      </cdr:nvSpPr>
      <cdr:spPr>
        <a:xfrm xmlns:a="http://schemas.openxmlformats.org/drawingml/2006/main">
          <a:off x="-19334" y="0"/>
          <a:ext cx="4724400" cy="3581400"/>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0.33961</cdr:x>
      <cdr:y>0.36576</cdr:y>
    </cdr:from>
    <cdr:to>
      <cdr:x>0.47169</cdr:x>
      <cdr:y>0.43448</cdr:y>
    </cdr:to>
    <cdr:sp macro="" textlink="">
      <cdr:nvSpPr>
        <cdr:cNvPr id="2" name="TextBox 1"/>
        <cdr:cNvSpPr txBox="1"/>
      </cdr:nvSpPr>
      <cdr:spPr>
        <a:xfrm xmlns:a="http://schemas.openxmlformats.org/drawingml/2006/main">
          <a:off x="1371554" y="830808"/>
          <a:ext cx="533400" cy="156074"/>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US" sz="1200" dirty="0"/>
            <a:t>9</a:t>
          </a:r>
          <a:r>
            <a:rPr lang="en-US" sz="1200" dirty="0" smtClean="0"/>
            <a:t>%</a:t>
          </a:r>
          <a:endParaRPr lang="en-US" sz="1200" dirty="0"/>
        </a:p>
      </cdr:txBody>
    </cdr:sp>
  </cdr:relSizeAnchor>
  <cdr:relSizeAnchor xmlns:cdr="http://schemas.openxmlformats.org/drawingml/2006/chartDrawing">
    <cdr:from>
      <cdr:x>0.6415</cdr:x>
      <cdr:y>0.36108</cdr:y>
    </cdr:from>
    <cdr:to>
      <cdr:x>0.77357</cdr:x>
      <cdr:y>0.4298</cdr:y>
    </cdr:to>
    <cdr:sp macro="" textlink="">
      <cdr:nvSpPr>
        <cdr:cNvPr id="3" name="TextBox 1"/>
        <cdr:cNvSpPr txBox="1"/>
      </cdr:nvSpPr>
      <cdr:spPr>
        <a:xfrm xmlns:a="http://schemas.openxmlformats.org/drawingml/2006/main">
          <a:off x="2590754" y="820176"/>
          <a:ext cx="533400" cy="156074"/>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dirty="0" smtClean="0"/>
            <a:t>5%</a:t>
          </a:r>
          <a:endParaRPr lang="en-US" sz="1200" dirty="0"/>
        </a:p>
      </cdr:txBody>
    </cdr:sp>
  </cdr:relSizeAnchor>
</c:userShapes>
</file>

<file path=ppt/drawings/drawing3.xml><?xml version="1.0" encoding="utf-8"?>
<c:userShapes xmlns:c="http://schemas.openxmlformats.org/drawingml/2006/chart">
  <cdr:relSizeAnchor xmlns:cdr="http://schemas.openxmlformats.org/drawingml/2006/chartDrawing">
    <cdr:from>
      <cdr:x>0.34628</cdr:x>
      <cdr:y>0.0374</cdr:y>
    </cdr:from>
    <cdr:to>
      <cdr:x>0.38179</cdr:x>
      <cdr:y>0.13169</cdr:y>
    </cdr:to>
    <cdr:cxnSp macro="">
      <cdr:nvCxnSpPr>
        <cdr:cNvPr id="19" name="Elbow Connector 18"/>
        <cdr:cNvCxnSpPr/>
      </cdr:nvCxnSpPr>
      <cdr:spPr>
        <a:xfrm xmlns:a="http://schemas.openxmlformats.org/drawingml/2006/main" rot="16200000" flipV="1">
          <a:off x="2942787" y="172936"/>
          <a:ext cx="362828" cy="304800"/>
        </a:xfrm>
        <a:prstGeom xmlns:a="http://schemas.openxmlformats.org/drawingml/2006/main" prst="bentConnector2">
          <a:avLst/>
        </a:prstGeom>
        <a:ln xmlns:a="http://schemas.openxmlformats.org/drawingml/2006/main" w="15875">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0.17758</cdr:x>
      <cdr:y>0.0374</cdr:y>
    </cdr:from>
    <cdr:to>
      <cdr:x>0.25826</cdr:x>
      <cdr:y>0.13245</cdr:y>
    </cdr:to>
    <cdr:cxnSp macro="">
      <cdr:nvCxnSpPr>
        <cdr:cNvPr id="9" name="Elbow Connector 8"/>
        <cdr:cNvCxnSpPr/>
      </cdr:nvCxnSpPr>
      <cdr:spPr>
        <a:xfrm xmlns:a="http://schemas.openxmlformats.org/drawingml/2006/main" rot="5400000" flipH="1" flipV="1">
          <a:off x="1687326" y="-19403"/>
          <a:ext cx="365762" cy="692411"/>
        </a:xfrm>
        <a:prstGeom xmlns:a="http://schemas.openxmlformats.org/drawingml/2006/main" prst="bentConnector2">
          <a:avLst/>
        </a:prstGeom>
        <a:ln xmlns:a="http://schemas.openxmlformats.org/drawingml/2006/main" w="15875">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0.07103</cdr:x>
      <cdr:y>0.1554</cdr:y>
    </cdr:from>
    <cdr:to>
      <cdr:x>0.26886</cdr:x>
      <cdr:y>0.23296</cdr:y>
    </cdr:to>
    <cdr:sp macro="" textlink="">
      <cdr:nvSpPr>
        <cdr:cNvPr id="3" name="TextBox 2"/>
        <cdr:cNvSpPr txBox="1"/>
      </cdr:nvSpPr>
      <cdr:spPr>
        <a:xfrm xmlns:a="http://schemas.openxmlformats.org/drawingml/2006/main">
          <a:off x="609601" y="598012"/>
          <a:ext cx="1697814" cy="29845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dirty="0"/>
            <a:t>145,835</a:t>
          </a:r>
        </a:p>
      </cdr:txBody>
    </cdr:sp>
  </cdr:relSizeAnchor>
  <cdr:relSizeAnchor xmlns:cdr="http://schemas.openxmlformats.org/drawingml/2006/chartDrawing">
    <cdr:from>
      <cdr:x>0.27505</cdr:x>
      <cdr:y>0.14165</cdr:y>
    </cdr:from>
    <cdr:to>
      <cdr:x>0.46483</cdr:x>
      <cdr:y>0.21921</cdr:y>
    </cdr:to>
    <cdr:sp macro="" textlink="">
      <cdr:nvSpPr>
        <cdr:cNvPr id="4" name="TextBox 1"/>
        <cdr:cNvSpPr txBox="1"/>
      </cdr:nvSpPr>
      <cdr:spPr>
        <a:xfrm xmlns:a="http://schemas.openxmlformats.org/drawingml/2006/main">
          <a:off x="2360567" y="545068"/>
          <a:ext cx="1628727" cy="29845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dirty="0"/>
            <a:t>156,654</a:t>
          </a:r>
        </a:p>
      </cdr:txBody>
    </cdr:sp>
  </cdr:relSizeAnchor>
  <cdr:relSizeAnchor xmlns:cdr="http://schemas.openxmlformats.org/drawingml/2006/chartDrawing">
    <cdr:from>
      <cdr:x>0.20309</cdr:x>
      <cdr:y>0</cdr:y>
    </cdr:from>
    <cdr:to>
      <cdr:x>0.35403</cdr:x>
      <cdr:y>0.08387</cdr:y>
    </cdr:to>
    <cdr:sp macro="" textlink="">
      <cdr:nvSpPr>
        <cdr:cNvPr id="5" name="TextBox 1"/>
        <cdr:cNvSpPr txBox="1"/>
      </cdr:nvSpPr>
      <cdr:spPr>
        <a:xfrm xmlns:a="http://schemas.openxmlformats.org/drawingml/2006/main">
          <a:off x="1742914" y="-1506070"/>
          <a:ext cx="1295400" cy="322730"/>
        </a:xfrm>
        <a:prstGeom xmlns:a="http://schemas.openxmlformats.org/drawingml/2006/main" prst="rect">
          <a:avLst/>
        </a:prstGeom>
        <a:solidFill xmlns:a="http://schemas.openxmlformats.org/drawingml/2006/main">
          <a:schemeClr val="bg1">
            <a:lumMod val="95000"/>
          </a:schemeClr>
        </a:solidFill>
        <a:ln xmlns:a="http://schemas.openxmlformats.org/drawingml/2006/main" w="6350" cmpd="sng">
          <a:solidFill>
            <a:schemeClr val="tx1">
              <a:lumMod val="50000"/>
              <a:lumOff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dirty="0"/>
            <a:t>+ 7.4% Patients</a:t>
          </a:r>
        </a:p>
      </cdr:txBody>
    </cdr:sp>
  </cdr:relSizeAnchor>
</c:userShapes>
</file>

<file path=ppt/drawings/drawing4.xml><?xml version="1.0" encoding="utf-8"?>
<c:userShapes xmlns:c="http://schemas.openxmlformats.org/drawingml/2006/chart">
  <cdr:relSizeAnchor xmlns:cdr="http://schemas.openxmlformats.org/drawingml/2006/chartDrawing">
    <cdr:from>
      <cdr:x>0.20313</cdr:x>
      <cdr:y>0.13043</cdr:y>
    </cdr:from>
    <cdr:to>
      <cdr:x>0.40095</cdr:x>
      <cdr:y>0.19516</cdr:y>
    </cdr:to>
    <cdr:sp macro="" textlink="">
      <cdr:nvSpPr>
        <cdr:cNvPr id="2" name="TextBox 2"/>
        <cdr:cNvSpPr txBox="1"/>
      </cdr:nvSpPr>
      <cdr:spPr>
        <a:xfrm xmlns:a="http://schemas.openxmlformats.org/drawingml/2006/main">
          <a:off x="990600" y="457200"/>
          <a:ext cx="964777" cy="22689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a:t>754</a:t>
          </a:r>
        </a:p>
      </cdr:txBody>
    </cdr:sp>
  </cdr:relSizeAnchor>
  <cdr:relSizeAnchor xmlns:cdr="http://schemas.openxmlformats.org/drawingml/2006/chartDrawing">
    <cdr:from>
      <cdr:x>0.55217</cdr:x>
      <cdr:y>0.13427</cdr:y>
    </cdr:from>
    <cdr:to>
      <cdr:x>0.75</cdr:x>
      <cdr:y>0.18902</cdr:y>
    </cdr:to>
    <cdr:sp macro="" textlink="">
      <cdr:nvSpPr>
        <cdr:cNvPr id="3" name="TextBox 2"/>
        <cdr:cNvSpPr txBox="1"/>
      </cdr:nvSpPr>
      <cdr:spPr>
        <a:xfrm xmlns:a="http://schemas.openxmlformats.org/drawingml/2006/main">
          <a:off x="2692823" y="470647"/>
          <a:ext cx="964777" cy="19191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000" b="1" dirty="0"/>
            <a:t>745</a:t>
          </a:r>
        </a:p>
      </cdr:txBody>
    </cdr:sp>
  </cdr:relSizeAnchor>
  <cdr:relSizeAnchor xmlns:cdr="http://schemas.openxmlformats.org/drawingml/2006/chartDrawing">
    <cdr:from>
      <cdr:x>0.3234</cdr:x>
      <cdr:y>0.02558</cdr:y>
    </cdr:from>
    <cdr:to>
      <cdr:x>0.65109</cdr:x>
      <cdr:y>0.13427</cdr:y>
    </cdr:to>
    <cdr:grpSp>
      <cdr:nvGrpSpPr>
        <cdr:cNvPr id="7" name="Group 6"/>
        <cdr:cNvGrpSpPr/>
      </cdr:nvGrpSpPr>
      <cdr:grpSpPr>
        <a:xfrm xmlns:a="http://schemas.openxmlformats.org/drawingml/2006/main">
          <a:off x="1577157" y="89663"/>
          <a:ext cx="1598079" cy="380980"/>
          <a:chOff x="50799" y="98211"/>
          <a:chExt cx="1367491" cy="376846"/>
        </a:xfrm>
      </cdr:grpSpPr>
      <cdr:cxnSp macro="">
        <cdr:nvCxnSpPr>
          <cdr:cNvPr id="4" name="Elbow Connector 3"/>
          <cdr:cNvCxnSpPr/>
        </cdr:nvCxnSpPr>
        <cdr:spPr>
          <a:xfrm xmlns:a="http://schemas.openxmlformats.org/drawingml/2006/main" rot="5400000" flipH="1" flipV="1">
            <a:off x="66188" y="168763"/>
            <a:ext cx="243542" cy="274320"/>
          </a:xfrm>
          <a:prstGeom xmlns:a="http://schemas.openxmlformats.org/drawingml/2006/main" prst="bentConnector2">
            <a:avLst/>
          </a:prstGeom>
          <a:ln xmlns:a="http://schemas.openxmlformats.org/drawingml/2006/main" w="15875">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5" name="TextBox 1"/>
          <cdr:cNvSpPr txBox="1"/>
        </cdr:nvSpPr>
        <cdr:spPr>
          <a:xfrm xmlns:a="http://schemas.openxmlformats.org/drawingml/2006/main">
            <a:off x="135723" y="98211"/>
            <a:ext cx="1170305" cy="330804"/>
          </a:xfrm>
          <a:prstGeom xmlns:a="http://schemas.openxmlformats.org/drawingml/2006/main" prst="rect">
            <a:avLst/>
          </a:prstGeom>
          <a:solidFill xmlns:a="http://schemas.openxmlformats.org/drawingml/2006/main">
            <a:schemeClr val="bg1">
              <a:lumMod val="95000"/>
            </a:schemeClr>
          </a:solidFill>
          <a:ln xmlns:a="http://schemas.openxmlformats.org/drawingml/2006/main" w="6350" cmpd="sng">
            <a:solidFill>
              <a:schemeClr val="tx1">
                <a:lumMod val="50000"/>
                <a:lumOff val="50000"/>
              </a:schemeClr>
            </a:solid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200" b="1" dirty="0"/>
              <a:t>- 1.2% Health</a:t>
            </a:r>
            <a:r>
              <a:rPr lang="en-US" sz="1200" b="1" baseline="0" dirty="0"/>
              <a:t> Workers Required</a:t>
            </a:r>
            <a:endParaRPr lang="en-US" sz="1200" b="1" dirty="0"/>
          </a:p>
        </cdr:txBody>
      </cdr:sp>
      <cdr:cxnSp macro="">
        <cdr:nvCxnSpPr>
          <cdr:cNvPr id="6" name="Elbow Connector 5"/>
          <cdr:cNvCxnSpPr>
            <a:stCxn xmlns:a="http://schemas.openxmlformats.org/drawingml/2006/main" id="3" idx="0"/>
            <a:endCxn xmlns:a="http://schemas.openxmlformats.org/drawingml/2006/main" id="5" idx="3"/>
          </cdr:cNvCxnSpPr>
        </cdr:nvCxnSpPr>
        <cdr:spPr>
          <a:xfrm xmlns:a="http://schemas.openxmlformats.org/drawingml/2006/main" rot="16200000" flipV="1">
            <a:off x="1256437" y="313204"/>
            <a:ext cx="211444" cy="112262"/>
          </a:xfrm>
          <a:prstGeom xmlns:a="http://schemas.openxmlformats.org/drawingml/2006/main" prst="bentConnector2">
            <a:avLst/>
          </a:prstGeom>
          <a:ln xmlns:a="http://schemas.openxmlformats.org/drawingml/2006/main" w="15875">
            <a:solidFill>
              <a:schemeClr val="bg1">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fr-CA"/>
          </a:p>
        </p:txBody>
      </p:sp>
      <p:sp>
        <p:nvSpPr>
          <p:cNvPr id="3" name="Date Placeholder 2"/>
          <p:cNvSpPr>
            <a:spLocks noGrp="1"/>
          </p:cNvSpPr>
          <p:nvPr>
            <p:ph type="dt" sz="quarter" idx="1"/>
          </p:nvPr>
        </p:nvSpPr>
        <p:spPr>
          <a:xfrm>
            <a:off x="4143587" y="0"/>
            <a:ext cx="3169920" cy="481727"/>
          </a:xfrm>
          <a:prstGeom prst="rect">
            <a:avLst/>
          </a:prstGeom>
        </p:spPr>
        <p:txBody>
          <a:bodyPr vert="horz" lIns="96651" tIns="48325" rIns="96651" bIns="48325" rtlCol="0"/>
          <a:lstStyle>
            <a:lvl1pPr algn="r">
              <a:defRPr sz="1200"/>
            </a:lvl1pPr>
          </a:lstStyle>
          <a:p>
            <a:fld id="{59634F98-CB70-4978-B4DA-FA63371E15B3}" type="datetimeFigureOut">
              <a:rPr lang="fr-CA" smtClean="0"/>
              <a:t>2014-11-17</a:t>
            </a:fld>
            <a:endParaRPr lang="fr-CA"/>
          </a:p>
        </p:txBody>
      </p:sp>
      <p:sp>
        <p:nvSpPr>
          <p:cNvPr id="4" name="Footer Placeholder 3"/>
          <p:cNvSpPr>
            <a:spLocks noGrp="1"/>
          </p:cNvSpPr>
          <p:nvPr>
            <p:ph type="ftr" sz="quarter" idx="2"/>
          </p:nvPr>
        </p:nvSpPr>
        <p:spPr>
          <a:xfrm>
            <a:off x="0" y="9119474"/>
            <a:ext cx="3169920" cy="481726"/>
          </a:xfrm>
          <a:prstGeom prst="rect">
            <a:avLst/>
          </a:prstGeom>
        </p:spPr>
        <p:txBody>
          <a:bodyPr vert="horz" lIns="96651" tIns="48325" rIns="96651" bIns="48325" rtlCol="0" anchor="b"/>
          <a:lstStyle>
            <a:lvl1pPr algn="l">
              <a:defRPr sz="1200"/>
            </a:lvl1pPr>
          </a:lstStyle>
          <a:p>
            <a:endParaRPr lang="fr-CA"/>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51" tIns="48325" rIns="96651" bIns="48325" rtlCol="0" anchor="b"/>
          <a:lstStyle>
            <a:lvl1pPr algn="r">
              <a:defRPr sz="1200"/>
            </a:lvl1pPr>
          </a:lstStyle>
          <a:p>
            <a:fld id="{ADBE539A-AF89-4E3D-AC85-A6E46337280A}" type="slidenum">
              <a:rPr lang="fr-CA" smtClean="0"/>
              <a:t>‹#›</a:t>
            </a:fld>
            <a:endParaRPr lang="fr-CA"/>
          </a:p>
        </p:txBody>
      </p:sp>
    </p:spTree>
    <p:extLst>
      <p:ext uri="{BB962C8B-B14F-4D97-AF65-F5344CB8AC3E}">
        <p14:creationId xmlns:p14="http://schemas.microsoft.com/office/powerpoint/2010/main" val="368637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fld id="{150A6BD1-154A-4587-B4EB-0A8B30AED42B}" type="datetimeFigureOut">
              <a:rPr lang="en-US" smtClean="0"/>
              <a:pPr/>
              <a:t>11/17/2014</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1" tIns="48325" rIns="96651" bIns="48325" rtlCol="0" anchor="b"/>
          <a:lstStyle>
            <a:lvl1pPr algn="r">
              <a:defRPr sz="1200"/>
            </a:lvl1pPr>
          </a:lstStyle>
          <a:p>
            <a:fld id="{3CDE4161-01B9-4D4F-96D5-2CEBDCA48CC0}" type="slidenum">
              <a:rPr lang="en-US" smtClean="0"/>
              <a:pPr/>
              <a:t>‹#›</a:t>
            </a:fld>
            <a:endParaRPr lang="en-US"/>
          </a:p>
        </p:txBody>
      </p:sp>
    </p:spTree>
    <p:extLst>
      <p:ext uri="{BB962C8B-B14F-4D97-AF65-F5344CB8AC3E}">
        <p14:creationId xmlns:p14="http://schemas.microsoft.com/office/powerpoint/2010/main" val="3058348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CHAI </a:t>
            </a:r>
            <a:r>
              <a:rPr lang="fr-CA" dirty="0" err="1" smtClean="0"/>
              <a:t>is</a:t>
            </a:r>
            <a:r>
              <a:rPr lang="fr-CA" dirty="0" smtClean="0"/>
              <a:t> </a:t>
            </a:r>
            <a:r>
              <a:rPr lang="fr-CA" dirty="0" err="1" smtClean="0"/>
              <a:t>seconded</a:t>
            </a:r>
            <a:r>
              <a:rPr lang="fr-CA" dirty="0" smtClean="0"/>
              <a:t> </a:t>
            </a:r>
            <a:r>
              <a:rPr lang="fr-CA" dirty="0" err="1" smtClean="0"/>
              <a:t>within</a:t>
            </a:r>
            <a:r>
              <a:rPr lang="fr-CA" dirty="0" smtClean="0"/>
              <a:t> </a:t>
            </a:r>
            <a:r>
              <a:rPr lang="fr-CA" dirty="0" err="1" smtClean="0"/>
              <a:t>Ministries</a:t>
            </a:r>
            <a:r>
              <a:rPr lang="fr-CA" dirty="0" smtClean="0"/>
              <a:t> of </a:t>
            </a:r>
            <a:r>
              <a:rPr lang="fr-CA" dirty="0" err="1" smtClean="0"/>
              <a:t>health</a:t>
            </a:r>
            <a:r>
              <a:rPr lang="fr-CA" dirty="0" smtClean="0"/>
              <a:t> </a:t>
            </a:r>
            <a:r>
              <a:rPr lang="fr-CA" dirty="0" err="1" smtClean="0"/>
              <a:t>often</a:t>
            </a:r>
            <a:r>
              <a:rPr lang="fr-CA" dirty="0" smtClean="0"/>
              <a:t> </a:t>
            </a:r>
            <a:r>
              <a:rPr lang="fr-CA" dirty="0" err="1" smtClean="0"/>
              <a:t>translating</a:t>
            </a:r>
            <a:r>
              <a:rPr lang="fr-CA" baseline="0" dirty="0" smtClean="0"/>
              <a:t> the </a:t>
            </a:r>
            <a:r>
              <a:rPr lang="fr-CA" baseline="0" dirty="0" err="1" smtClean="0"/>
              <a:t>evidence</a:t>
            </a:r>
            <a:r>
              <a:rPr lang="fr-CA" baseline="0" dirty="0" smtClean="0"/>
              <a:t> and </a:t>
            </a:r>
            <a:r>
              <a:rPr lang="fr-CA" baseline="0" dirty="0" err="1" smtClean="0"/>
              <a:t>supporting</a:t>
            </a:r>
            <a:r>
              <a:rPr lang="fr-CA" baseline="0" dirty="0" smtClean="0"/>
              <a:t> </a:t>
            </a:r>
            <a:r>
              <a:rPr lang="fr-CA" baseline="0" dirty="0" err="1" smtClean="0"/>
              <a:t>decisionmakers</a:t>
            </a:r>
            <a:r>
              <a:rPr lang="fr-CA" baseline="0" dirty="0" smtClean="0"/>
              <a:t> </a:t>
            </a:r>
            <a:r>
              <a:rPr lang="fr-CA" baseline="0" dirty="0" err="1" smtClean="0"/>
              <a:t>directly</a:t>
            </a:r>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a:t>
            </a:fld>
            <a:endParaRPr lang="en-US" dirty="0"/>
          </a:p>
        </p:txBody>
      </p:sp>
    </p:spTree>
    <p:extLst>
      <p:ext uri="{BB962C8B-B14F-4D97-AF65-F5344CB8AC3E}">
        <p14:creationId xmlns:p14="http://schemas.microsoft.com/office/powerpoint/2010/main" val="3035270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current model of care, costs are 60% of available funding projected</a:t>
            </a:r>
            <a:r>
              <a:rPr lang="en-US" baseline="0" dirty="0" smtClean="0"/>
              <a:t> forward</a:t>
            </a:r>
          </a:p>
          <a:p>
            <a:r>
              <a:rPr lang="en-US" baseline="0" dirty="0" smtClean="0"/>
              <a:t>This includes treatment costs and related costs such as pre-ART and palliative care, testing and prevention (tests, condoms, MC)</a:t>
            </a:r>
          </a:p>
          <a:p>
            <a:r>
              <a:rPr lang="en-US" baseline="0" dirty="0" smtClean="0"/>
              <a:t>The incremental cost of the New Guidelines is not was previously thought-mainly do to changes in patient mix</a:t>
            </a:r>
          </a:p>
          <a:p>
            <a:r>
              <a:rPr lang="en-US" baseline="0" dirty="0" smtClean="0"/>
              <a:t>Is what is left enough for the programs omitted-seems that there is a need to think through efficiency and how we scale-up (not whether to do so)</a:t>
            </a:r>
          </a:p>
          <a:p>
            <a:r>
              <a:rPr lang="en-US" baseline="0" dirty="0" smtClean="0"/>
              <a:t>Also, question of donor dependency and sustainable funding</a:t>
            </a:r>
          </a:p>
          <a:p>
            <a:r>
              <a:rPr lang="en-US" baseline="0" dirty="0" smtClean="0"/>
              <a:t>In addition short-term costs (pre-ART, investments in operational capacity and need for efficiency) are being mitigated</a:t>
            </a:r>
          </a:p>
          <a:p>
            <a:r>
              <a:rPr lang="en-US" baseline="0" dirty="0" smtClean="0"/>
              <a:t>	Swaziland-</a:t>
            </a:r>
            <a:r>
              <a:rPr lang="en-US" baseline="0" dirty="0" err="1" smtClean="0"/>
              <a:t>MoF</a:t>
            </a:r>
            <a:endParaRPr lang="en-US" baseline="0" dirty="0" smtClean="0"/>
          </a:p>
          <a:p>
            <a:r>
              <a:rPr lang="en-US" baseline="0" dirty="0" smtClean="0"/>
              <a:t>	Rwanda-Prioritization in HIV space</a:t>
            </a:r>
          </a:p>
          <a:p>
            <a:r>
              <a:rPr lang="en-US" baseline="0" dirty="0" smtClean="0"/>
              <a:t>	Zambia-Optimization</a:t>
            </a:r>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10</a:t>
            </a:fld>
            <a:endParaRPr lang="en-US" dirty="0"/>
          </a:p>
        </p:txBody>
      </p:sp>
    </p:spTree>
    <p:extLst>
      <p:ext uri="{BB962C8B-B14F-4D97-AF65-F5344CB8AC3E}">
        <p14:creationId xmlns:p14="http://schemas.microsoft.com/office/powerpoint/2010/main" val="1862323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Malawi we see greater constraints with costs at 50% or more of funding envelope for health</a:t>
            </a:r>
          </a:p>
          <a:p>
            <a:r>
              <a:rPr lang="en-US" baseline="0" dirty="0" smtClean="0"/>
              <a:t>Malawi needs more funding and it is going to come from donors for awhile</a:t>
            </a:r>
          </a:p>
          <a:p>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11</a:t>
            </a:fld>
            <a:endParaRPr lang="en-US"/>
          </a:p>
        </p:txBody>
      </p:sp>
    </p:spTree>
    <p:extLst>
      <p:ext uri="{BB962C8B-B14F-4D97-AF65-F5344CB8AC3E}">
        <p14:creationId xmlns:p14="http://schemas.microsoft.com/office/powerpoint/2010/main" val="4235379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The costs used for </a:t>
            </a:r>
            <a:r>
              <a:rPr lang="en-US" baseline="0" dirty="0" err="1" smtClean="0"/>
              <a:t>malawi</a:t>
            </a:r>
            <a:r>
              <a:rPr lang="en-US" baseline="0" dirty="0" smtClean="0"/>
              <a:t> are normative but include the models of care adopted in their Guidelines</a:t>
            </a:r>
          </a:p>
          <a:p>
            <a:pPr marL="171450" indent="-171450">
              <a:buFont typeface="Arial" panose="020B0604020202020204" pitchFamily="34" charset="0"/>
              <a:buChar char="•"/>
            </a:pPr>
            <a:r>
              <a:rPr lang="en-US" baseline="0" dirty="0" smtClean="0"/>
              <a:t>These models of care can reduce costs</a:t>
            </a:r>
          </a:p>
          <a:p>
            <a:pPr marL="171450" indent="-171450">
              <a:buFont typeface="Arial" panose="020B0604020202020204" pitchFamily="34" charset="0"/>
              <a:buChar char="•"/>
            </a:pPr>
            <a:r>
              <a:rPr lang="en-US" baseline="0" dirty="0" smtClean="0"/>
              <a:t>Some slightly increase costs but also increase retention</a:t>
            </a:r>
          </a:p>
          <a:p>
            <a:pPr marL="171450" indent="-171450">
              <a:buFont typeface="Arial" panose="020B0604020202020204" pitchFamily="34" charset="0"/>
              <a:buChar char="•"/>
            </a:pPr>
            <a:r>
              <a:rPr lang="en-US" baseline="0" dirty="0" smtClean="0"/>
              <a:t>Even a small investment in retention, could be worthwhile if we think about the implications of retention</a:t>
            </a:r>
          </a:p>
        </p:txBody>
      </p:sp>
      <p:sp>
        <p:nvSpPr>
          <p:cNvPr id="4" name="Slide Number Placeholder 3"/>
          <p:cNvSpPr>
            <a:spLocks noGrp="1"/>
          </p:cNvSpPr>
          <p:nvPr>
            <p:ph type="sldNum" sz="quarter" idx="10"/>
          </p:nvPr>
        </p:nvSpPr>
        <p:spPr/>
        <p:txBody>
          <a:bodyPr/>
          <a:lstStyle/>
          <a:p>
            <a:fld id="{3CDE4161-01B9-4D4F-96D5-2CEBDCA48CC0}" type="slidenum">
              <a:rPr lang="en-US" smtClean="0"/>
              <a:pPr/>
              <a:t>12</a:t>
            </a:fld>
            <a:endParaRPr lang="en-US"/>
          </a:p>
        </p:txBody>
      </p:sp>
    </p:spTree>
    <p:extLst>
      <p:ext uri="{BB962C8B-B14F-4D97-AF65-F5344CB8AC3E}">
        <p14:creationId xmlns:p14="http://schemas.microsoft.com/office/powerpoint/2010/main" val="2738636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looked at HRH feasibility</a:t>
            </a:r>
          </a:p>
          <a:p>
            <a:pPr marL="171450" indent="-171450">
              <a:buFont typeface="Arial" panose="020B0604020202020204" pitchFamily="34" charset="0"/>
              <a:buChar char="•"/>
            </a:pPr>
            <a:r>
              <a:rPr lang="en-US" baseline="0" dirty="0" smtClean="0"/>
              <a:t>Workload based demand model looking at the health sector</a:t>
            </a:r>
          </a:p>
          <a:p>
            <a:pPr marL="171450" indent="-171450">
              <a:buFont typeface="Arial" panose="020B0604020202020204" pitchFamily="34" charset="0"/>
              <a:buChar char="•"/>
            </a:pPr>
            <a:r>
              <a:rPr lang="en-US" baseline="0" dirty="0" smtClean="0"/>
              <a:t>Current HRH makes up 50% of what is needed in 2020</a:t>
            </a:r>
          </a:p>
          <a:p>
            <a:pPr marL="171450" indent="-171450">
              <a:buFont typeface="Arial" panose="020B0604020202020204" pitchFamily="34" charset="0"/>
              <a:buChar char="•"/>
            </a:pPr>
            <a:r>
              <a:rPr lang="en-US" baseline="0" dirty="0" smtClean="0"/>
              <a:t>But incremental impact of the WHO Guidelines is not there if we consider</a:t>
            </a:r>
          </a:p>
          <a:p>
            <a:pPr marL="628650" lvl="1" indent="-171450">
              <a:buFont typeface="Arial" panose="020B0604020202020204" pitchFamily="34" charset="0"/>
              <a:buChar char="•"/>
            </a:pPr>
            <a:r>
              <a:rPr lang="en-US" baseline="0" dirty="0" smtClean="0"/>
              <a:t>Fewer pre-ART</a:t>
            </a:r>
          </a:p>
          <a:p>
            <a:pPr marL="628650" lvl="1" indent="-171450">
              <a:buFont typeface="Arial" panose="020B0604020202020204" pitchFamily="34" charset="0"/>
              <a:buChar char="•"/>
            </a:pPr>
            <a:r>
              <a:rPr lang="en-US" baseline="0" dirty="0" smtClean="0"/>
              <a:t>Fewer palliative care</a:t>
            </a:r>
          </a:p>
          <a:p>
            <a:pPr marL="628650" lvl="1" indent="-171450">
              <a:buFont typeface="Arial" panose="020B0604020202020204" pitchFamily="34" charset="0"/>
              <a:buChar char="•"/>
            </a:pPr>
            <a:r>
              <a:rPr lang="en-US" baseline="0" dirty="0" smtClean="0"/>
              <a:t>Fewer asymptomatic patients</a:t>
            </a:r>
          </a:p>
          <a:p>
            <a:pPr marL="171450" lvl="0" indent="-171450">
              <a:buFont typeface="Arial" panose="020B0604020202020204" pitchFamily="34" charset="0"/>
              <a:buChar char="•"/>
            </a:pPr>
            <a:r>
              <a:rPr lang="en-US" baseline="0" dirty="0" smtClean="0"/>
              <a:t>Real need to tailor models of care</a:t>
            </a:r>
          </a:p>
          <a:p>
            <a:pPr marL="171450" lvl="0" indent="-171450">
              <a:buFont typeface="Arial" panose="020B0604020202020204" pitchFamily="34" charset="0"/>
              <a:buChar char="•"/>
            </a:pPr>
            <a:r>
              <a:rPr lang="en-US" baseline="0" dirty="0" smtClean="0"/>
              <a:t>This is just treatment and picture changes drastically with testing </a:t>
            </a:r>
          </a:p>
          <a:p>
            <a:pPr marL="171450" lvl="0" indent="-171450">
              <a:buFont typeface="Arial" panose="020B0604020202020204" pitchFamily="34" charset="0"/>
              <a:buChar char="•"/>
            </a:pPr>
            <a:r>
              <a:rPr lang="en-US" baseline="0" dirty="0" smtClean="0"/>
              <a:t>Depends on who you test</a:t>
            </a:r>
          </a:p>
          <a:p>
            <a:pPr marL="171450" indent="-171450">
              <a:buFont typeface="Arial" panose="020B0604020202020204" pitchFamily="34" charset="0"/>
              <a:buChar char="•"/>
            </a:pPr>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13</a:t>
            </a:fld>
            <a:endParaRPr lang="en-US"/>
          </a:p>
        </p:txBody>
      </p:sp>
    </p:spTree>
    <p:extLst>
      <p:ext uri="{BB962C8B-B14F-4D97-AF65-F5344CB8AC3E}">
        <p14:creationId xmlns:p14="http://schemas.microsoft.com/office/powerpoint/2010/main" val="4134182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a:t>
            </a:r>
            <a:r>
              <a:rPr lang="en-US" baseline="0" dirty="0" smtClean="0"/>
              <a:t> needs are manageable</a:t>
            </a:r>
          </a:p>
          <a:p>
            <a:r>
              <a:rPr lang="en-US" baseline="0" dirty="0" smtClean="0"/>
              <a:t>Malawi needs more funding</a:t>
            </a:r>
          </a:p>
          <a:p>
            <a:r>
              <a:rPr lang="en-US" baseline="0" dirty="0" smtClean="0"/>
              <a:t>A simple decision-making tool that takes into account differences across patient types and across retention scenarios is impactful in decisions on not just whether to adopt the Guidelines but how to do so in the most efficient manner. This is translating evidence into policy.</a:t>
            </a:r>
          </a:p>
          <a:p>
            <a:r>
              <a:rPr lang="en-US" baseline="0" dirty="0" smtClean="0"/>
              <a:t>CHAI is supporting governments to increase the fiscal space for scale-up through resource optimization and mobilization</a:t>
            </a:r>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14</a:t>
            </a:fld>
            <a:endParaRPr lang="en-US"/>
          </a:p>
        </p:txBody>
      </p:sp>
    </p:spTree>
    <p:extLst>
      <p:ext uri="{BB962C8B-B14F-4D97-AF65-F5344CB8AC3E}">
        <p14:creationId xmlns:p14="http://schemas.microsoft.com/office/powerpoint/2010/main" val="4134182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a:t>
            </a:r>
            <a:r>
              <a:rPr lang="en-US" baseline="0" dirty="0" smtClean="0"/>
              <a:t> needs are manageable</a:t>
            </a:r>
          </a:p>
          <a:p>
            <a:r>
              <a:rPr lang="en-US" baseline="0" dirty="0" smtClean="0"/>
              <a:t>Malawi needs more funding</a:t>
            </a:r>
          </a:p>
          <a:p>
            <a:r>
              <a:rPr lang="en-US" baseline="0" dirty="0" smtClean="0"/>
              <a:t>A simple decision-making tool that takes into account differences across patient types and across retention scenarios is impactful in decisions on not just whether to adopt the Guidelines but how to do so in the most efficient manner. This is translating evidence into policy.</a:t>
            </a:r>
          </a:p>
          <a:p>
            <a:r>
              <a:rPr lang="en-US" baseline="0" dirty="0" smtClean="0"/>
              <a:t>CHAI is supporting governments to increase the fiscal space for scale-up through resource optimization and mobilization</a:t>
            </a:r>
            <a:endParaRPr lang="fr-CA" dirty="0"/>
          </a:p>
        </p:txBody>
      </p:sp>
      <p:sp>
        <p:nvSpPr>
          <p:cNvPr id="4" name="Slide Number Placeholder 3"/>
          <p:cNvSpPr>
            <a:spLocks noGrp="1"/>
          </p:cNvSpPr>
          <p:nvPr>
            <p:ph type="sldNum" sz="quarter" idx="10"/>
          </p:nvPr>
        </p:nvSpPr>
        <p:spPr/>
        <p:txBody>
          <a:bodyPr/>
          <a:lstStyle/>
          <a:p>
            <a:fld id="{3CDE4161-01B9-4D4F-96D5-2CEBDCA48CC0}" type="slidenum">
              <a:rPr lang="en-US" smtClean="0"/>
              <a:pPr/>
              <a:t>15</a:t>
            </a:fld>
            <a:endParaRPr lang="en-US"/>
          </a:p>
        </p:txBody>
      </p:sp>
    </p:spTree>
    <p:extLst>
      <p:ext uri="{BB962C8B-B14F-4D97-AF65-F5344CB8AC3E}">
        <p14:creationId xmlns:p14="http://schemas.microsoft.com/office/powerpoint/2010/main" val="4134182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DE4161-01B9-4D4F-96D5-2CEBDCA48CC0}" type="slidenum">
              <a:rPr lang="en-US" smtClean="0"/>
              <a:pPr/>
              <a:t>16</a:t>
            </a:fld>
            <a:endParaRPr lang="en-US"/>
          </a:p>
        </p:txBody>
      </p:sp>
    </p:spTree>
    <p:extLst>
      <p:ext uri="{BB962C8B-B14F-4D97-AF65-F5344CB8AC3E}">
        <p14:creationId xmlns:p14="http://schemas.microsoft.com/office/powerpoint/2010/main" val="67306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7606" lvl="0" indent="-175856">
              <a:buFont typeface="Arial" panose="020B0604020202020204" pitchFamily="34" charset="0"/>
              <a:buChar char="•"/>
            </a:pPr>
            <a:r>
              <a:rPr lang="fr-CA" dirty="0" smtClean="0"/>
              <a:t>There</a:t>
            </a:r>
            <a:r>
              <a:rPr lang="fr-CA" baseline="0" dirty="0" smtClean="0"/>
              <a:t> are 12 M people on ART</a:t>
            </a:r>
          </a:p>
          <a:p>
            <a:pPr marL="187606" lvl="0" indent="-175856">
              <a:buFont typeface="Arial" panose="020B0604020202020204" pitchFamily="34" charset="0"/>
              <a:buChar char="•"/>
            </a:pPr>
            <a:r>
              <a:rPr lang="fr-CA" baseline="0" dirty="0" smtClean="0"/>
              <a:t>The 2013 Guidelines </a:t>
            </a:r>
            <a:r>
              <a:rPr lang="fr-CA" baseline="0" dirty="0" err="1" smtClean="0"/>
              <a:t>make</a:t>
            </a:r>
            <a:r>
              <a:rPr lang="fr-CA" baseline="0" dirty="0" smtClean="0"/>
              <a:t> 26 M </a:t>
            </a:r>
            <a:r>
              <a:rPr lang="fr-CA" baseline="0" dirty="0" err="1" smtClean="0"/>
              <a:t>eligible</a:t>
            </a:r>
            <a:endParaRPr lang="fr-CA" baseline="0" dirty="0" smtClean="0"/>
          </a:p>
          <a:p>
            <a:pPr marL="187606" lvl="0" indent="-175856">
              <a:buFont typeface="Arial" panose="020B0604020202020204" pitchFamily="34" charset="0"/>
              <a:buChar char="•"/>
            </a:pPr>
            <a:r>
              <a:rPr lang="fr-CA" baseline="0" dirty="0" err="1" smtClean="0"/>
              <a:t>Past</a:t>
            </a:r>
            <a:r>
              <a:rPr lang="fr-CA" baseline="0" dirty="0" smtClean="0"/>
              <a:t> </a:t>
            </a:r>
            <a:r>
              <a:rPr lang="fr-CA" baseline="0" dirty="0" err="1" smtClean="0"/>
              <a:t>scale</a:t>
            </a:r>
            <a:r>
              <a:rPr lang="fr-CA" baseline="0" dirty="0" smtClean="0"/>
              <a:t>-up has been </a:t>
            </a:r>
            <a:r>
              <a:rPr lang="fr-CA" baseline="0" dirty="0" err="1" smtClean="0"/>
              <a:t>driven</a:t>
            </a:r>
            <a:r>
              <a:rPr lang="fr-CA" baseline="0" dirty="0" smtClean="0"/>
              <a:t> by </a:t>
            </a:r>
            <a:r>
              <a:rPr lang="fr-CA" baseline="0" dirty="0" err="1" smtClean="0"/>
              <a:t>increased</a:t>
            </a:r>
            <a:r>
              <a:rPr lang="fr-CA" baseline="0" dirty="0" smtClean="0"/>
              <a:t> </a:t>
            </a:r>
            <a:r>
              <a:rPr lang="fr-CA" baseline="0" dirty="0" err="1" smtClean="0"/>
              <a:t>resources</a:t>
            </a:r>
            <a:r>
              <a:rPr lang="fr-CA" baseline="0" dirty="0" smtClean="0"/>
              <a:t>, but the </a:t>
            </a:r>
            <a:r>
              <a:rPr lang="fr-CA" baseline="0" dirty="0" err="1" smtClean="0"/>
              <a:t>envelope</a:t>
            </a:r>
            <a:r>
              <a:rPr lang="fr-CA" baseline="0" dirty="0" smtClean="0"/>
              <a:t> </a:t>
            </a:r>
            <a:r>
              <a:rPr lang="fr-CA" baseline="0" dirty="0" err="1" smtClean="0"/>
              <a:t>may</a:t>
            </a:r>
            <a:r>
              <a:rPr lang="fr-CA" baseline="0" dirty="0" smtClean="0"/>
              <a:t> </a:t>
            </a:r>
            <a:r>
              <a:rPr lang="fr-CA" baseline="0" dirty="0" err="1" smtClean="0"/>
              <a:t>now</a:t>
            </a:r>
            <a:r>
              <a:rPr lang="fr-CA" baseline="0" dirty="0" smtClean="0"/>
              <a:t> </a:t>
            </a:r>
            <a:r>
              <a:rPr lang="fr-CA" baseline="0" dirty="0" err="1" smtClean="0"/>
              <a:t>be</a:t>
            </a:r>
            <a:r>
              <a:rPr lang="fr-CA" baseline="0" dirty="0" smtClean="0"/>
              <a:t> flat-</a:t>
            </a:r>
            <a:r>
              <a:rPr lang="fr-CA" baseline="0" dirty="0" err="1" smtClean="0"/>
              <a:t>lining</a:t>
            </a:r>
            <a:endParaRPr lang="fr-CA" baseline="0" dirty="0" smtClean="0"/>
          </a:p>
          <a:p>
            <a:pPr marL="187606" lvl="0" indent="-175856">
              <a:buFont typeface="Arial" panose="020B0604020202020204" pitchFamily="34" charset="0"/>
              <a:buChar char="•"/>
            </a:pPr>
            <a:r>
              <a:rPr lang="fr-CA" baseline="0" dirty="0" smtClean="0"/>
              <a:t>Countries </a:t>
            </a:r>
            <a:r>
              <a:rPr lang="fr-CA" baseline="0" dirty="0" err="1" smtClean="0"/>
              <a:t>need</a:t>
            </a:r>
            <a:r>
              <a:rPr lang="fr-CA" baseline="0" dirty="0" smtClean="0"/>
              <a:t> </a:t>
            </a:r>
            <a:r>
              <a:rPr lang="fr-CA" baseline="0" dirty="0" err="1" smtClean="0"/>
              <a:t>cost</a:t>
            </a:r>
            <a:r>
              <a:rPr lang="fr-CA" baseline="0" dirty="0" smtClean="0"/>
              <a:t> data to </a:t>
            </a:r>
            <a:r>
              <a:rPr lang="fr-CA" baseline="0" dirty="0" err="1" smtClean="0"/>
              <a:t>make</a:t>
            </a:r>
            <a:r>
              <a:rPr lang="fr-CA" baseline="0" dirty="0" smtClean="0"/>
              <a:t> </a:t>
            </a:r>
            <a:r>
              <a:rPr lang="fr-CA" baseline="0" dirty="0" err="1" smtClean="0"/>
              <a:t>informed</a:t>
            </a:r>
            <a:r>
              <a:rPr lang="fr-CA" baseline="0" dirty="0" smtClean="0"/>
              <a:t> </a:t>
            </a:r>
            <a:r>
              <a:rPr lang="fr-CA" baseline="0" dirty="0" err="1" smtClean="0"/>
              <a:t>decisions</a:t>
            </a:r>
            <a:r>
              <a:rPr lang="fr-CA" baseline="0" dirty="0" smtClean="0"/>
              <a:t> about </a:t>
            </a:r>
            <a:r>
              <a:rPr lang="fr-CA" baseline="0" dirty="0" err="1" smtClean="0"/>
              <a:t>whether</a:t>
            </a:r>
            <a:r>
              <a:rPr lang="fr-CA" baseline="0" dirty="0" smtClean="0"/>
              <a:t> to </a:t>
            </a:r>
            <a:r>
              <a:rPr lang="fr-CA" baseline="0" dirty="0" err="1" smtClean="0"/>
              <a:t>increase</a:t>
            </a:r>
            <a:r>
              <a:rPr lang="fr-CA" baseline="0" dirty="0" smtClean="0"/>
              <a:t> </a:t>
            </a:r>
            <a:r>
              <a:rPr lang="fr-CA" baseline="0" dirty="0" err="1" smtClean="0"/>
              <a:t>eligibility</a:t>
            </a:r>
            <a:endParaRPr lang="fr-CA" baseline="0" dirty="0" smtClean="0"/>
          </a:p>
        </p:txBody>
      </p:sp>
      <p:sp>
        <p:nvSpPr>
          <p:cNvPr id="4" name="Slide Number Placeholder 3"/>
          <p:cNvSpPr>
            <a:spLocks noGrp="1"/>
          </p:cNvSpPr>
          <p:nvPr>
            <p:ph type="sldNum" sz="quarter" idx="10"/>
          </p:nvPr>
        </p:nvSpPr>
        <p:spPr/>
        <p:txBody>
          <a:bodyPr/>
          <a:lstStyle/>
          <a:p>
            <a:fld id="{3CDE4161-01B9-4D4F-96D5-2CEBDCA48CC0}" type="slidenum">
              <a:rPr lang="en-US" smtClean="0"/>
              <a:pPr/>
              <a:t>2</a:t>
            </a:fld>
            <a:endParaRPr lang="en-US"/>
          </a:p>
        </p:txBody>
      </p:sp>
    </p:spTree>
    <p:extLst>
      <p:ext uri="{BB962C8B-B14F-4D97-AF65-F5344CB8AC3E}">
        <p14:creationId xmlns:p14="http://schemas.microsoft.com/office/powerpoint/2010/main" val="207669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There have been a lot of studies.</a:t>
            </a:r>
            <a:r>
              <a:rPr lang="en-US" baseline="0" dirty="0" smtClean="0"/>
              <a:t> </a:t>
            </a:r>
          </a:p>
          <a:p>
            <a:pPr marL="171450" indent="-171450">
              <a:buFont typeface="Arial" panose="020B0604020202020204" pitchFamily="34" charset="0"/>
              <a:buChar char="•"/>
            </a:pPr>
            <a:r>
              <a:rPr lang="en-US" dirty="0" smtClean="0"/>
              <a:t>This was an exercise</a:t>
            </a:r>
            <a:r>
              <a:rPr lang="en-US" baseline="0" dirty="0" smtClean="0"/>
              <a:t> in developing a decision-making tool that can be used over time and continued to be refined</a:t>
            </a:r>
          </a:p>
          <a:p>
            <a:pPr marL="171450" indent="-171450">
              <a:buFont typeface="Arial" panose="020B0604020202020204" pitchFamily="34" charset="0"/>
              <a:buChar char="•"/>
            </a:pPr>
            <a:r>
              <a:rPr lang="en-US" baseline="0" dirty="0" smtClean="0"/>
              <a:t>We find countries need simple </a:t>
            </a:r>
            <a:r>
              <a:rPr lang="en-US" baseline="0" dirty="0" err="1" smtClean="0"/>
              <a:t>decisionmaking</a:t>
            </a:r>
            <a:r>
              <a:rPr lang="en-US" baseline="0" dirty="0" smtClean="0"/>
              <a:t> tools for scenario analysis</a:t>
            </a:r>
          </a:p>
          <a:p>
            <a:pPr marL="171450" indent="-171450">
              <a:buFont typeface="Arial" panose="020B0604020202020204" pitchFamily="34" charset="0"/>
              <a:buChar char="•"/>
            </a:pPr>
            <a:r>
              <a:rPr lang="en-US" baseline="0" dirty="0" smtClean="0"/>
              <a:t>4 countries</a:t>
            </a:r>
          </a:p>
          <a:p>
            <a:pPr marL="171450" indent="-171450">
              <a:buFont typeface="Arial" panose="020B0604020202020204" pitchFamily="34" charset="0"/>
              <a:buChar char="•"/>
            </a:pPr>
            <a:r>
              <a:rPr lang="en-US" baseline="0" dirty="0" smtClean="0"/>
              <a:t>Costs were updated</a:t>
            </a:r>
          </a:p>
          <a:p>
            <a:pPr marL="171450" indent="-171450">
              <a:buFont typeface="Arial" panose="020B0604020202020204" pitchFamily="34" charset="0"/>
              <a:buChar char="•"/>
            </a:pPr>
            <a:r>
              <a:rPr lang="en-US" baseline="0" dirty="0" err="1" smtClean="0"/>
              <a:t>Epi</a:t>
            </a:r>
            <a:r>
              <a:rPr lang="en-US" baseline="0" dirty="0" smtClean="0"/>
              <a:t> </a:t>
            </a:r>
          </a:p>
          <a:p>
            <a:pPr marL="171450" indent="-171450">
              <a:buFont typeface="Arial" panose="020B0604020202020204" pitchFamily="34" charset="0"/>
              <a:buChar char="•"/>
            </a:pPr>
            <a:r>
              <a:rPr lang="en-US" baseline="0" dirty="0" smtClean="0"/>
              <a:t>Gap analysis on resources and HRH</a:t>
            </a:r>
          </a:p>
        </p:txBody>
      </p:sp>
      <p:sp>
        <p:nvSpPr>
          <p:cNvPr id="4" name="Slide Number Placeholder 3"/>
          <p:cNvSpPr>
            <a:spLocks noGrp="1"/>
          </p:cNvSpPr>
          <p:nvPr>
            <p:ph type="sldNum" sz="quarter" idx="10"/>
          </p:nvPr>
        </p:nvSpPr>
        <p:spPr/>
        <p:txBody>
          <a:bodyPr/>
          <a:lstStyle/>
          <a:p>
            <a:fld id="{3CDE4161-01B9-4D4F-96D5-2CEBDCA48CC0}" type="slidenum">
              <a:rPr lang="en-US" smtClean="0"/>
              <a:pPr/>
              <a:t>3</a:t>
            </a:fld>
            <a:endParaRPr lang="en-US"/>
          </a:p>
        </p:txBody>
      </p:sp>
    </p:spTree>
    <p:extLst>
      <p:ext uri="{BB962C8B-B14F-4D97-AF65-F5344CB8AC3E}">
        <p14:creationId xmlns:p14="http://schemas.microsoft.com/office/powerpoint/2010/main" val="409809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We began with 2 facility costing studies</a:t>
            </a:r>
          </a:p>
          <a:p>
            <a:r>
              <a:rPr lang="en-US" dirty="0" smtClean="0"/>
              <a:t>-CHAI’s MATCH study, which was conducted in 2012.</a:t>
            </a:r>
            <a:r>
              <a:rPr lang="en-US" baseline="0" dirty="0" smtClean="0"/>
              <a:t> The average cost across LICs/LMICs was $200 PPPY</a:t>
            </a:r>
            <a:endParaRPr lang="en-US" dirty="0" smtClean="0"/>
          </a:p>
          <a:p>
            <a:r>
              <a:rPr lang="en-US" dirty="0" smtClean="0"/>
              <a:t>-CDC study with a similar</a:t>
            </a:r>
            <a:r>
              <a:rPr lang="en-US" baseline="0" dirty="0" smtClean="0"/>
              <a:t> methodology in Swaziland</a:t>
            </a:r>
          </a:p>
          <a:p>
            <a:pPr marL="171450" indent="-171450">
              <a:buFont typeface="Arial" panose="020B0604020202020204" pitchFamily="34" charset="0"/>
              <a:buChar char="•"/>
            </a:pPr>
            <a:r>
              <a:rPr lang="en-US" baseline="0" dirty="0" smtClean="0"/>
              <a:t>At these costs treatment seems affordable but these are real costs. </a:t>
            </a:r>
          </a:p>
          <a:p>
            <a:pPr marL="171450" indent="-171450">
              <a:buFont typeface="Arial" panose="020B0604020202020204" pitchFamily="34" charset="0"/>
              <a:buChar char="•"/>
            </a:pPr>
            <a:r>
              <a:rPr lang="en-US" baseline="0" dirty="0" smtClean="0"/>
              <a:t>We adjusted the commodity mix to the norm today and to expected changes</a:t>
            </a:r>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4</a:t>
            </a:fld>
            <a:endParaRPr lang="en-US"/>
          </a:p>
        </p:txBody>
      </p:sp>
    </p:spTree>
    <p:extLst>
      <p:ext uri="{BB962C8B-B14F-4D97-AF65-F5344CB8AC3E}">
        <p14:creationId xmlns:p14="http://schemas.microsoft.com/office/powerpoint/2010/main" val="3791337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5856" indent="-175856">
              <a:buFont typeface="Arial" panose="020B0604020202020204" pitchFamily="34" charset="0"/>
              <a:buChar char="•"/>
            </a:pPr>
            <a:r>
              <a:rPr lang="en-US" baseline="0" dirty="0" smtClean="0"/>
              <a:t>What do countries expect to change</a:t>
            </a:r>
          </a:p>
          <a:p>
            <a:pPr marL="175856" indent="-175856">
              <a:buFont typeface="Arial" panose="020B0604020202020204" pitchFamily="34" charset="0"/>
              <a:buChar char="•"/>
            </a:pPr>
            <a:r>
              <a:rPr lang="en-US" baseline="0" dirty="0" smtClean="0"/>
              <a:t>We adjusted costs to account for how they might change:</a:t>
            </a:r>
          </a:p>
          <a:p>
            <a:pPr marL="171450" indent="-171450">
              <a:buFontTx/>
              <a:buChar char="-"/>
            </a:pPr>
            <a:r>
              <a:rPr lang="en-US" baseline="0" dirty="0" smtClean="0"/>
              <a:t>The mix of patients</a:t>
            </a:r>
          </a:p>
          <a:p>
            <a:pPr marL="171450" indent="-171450">
              <a:buFontTx/>
              <a:buChar char="-"/>
            </a:pPr>
            <a:r>
              <a:rPr lang="en-US" baseline="0" dirty="0" smtClean="0"/>
              <a:t>The model of service delivery</a:t>
            </a:r>
          </a:p>
          <a:p>
            <a:pPr marL="171450" indent="-171450">
              <a:buFontTx/>
              <a:buChar char="-"/>
            </a:pPr>
            <a:r>
              <a:rPr lang="en-US" baseline="0" dirty="0" smtClean="0"/>
              <a:t>The changing price of commodities (updated to most recent pricing)</a:t>
            </a:r>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5</a:t>
            </a:fld>
            <a:endParaRPr lang="en-US"/>
          </a:p>
        </p:txBody>
      </p:sp>
    </p:spTree>
    <p:extLst>
      <p:ext uri="{BB962C8B-B14F-4D97-AF65-F5344CB8AC3E}">
        <p14:creationId xmlns:p14="http://schemas.microsoft.com/office/powerpoint/2010/main" val="2482992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7900">
              <a:buFont typeface="Arial" panose="020B0604020202020204" pitchFamily="34" charset="0"/>
              <a:buChar char="•"/>
              <a:defRPr/>
            </a:pPr>
            <a:r>
              <a:rPr lang="en-US" dirty="0" smtClean="0"/>
              <a:t>We expect the patient mix to change, mostly based on increased number</a:t>
            </a:r>
            <a:r>
              <a:rPr lang="en-US" baseline="0" dirty="0" smtClean="0"/>
              <a:t> of less medically complex patients</a:t>
            </a:r>
          </a:p>
          <a:p>
            <a:pPr marL="171450" indent="-171450" defTabSz="937900">
              <a:buFont typeface="Arial" panose="020B0604020202020204" pitchFamily="34" charset="0"/>
              <a:buChar char="•"/>
              <a:defRPr/>
            </a:pPr>
            <a:r>
              <a:rPr lang="en-US" baseline="0" dirty="0" smtClean="0"/>
              <a:t>We cut off complexity at 350, a less conservative estimate would mean that costs decrease by 10%</a:t>
            </a:r>
          </a:p>
          <a:p>
            <a:pPr marL="171450" indent="-171450" defTabSz="937900">
              <a:buFont typeface="Arial" panose="020B0604020202020204" pitchFamily="34" charset="0"/>
              <a:buChar char="•"/>
              <a:defRPr/>
            </a:pPr>
            <a:r>
              <a:rPr lang="en-US" baseline="0" dirty="0" smtClean="0"/>
              <a:t>This is consistent with the facility costing study by Menzies et. Al.-$177 for established vs. $357 for newly initiated</a:t>
            </a:r>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6</a:t>
            </a:fld>
            <a:endParaRPr lang="en-US"/>
          </a:p>
        </p:txBody>
      </p:sp>
    </p:spTree>
    <p:extLst>
      <p:ext uri="{BB962C8B-B14F-4D97-AF65-F5344CB8AC3E}">
        <p14:creationId xmlns:p14="http://schemas.microsoft.com/office/powerpoint/2010/main" val="3460053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5856" indent="-175856">
              <a:buFont typeface="Arial" panose="020B0604020202020204" pitchFamily="34" charset="0"/>
              <a:buChar char="•"/>
            </a:pPr>
            <a:r>
              <a:rPr lang="en-US" dirty="0" smtClean="0"/>
              <a:t>Drugs and labs are key, making</a:t>
            </a:r>
            <a:r>
              <a:rPr lang="en-US" baseline="0" dirty="0" smtClean="0"/>
              <a:t> up at least 50% of the cost of treatment</a:t>
            </a:r>
            <a:endParaRPr lang="en-US" dirty="0" smtClean="0"/>
          </a:p>
          <a:p>
            <a:pPr marL="175856" indent="-175856">
              <a:buFont typeface="Arial" panose="020B0604020202020204" pitchFamily="34" charset="0"/>
              <a:buChar char="•"/>
            </a:pPr>
            <a:r>
              <a:rPr lang="en-US" dirty="0" smtClean="0"/>
              <a:t>Moving forward we expect the commodity pricing to change as it has been over the past few years. In</a:t>
            </a:r>
            <a:r>
              <a:rPr lang="en-US" baseline="0" dirty="0" smtClean="0"/>
              <a:t> addition, we expect the mix of commodities to change.</a:t>
            </a:r>
          </a:p>
          <a:p>
            <a:pPr marL="175856" indent="-175856">
              <a:buFont typeface="Arial" panose="020B0604020202020204" pitchFamily="34" charset="0"/>
              <a:buChar char="•"/>
            </a:pPr>
            <a:r>
              <a:rPr lang="en-US" baseline="0" dirty="0" smtClean="0"/>
              <a:t>ARVs remain relatively constant</a:t>
            </a:r>
          </a:p>
          <a:p>
            <a:pPr marL="175856" indent="-175856">
              <a:buFont typeface="Arial" panose="020B0604020202020204" pitchFamily="34" charset="0"/>
              <a:buChar char="•"/>
            </a:pPr>
            <a:r>
              <a:rPr lang="en-US" baseline="0" dirty="0" smtClean="0"/>
              <a:t>Some uptake of new technologies drive increases in lab costs</a:t>
            </a:r>
          </a:p>
          <a:p>
            <a:pPr marL="175856" indent="-175856">
              <a:buFont typeface="Arial" panose="020B0604020202020204" pitchFamily="34" charset="0"/>
              <a:buChar char="•"/>
            </a:pPr>
            <a:r>
              <a:rPr lang="en-US" baseline="0" dirty="0" smtClean="0"/>
              <a:t>Constant after 2015</a:t>
            </a:r>
          </a:p>
          <a:p>
            <a:pPr marL="175856" indent="-175856">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7</a:t>
            </a:fld>
            <a:endParaRPr lang="en-US"/>
          </a:p>
        </p:txBody>
      </p:sp>
    </p:spTree>
    <p:extLst>
      <p:ext uri="{BB962C8B-B14F-4D97-AF65-F5344CB8AC3E}">
        <p14:creationId xmlns:p14="http://schemas.microsoft.com/office/powerpoint/2010/main" val="2726307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5856" indent="-175856">
              <a:buFont typeface="Arial" panose="020B0604020202020204" pitchFamily="34" charset="0"/>
              <a:buChar char="•"/>
            </a:pPr>
            <a:r>
              <a:rPr lang="en-US" dirty="0" smtClean="0"/>
              <a:t>Countries are</a:t>
            </a:r>
            <a:r>
              <a:rPr lang="en-US" baseline="0" dirty="0" smtClean="0"/>
              <a:t> already using different models of care: Where, how often, which cadre, for how long</a:t>
            </a:r>
          </a:p>
          <a:p>
            <a:pPr marL="175856" indent="-175856">
              <a:buFont typeface="Arial" panose="020B0604020202020204" pitchFamily="34" charset="0"/>
              <a:buChar char="•"/>
            </a:pPr>
            <a:r>
              <a:rPr lang="en-US" baseline="0" dirty="0" smtClean="0"/>
              <a:t>Task shifting and MMS can decrease costs for established patients</a:t>
            </a:r>
          </a:p>
          <a:p>
            <a:pPr marL="175856" indent="-175856">
              <a:buFont typeface="Arial" panose="020B0604020202020204" pitchFamily="34" charset="0"/>
              <a:buChar char="•"/>
            </a:pPr>
            <a:r>
              <a:rPr lang="en-US" baseline="0" dirty="0" smtClean="0"/>
              <a:t>Home visits can slightly increase costs</a:t>
            </a:r>
            <a:endParaRPr lang="en-US" dirty="0"/>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8</a:t>
            </a:fld>
            <a:endParaRPr lang="en-US"/>
          </a:p>
        </p:txBody>
      </p:sp>
    </p:spTree>
    <p:extLst>
      <p:ext uri="{BB962C8B-B14F-4D97-AF65-F5344CB8AC3E}">
        <p14:creationId xmlns:p14="http://schemas.microsoft.com/office/powerpoint/2010/main" val="291126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focused on treatment and biomedical prevention</a:t>
            </a:r>
          </a:p>
          <a:p>
            <a:r>
              <a:rPr lang="en-US" baseline="0" dirty="0" smtClean="0"/>
              <a:t>Key omitted programs include prevention interventions – Cost per person reached is variable</a:t>
            </a:r>
          </a:p>
          <a:p>
            <a:r>
              <a:rPr lang="en-US" baseline="0" dirty="0" smtClean="0"/>
              <a:t>Program management</a:t>
            </a:r>
          </a:p>
          <a:p>
            <a:r>
              <a:rPr lang="en-US" baseline="0" dirty="0" smtClean="0"/>
              <a:t>Systems costs</a:t>
            </a:r>
          </a:p>
          <a:p>
            <a:r>
              <a:rPr lang="en-US" baseline="0" dirty="0" smtClean="0"/>
              <a:t>We are looking into this through our activity-based operational planning in these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These costs are important. </a:t>
            </a:r>
            <a:r>
              <a:rPr lang="en-US" dirty="0" smtClean="0"/>
              <a:t>The goal of this</a:t>
            </a:r>
            <a:r>
              <a:rPr lang="en-US" baseline="0" dirty="0" smtClean="0"/>
              <a:t> analysis was to cost what there was evidence for and to ensure there was fiscal space for the remainder</a:t>
            </a:r>
          </a:p>
          <a:p>
            <a:r>
              <a:rPr lang="en-US" dirty="0" smtClean="0"/>
              <a:t>We also lack data on</a:t>
            </a:r>
            <a:r>
              <a:rPr lang="en-US" baseline="0" dirty="0" smtClean="0"/>
              <a:t> the effects of scale and identifying and retaining new patients</a:t>
            </a:r>
            <a:endParaRPr lang="en-US" dirty="0"/>
          </a:p>
        </p:txBody>
      </p:sp>
      <p:sp>
        <p:nvSpPr>
          <p:cNvPr id="4" name="Slide Number Placeholder 3"/>
          <p:cNvSpPr>
            <a:spLocks noGrp="1"/>
          </p:cNvSpPr>
          <p:nvPr>
            <p:ph type="sldNum" sz="quarter" idx="10"/>
          </p:nvPr>
        </p:nvSpPr>
        <p:spPr/>
        <p:txBody>
          <a:bodyPr/>
          <a:lstStyle/>
          <a:p>
            <a:pPr>
              <a:defRPr/>
            </a:pPr>
            <a:fld id="{8A64741F-D3C3-4C6D-9238-B1F6ECE4B6D4}" type="slidenum">
              <a:rPr lang="en-US" smtClean="0"/>
              <a:pPr>
                <a:defRPr/>
              </a:pPr>
              <a:t>9</a:t>
            </a:fld>
            <a:endParaRPr lang="en-US"/>
          </a:p>
        </p:txBody>
      </p:sp>
    </p:spTree>
    <p:extLst>
      <p:ext uri="{BB962C8B-B14F-4D97-AF65-F5344CB8AC3E}">
        <p14:creationId xmlns:p14="http://schemas.microsoft.com/office/powerpoint/2010/main" val="246702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6257925"/>
            <a:ext cx="1371600" cy="60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11"/>
          <p:cNvCxnSpPr>
            <a:cxnSpLocks noChangeShapeType="1"/>
          </p:cNvCxnSpPr>
          <p:nvPr userDrawn="1"/>
        </p:nvCxnSpPr>
        <p:spPr bwMode="auto">
          <a:xfrm>
            <a:off x="219075" y="4884738"/>
            <a:ext cx="8686800" cy="0"/>
          </a:xfrm>
          <a:prstGeom prst="line">
            <a:avLst/>
          </a:prstGeom>
          <a:noFill/>
          <a:ln w="9525" algn="ctr">
            <a:solidFill>
              <a:schemeClr val="bg1">
                <a:lumMod val="50000"/>
              </a:schemeClr>
            </a:solidFill>
            <a:round/>
            <a:headEnd/>
            <a:tailEnd/>
          </a:ln>
        </p:spPr>
      </p:cxnSp>
      <p:sp>
        <p:nvSpPr>
          <p:cNvPr id="4" name="Rectangle 8"/>
          <p:cNvSpPr>
            <a:spLocks noGrp="1" noChangeArrowheads="1"/>
          </p:cNvSpPr>
          <p:nvPr>
            <p:ph type="sldNum" sz="quarter" idx="10"/>
          </p:nvPr>
        </p:nvSpPr>
        <p:spPr>
          <a:xfrm>
            <a:off x="7010400" y="640080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38641893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single bullet lis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 y="1060704"/>
            <a:ext cx="8915400" cy="5166360"/>
          </a:xfr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8"/>
          <p:cNvSpPr>
            <a:spLocks noGrp="1"/>
          </p:cNvSpPr>
          <p:nvPr>
            <p:ph type="title"/>
          </p:nvPr>
        </p:nvSpPr>
        <p:spPr/>
        <p:txBody>
          <a:bodyPr/>
          <a:lstStyle>
            <a:lvl1pPr>
              <a:defRPr sz="2200"/>
            </a:lvl1pPr>
          </a:lstStyle>
          <a:p>
            <a:r>
              <a:rPr lang="en-US" dirty="0" smtClean="0"/>
              <a:t>Click to edit Master title style</a:t>
            </a:r>
            <a:endParaRPr lang="en-US" dirty="0"/>
          </a:p>
        </p:txBody>
      </p:sp>
      <p:sp>
        <p:nvSpPr>
          <p:cNvPr id="4" name="Rectangle 8"/>
          <p:cNvSpPr>
            <a:spLocks noGrp="1" noChangeArrowheads="1"/>
          </p:cNvSpPr>
          <p:nvPr>
            <p:ph type="sldNum" sz="quarter" idx="11"/>
          </p:nvPr>
        </p:nvSpPr>
        <p:spPr>
          <a:xfrm>
            <a:off x="7010400" y="635635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20880446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double bullet lis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 y="1060704"/>
            <a:ext cx="4373880" cy="516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4610100" y="1057275"/>
            <a:ext cx="4371975"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sldNum" sz="quarter" idx="12"/>
          </p:nvPr>
        </p:nvSpPr>
        <p:spPr>
          <a:xfrm>
            <a:off x="7010400" y="635635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9710675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cker">
    <p:spTree>
      <p:nvGrpSpPr>
        <p:cNvPr id="1" name=""/>
        <p:cNvGrpSpPr/>
        <p:nvPr/>
      </p:nvGrpSpPr>
      <p:grpSpPr>
        <a:xfrm>
          <a:off x="0" y="0"/>
          <a:ext cx="0" cy="0"/>
          <a:chOff x="0" y="0"/>
          <a:chExt cx="0" cy="0"/>
        </a:xfrm>
      </p:grpSpPr>
      <p:cxnSp>
        <p:nvCxnSpPr>
          <p:cNvPr id="5" name="Straight Connector 4"/>
          <p:cNvCxnSpPr/>
          <p:nvPr/>
        </p:nvCxnSpPr>
        <p:spPr>
          <a:xfrm rot="5400000">
            <a:off x="6135624" y="490538"/>
            <a:ext cx="990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0"/>
          </p:nvPr>
        </p:nvSpPr>
        <p:spPr>
          <a:xfrm>
            <a:off x="45720" y="1060704"/>
            <a:ext cx="8915400" cy="516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0" y="137160"/>
            <a:ext cx="6553200" cy="850392"/>
          </a:xfrm>
        </p:spPr>
        <p:txBody>
          <a:bodyPr/>
          <a:lstStyle/>
          <a:p>
            <a:r>
              <a:rPr lang="en-US" smtClean="0"/>
              <a:t>Click to edit Master title style</a:t>
            </a:r>
            <a:endParaRPr lang="en-US"/>
          </a:p>
        </p:txBody>
      </p:sp>
      <p:sp>
        <p:nvSpPr>
          <p:cNvPr id="6" name="Rectangle 8"/>
          <p:cNvSpPr>
            <a:spLocks noGrp="1" noChangeArrowheads="1"/>
          </p:cNvSpPr>
          <p:nvPr>
            <p:ph type="sldNum" sz="quarter" idx="11"/>
          </p:nvPr>
        </p:nvSpPr>
        <p:spPr>
          <a:xfrm>
            <a:off x="7010400" y="635635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37859767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5" name="Table Placeholder 4"/>
          <p:cNvSpPr>
            <a:spLocks noGrp="1"/>
          </p:cNvSpPr>
          <p:nvPr>
            <p:ph type="tbl" sz="quarter" idx="10"/>
          </p:nvPr>
        </p:nvSpPr>
        <p:spPr>
          <a:xfrm>
            <a:off x="152400" y="1143000"/>
            <a:ext cx="8839200" cy="5029200"/>
          </a:xfrm>
        </p:spPr>
        <p:txBody>
          <a:bodyPr/>
          <a:lstStyle/>
          <a:p>
            <a:r>
              <a:rPr lang="en-US" smtClean="0"/>
              <a:t>Click icon to add table</a:t>
            </a:r>
            <a:endParaRPr lang="en-US"/>
          </a:p>
        </p:txBody>
      </p:sp>
      <p:sp>
        <p:nvSpPr>
          <p:cNvPr id="4" name="Rectangle 8"/>
          <p:cNvSpPr>
            <a:spLocks noGrp="1" noChangeArrowheads="1"/>
          </p:cNvSpPr>
          <p:nvPr>
            <p:ph type="sldNum" sz="quarter" idx="11"/>
          </p:nvPr>
        </p:nvSpPr>
        <p:spPr>
          <a:xfrm>
            <a:off x="7010400" y="635635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20622044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xfrm>
            <a:off x="7010400" y="6356350"/>
            <a:ext cx="2133600" cy="365125"/>
          </a:xfrm>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2957420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7A8DEE1-03A4-4188-A66D-8DA1CC2E1298}" type="slidenum">
              <a:rPr lang="en-US" smtClean="0"/>
              <a:pPr/>
              <a:t>‹#›</a:t>
            </a:fld>
            <a:endParaRPr lang="en-US"/>
          </a:p>
        </p:txBody>
      </p:sp>
    </p:spTree>
    <p:extLst>
      <p:ext uri="{BB962C8B-B14F-4D97-AF65-F5344CB8AC3E}">
        <p14:creationId xmlns:p14="http://schemas.microsoft.com/office/powerpoint/2010/main" val="35399730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fld id="{AA6924C2-E1C4-49C4-B482-8901B0EF4D34}" type="slidenum">
              <a:rPr lang="en-US"/>
              <a:pPr>
                <a:defRPr/>
              </a:pPr>
              <a:t>‹#›</a:t>
            </a:fld>
            <a:endParaRPr lang="en-US" dirty="0"/>
          </a:p>
        </p:txBody>
      </p:sp>
    </p:spTree>
    <p:extLst>
      <p:ext uri="{BB962C8B-B14F-4D97-AF65-F5344CB8AC3E}">
        <p14:creationId xmlns:p14="http://schemas.microsoft.com/office/powerpoint/2010/main" val="1686700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9144000" cy="9801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sp>
        <p:nvSpPr>
          <p:cNvPr id="6" name="Slide Number Placeholder 5"/>
          <p:cNvSpPr>
            <a:spLocks noGrp="1"/>
          </p:cNvSpPr>
          <p:nvPr>
            <p:ph type="sldNum" sz="quarter" idx="4"/>
          </p:nvPr>
        </p:nvSpPr>
        <p:spPr>
          <a:xfrm>
            <a:off x="70104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8DEE1-03A4-4188-A66D-8DA1CC2E1298}" type="slidenum">
              <a:rPr lang="en-US" smtClean="0"/>
              <a:pPr/>
              <a:t>‹#›</a:t>
            </a:fld>
            <a:endParaRPr lang="en-US"/>
          </a:p>
        </p:txBody>
      </p:sp>
      <p:cxnSp>
        <p:nvCxnSpPr>
          <p:cNvPr id="7" name="Straight Connector 6"/>
          <p:cNvCxnSpPr/>
          <p:nvPr/>
        </p:nvCxnSpPr>
        <p:spPr bwMode="auto">
          <a:xfrm>
            <a:off x="0" y="980199"/>
            <a:ext cx="9144000" cy="1588"/>
          </a:xfrm>
          <a:prstGeom prst="line">
            <a:avLst/>
          </a:prstGeom>
          <a:solidFill>
            <a:schemeClr val="folHlink"/>
          </a:solidFill>
          <a:ln w="9525" cap="flat" cmpd="sng" algn="ctr">
            <a:solidFill>
              <a:srgbClr val="5A5B5D"/>
            </a:solidFill>
            <a:prstDash val="solid"/>
            <a:round/>
            <a:headEnd type="none" w="med" len="med"/>
            <a:tailEnd type="none" w="med" len="med"/>
          </a:ln>
          <a:effectLst/>
        </p:spPr>
      </p:cxnSp>
      <p:sp>
        <p:nvSpPr>
          <p:cNvPr id="8" name="Title Placeholder 11"/>
          <p:cNvSpPr>
            <a:spLocks noGrp="1"/>
          </p:cNvSpPr>
          <p:nvPr>
            <p:ph type="title"/>
          </p:nvPr>
        </p:nvSpPr>
        <p:spPr>
          <a:xfrm>
            <a:off x="0" y="137160"/>
            <a:ext cx="8915400" cy="850392"/>
          </a:xfrm>
          <a:prstGeom prst="rect">
            <a:avLst/>
          </a:prstGeom>
        </p:spPr>
        <p:txBody>
          <a:bodyPr vert="horz" lIns="137160" tIns="45720" rIns="137160" bIns="45720" rtlCol="0" anchor="b">
            <a:noAutofit/>
          </a:bodyPr>
          <a:lstStyle/>
          <a:p>
            <a:r>
              <a:rPr lang="en-US" dirty="0" smtClean="0"/>
              <a:t>Click to edit Master title style</a:t>
            </a:r>
            <a:endParaRPr lang="en-US" dirty="0"/>
          </a:p>
        </p:txBody>
      </p:sp>
      <p:sp>
        <p:nvSpPr>
          <p:cNvPr id="9" name="Text Placeholder 13"/>
          <p:cNvSpPr>
            <a:spLocks noGrp="1"/>
          </p:cNvSpPr>
          <p:nvPr>
            <p:ph type="body" idx="1"/>
          </p:nvPr>
        </p:nvSpPr>
        <p:spPr>
          <a:xfrm>
            <a:off x="45720" y="1060704"/>
            <a:ext cx="8915400" cy="516636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994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hf hdr="0" ftr="0" dt="0"/>
  <p:txStyles>
    <p:titleStyle>
      <a:lvl1pPr algn="l" defTabSz="914400" rtl="0" eaLnBrk="1" latinLnBrk="0" hangingPunct="1">
        <a:spcBef>
          <a:spcPct val="0"/>
        </a:spcBef>
        <a:buNone/>
        <a:defRPr sz="22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chart" Target="../charts/chart2.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slideLayout" Target="../slideLayouts/slideLayout8.xml"/><Relationship Id="rId7" Type="http://schemas.openxmlformats.org/officeDocument/2006/relationships/diagramData" Target="../diagrams/data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11" Type="http://schemas.microsoft.com/office/2007/relationships/diagramDrawing" Target="../diagrams/drawing1.xml"/><Relationship Id="rId5" Type="http://schemas.openxmlformats.org/officeDocument/2006/relationships/oleObject" Target="../embeddings/oleObject2.bin"/><Relationship Id="rId10" Type="http://schemas.openxmlformats.org/officeDocument/2006/relationships/diagramColors" Target="../diagrams/colors1.xml"/><Relationship Id="rId4" Type="http://schemas.openxmlformats.org/officeDocument/2006/relationships/notesSlide" Target="../notesSlides/notesSlide5.xml"/><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slideLayout" Target="../slideLayouts/slideLayout8.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chart" Target="../charts/chart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chart" Target="../charts/chart5.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
            <a:ext cx="9144000" cy="3581399"/>
          </a:xfrm>
        </p:spPr>
        <p:txBody>
          <a:bodyPr/>
          <a:lstStyle/>
          <a:p>
            <a:r>
              <a:rPr lang="en-US" dirty="0" smtClean="0">
                <a:latin typeface="+mj-lt"/>
              </a:rPr>
              <a:t>CHAI slide warehouse</a:t>
            </a:r>
            <a:endParaRPr lang="en-US" dirty="0">
              <a:latin typeface="+mj-lt"/>
            </a:endParaRPr>
          </a:p>
        </p:txBody>
      </p:sp>
      <p:sp>
        <p:nvSpPr>
          <p:cNvPr id="4" name="TextBox 10"/>
          <p:cNvSpPr txBox="1">
            <a:spLocks noChangeArrowheads="1"/>
          </p:cNvSpPr>
          <p:nvPr/>
        </p:nvSpPr>
        <p:spPr bwMode="auto">
          <a:xfrm>
            <a:off x="304800" y="1592044"/>
            <a:ext cx="8534400" cy="5816977"/>
          </a:xfrm>
          <a:prstGeom prst="rect">
            <a:avLst/>
          </a:prstGeom>
          <a:noFill/>
          <a:ln w="9525">
            <a:noFill/>
            <a:miter lim="800000"/>
            <a:headEnd/>
            <a:tailEnd/>
          </a:ln>
        </p:spPr>
        <p:txBody>
          <a:bodyPr wrap="square">
            <a:spAutoFit/>
          </a:bodyPr>
          <a:lstStyle/>
          <a:p>
            <a:r>
              <a:rPr lang="en-GB" sz="2400" b="1" dirty="0"/>
              <a:t>Determining the financial and human resource implications of HIV treatment scale-up: </a:t>
            </a:r>
            <a:r>
              <a:rPr lang="en-GB" sz="2400" b="1" i="1" dirty="0"/>
              <a:t>A multi-country analysis in Malawi, Rwanda, </a:t>
            </a:r>
            <a:r>
              <a:rPr lang="en-GB" sz="2400" b="1" i="1" dirty="0" smtClean="0"/>
              <a:t>Swaziland </a:t>
            </a:r>
            <a:r>
              <a:rPr lang="en-GB" sz="2400" b="1" i="1" dirty="0"/>
              <a:t>and Zambia</a:t>
            </a:r>
            <a:endParaRPr lang="en-US" i="1" dirty="0" smtClean="0">
              <a:solidFill>
                <a:srgbClr val="000000"/>
              </a:solidFill>
              <a:latin typeface="+mj-lt"/>
              <a:cs typeface="Arial" pitchFamily="34" charset="0"/>
            </a:endParaRPr>
          </a:p>
          <a:p>
            <a:endParaRPr lang="en-US" dirty="0">
              <a:solidFill>
                <a:srgbClr val="000000"/>
              </a:solidFill>
              <a:latin typeface="+mj-lt"/>
              <a:cs typeface="Arial" pitchFamily="34" charset="0"/>
            </a:endParaRPr>
          </a:p>
          <a:p>
            <a:r>
              <a:rPr lang="en-US" sz="1600" dirty="0" smtClean="0">
                <a:solidFill>
                  <a:srgbClr val="000000"/>
                </a:solidFill>
                <a:latin typeface="+mj-lt"/>
                <a:cs typeface="Arial" pitchFamily="34" charset="0"/>
              </a:rPr>
              <a:t>Clinton Health Access Initiative and the Harvard School of Public Health in Collaboration with Ministries of Health of Swaziland, Malawi, Zambia and Rwanda</a:t>
            </a:r>
          </a:p>
          <a:p>
            <a:endParaRPr lang="en-US" sz="1600" dirty="0" smtClean="0">
              <a:solidFill>
                <a:srgbClr val="000000"/>
              </a:solidFill>
              <a:latin typeface="+mj-lt"/>
              <a:cs typeface="Arial" pitchFamily="34" charset="0"/>
            </a:endParaRPr>
          </a:p>
          <a:p>
            <a:endParaRPr lang="en-US" sz="1600" dirty="0">
              <a:solidFill>
                <a:srgbClr val="000000"/>
              </a:solidFill>
              <a:latin typeface="+mj-lt"/>
              <a:cs typeface="Arial" pitchFamily="34" charset="0"/>
            </a:endParaRPr>
          </a:p>
          <a:p>
            <a:r>
              <a:rPr lang="en-US" sz="1600" dirty="0" smtClean="0">
                <a:solidFill>
                  <a:srgbClr val="000000"/>
                </a:solidFill>
                <a:latin typeface="+mj-lt"/>
                <a:cs typeface="Arial" pitchFamily="34" charset="0"/>
              </a:rPr>
              <a:t>International AIDS Economic Network</a:t>
            </a:r>
          </a:p>
          <a:p>
            <a:r>
              <a:rPr lang="en-US" sz="1600" dirty="0" smtClean="0">
                <a:solidFill>
                  <a:srgbClr val="000000"/>
                </a:solidFill>
                <a:latin typeface="+mj-lt"/>
                <a:cs typeface="Arial" pitchFamily="34" charset="0"/>
              </a:rPr>
              <a:t>July 2014</a:t>
            </a:r>
          </a:p>
          <a:p>
            <a:endParaRPr lang="en-US" sz="1600" dirty="0" smtClean="0">
              <a:solidFill>
                <a:srgbClr val="000000"/>
              </a:solidFill>
              <a:latin typeface="+mj-lt"/>
              <a:cs typeface="Arial" pitchFamily="34" charset="0"/>
            </a:endParaRPr>
          </a:p>
          <a:p>
            <a:endParaRPr lang="en-US" sz="1600" dirty="0">
              <a:solidFill>
                <a:srgbClr val="000000"/>
              </a:solidFill>
              <a:latin typeface="+mj-lt"/>
              <a:cs typeface="Arial" pitchFamily="34" charset="0"/>
            </a:endParaRPr>
          </a:p>
          <a:p>
            <a:endParaRPr lang="en-US" sz="1600" dirty="0" smtClean="0">
              <a:solidFill>
                <a:srgbClr val="000000"/>
              </a:solidFill>
              <a:latin typeface="+mj-lt"/>
              <a:cs typeface="Arial" pitchFamily="34" charset="0"/>
            </a:endParaRPr>
          </a:p>
          <a:p>
            <a:endParaRPr lang="en-US" sz="1600" dirty="0">
              <a:solidFill>
                <a:srgbClr val="000000"/>
              </a:solidFill>
              <a:latin typeface="+mj-lt"/>
              <a:cs typeface="Arial" pitchFamily="34" charset="0"/>
            </a:endParaRPr>
          </a:p>
          <a:p>
            <a:endParaRPr lang="en-US" sz="1600" dirty="0" smtClean="0">
              <a:solidFill>
                <a:srgbClr val="000000"/>
              </a:solidFill>
              <a:latin typeface="+mj-lt"/>
              <a:cs typeface="Arial" pitchFamily="34" charset="0"/>
            </a:endParaRPr>
          </a:p>
          <a:p>
            <a:r>
              <a:rPr lang="en-US" sz="1600" i="1" dirty="0" smtClean="0">
                <a:solidFill>
                  <a:srgbClr val="000000"/>
                </a:solidFill>
                <a:latin typeface="+mj-lt"/>
                <a:cs typeface="Arial" pitchFamily="34" charset="0"/>
              </a:rPr>
              <a:t>		This work has been funded by aid from the UK Government. The views 			expressed do not necessarily reflect the UK Government’s official policies.</a:t>
            </a:r>
          </a:p>
          <a:p>
            <a:endParaRPr lang="en-US" sz="1400" dirty="0">
              <a:solidFill>
                <a:srgbClr val="000000"/>
              </a:solidFill>
              <a:latin typeface="+mj-lt"/>
              <a:cs typeface="Arial" pitchFamily="34" charset="0"/>
            </a:endParaRPr>
          </a:p>
          <a:p>
            <a:endParaRPr lang="en-US" sz="1400" dirty="0">
              <a:solidFill>
                <a:srgbClr val="000000"/>
              </a:solidFill>
              <a:latin typeface="+mj-lt"/>
              <a:cs typeface="Arial" pitchFamily="34" charset="0"/>
            </a:endParaRPr>
          </a:p>
          <a:p>
            <a:endParaRPr lang="en-US" sz="1400" dirty="0">
              <a:solidFill>
                <a:srgbClr val="000000"/>
              </a:solidFill>
              <a:latin typeface="+mj-lt"/>
              <a:cs typeface="Arial" pitchFamily="34" charset="0"/>
            </a:endParaRPr>
          </a:p>
          <a:p>
            <a:endParaRPr lang="en-US" sz="1400" dirty="0">
              <a:solidFill>
                <a:srgbClr val="000000"/>
              </a:solidFill>
              <a:latin typeface="+mj-lt"/>
              <a:cs typeface="Arial" pitchFamily="34" charset="0"/>
            </a:endParaRPr>
          </a:p>
          <a:p>
            <a:endParaRPr lang="en-US" dirty="0">
              <a:solidFill>
                <a:srgbClr val="000000"/>
              </a:solidFill>
              <a:latin typeface="+mj-lt"/>
              <a:cs typeface="Arial" pitchFamily="34" charset="0"/>
            </a:endParaRPr>
          </a:p>
        </p:txBody>
      </p:sp>
      <p:pic>
        <p:nvPicPr>
          <p:cNvPr id="5" name="Picture 4"/>
          <p:cNvPicPr>
            <a:picLocks noChangeAspect="1"/>
          </p:cNvPicPr>
          <p:nvPr/>
        </p:nvPicPr>
        <p:blipFill>
          <a:blip r:embed="rId3"/>
          <a:stretch>
            <a:fillRect/>
          </a:stretch>
        </p:blipFill>
        <p:spPr>
          <a:xfrm>
            <a:off x="324853" y="4911460"/>
            <a:ext cx="1589076" cy="1685865"/>
          </a:xfrm>
          <a:prstGeom prst="rect">
            <a:avLst/>
          </a:prstGeom>
        </p:spPr>
      </p:pic>
    </p:spTree>
    <p:extLst>
      <p:ext uri="{BB962C8B-B14F-4D97-AF65-F5344CB8AC3E}">
        <p14:creationId xmlns:p14="http://schemas.microsoft.com/office/powerpoint/2010/main" val="3964437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40208"/>
            <a:ext cx="8839200" cy="850392"/>
          </a:xfrm>
        </p:spPr>
        <p:txBody>
          <a:bodyPr anchor="t"/>
          <a:lstStyle/>
          <a:p>
            <a:r>
              <a:rPr lang="en-US" sz="2400" b="0" dirty="0" smtClean="0">
                <a:latin typeface="+mj-lt"/>
              </a:rPr>
              <a:t>At universal access, </a:t>
            </a:r>
            <a:r>
              <a:rPr lang="en-US" sz="2400" b="0" dirty="0" err="1" smtClean="0">
                <a:latin typeface="+mj-lt"/>
              </a:rPr>
              <a:t>costed</a:t>
            </a:r>
            <a:r>
              <a:rPr lang="en-US" sz="2400" b="0" dirty="0" smtClean="0">
                <a:latin typeface="+mj-lt"/>
              </a:rPr>
              <a:t> programs account for &lt; 60% of projected available resources</a:t>
            </a:r>
            <a:endParaRPr lang="fr-CA" sz="2400" b="0" dirty="0">
              <a:latin typeface="+mj-lt"/>
            </a:endParaRPr>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10</a:t>
            </a:fld>
            <a:endParaRPr lang="en-US" dirty="0"/>
          </a:p>
        </p:txBody>
      </p:sp>
      <p:sp>
        <p:nvSpPr>
          <p:cNvPr id="18" name="Text Placeholder 1"/>
          <p:cNvSpPr>
            <a:spLocks noGrp="1"/>
          </p:cNvSpPr>
          <p:nvPr>
            <p:ph type="body" sz="quarter" idx="10"/>
          </p:nvPr>
        </p:nvSpPr>
        <p:spPr>
          <a:xfrm>
            <a:off x="-152400" y="1066800"/>
            <a:ext cx="9601200" cy="590261"/>
          </a:xfrm>
        </p:spPr>
        <p:txBody>
          <a:bodyPr>
            <a:noAutofit/>
          </a:bodyPr>
          <a:lstStyle/>
          <a:p>
            <a:pPr marL="290513" indent="0">
              <a:spcBef>
                <a:spcPts val="0"/>
              </a:spcBef>
              <a:buNone/>
            </a:pPr>
            <a:r>
              <a:rPr lang="en-US" sz="1800" b="1" dirty="0" smtClean="0">
                <a:latin typeface="+mn-lt"/>
                <a:cs typeface="+mn-cs"/>
              </a:rPr>
              <a:t>Universal Access to Treatment in 2020</a:t>
            </a:r>
            <a:endParaRPr lang="en-US" sz="1800" b="1" dirty="0">
              <a:latin typeface="+mn-lt"/>
              <a:cs typeface="+mn-cs"/>
            </a:endParaRPr>
          </a:p>
          <a:p>
            <a:pPr marL="290513" indent="0">
              <a:spcBef>
                <a:spcPts val="0"/>
              </a:spcBef>
              <a:buNone/>
            </a:pPr>
            <a:r>
              <a:rPr lang="en-US" sz="1700" i="1" dirty="0" smtClean="0"/>
              <a:t>Costs increase by 10-20% in moving to the 2013 Guidelines</a:t>
            </a:r>
            <a:endParaRPr lang="en-US" sz="1700" b="1" dirty="0"/>
          </a:p>
          <a:p>
            <a:pPr marL="290513" indent="0">
              <a:spcBef>
                <a:spcPts val="0"/>
              </a:spcBef>
              <a:buNone/>
            </a:pPr>
            <a:endParaRPr lang="en-US" sz="1700" b="1" dirty="0" smtClean="0"/>
          </a:p>
          <a:p>
            <a:pPr marL="290513" indent="0">
              <a:spcBef>
                <a:spcPts val="0"/>
              </a:spcBef>
              <a:buNone/>
            </a:pPr>
            <a:endParaRPr lang="en-US" sz="1700" b="1" dirty="0"/>
          </a:p>
          <a:p>
            <a:pPr marL="290513" indent="0">
              <a:spcBef>
                <a:spcPts val="0"/>
              </a:spcBef>
              <a:buNone/>
            </a:pPr>
            <a:endParaRPr lang="en-US" sz="1700" b="1" dirty="0" smtClean="0"/>
          </a:p>
        </p:txBody>
      </p:sp>
      <p:sp>
        <p:nvSpPr>
          <p:cNvPr id="9" name="Flowchart: Process 17"/>
          <p:cNvSpPr>
            <a:spLocks noChangeArrowheads="1"/>
          </p:cNvSpPr>
          <p:nvPr/>
        </p:nvSpPr>
        <p:spPr bwMode="auto">
          <a:xfrm>
            <a:off x="228600" y="1655299"/>
            <a:ext cx="4152331" cy="2383301"/>
          </a:xfrm>
          <a:prstGeom prst="flowChartProcess">
            <a:avLst/>
          </a:prstGeom>
          <a:noFill/>
          <a:ln w="28575" algn="ctr">
            <a:solidFill>
              <a:schemeClr val="tx2"/>
            </a:solidFill>
            <a:round/>
            <a:headEnd/>
            <a:tailEnd/>
          </a:ln>
        </p:spPr>
        <p:txBody>
          <a:bodyPr anchor="t"/>
          <a:lstStyle/>
          <a:p>
            <a:endParaRPr lang="en-US" sz="1600" dirty="0" smtClean="0">
              <a:solidFill>
                <a:srgbClr val="000000"/>
              </a:solidFill>
              <a:ea typeface="ＭＳ Ｐゴシック" pitchFamily="28" charset="-128"/>
            </a:endParaRPr>
          </a:p>
        </p:txBody>
      </p:sp>
      <p:sp>
        <p:nvSpPr>
          <p:cNvPr id="11" name="Flowchart: Process 17"/>
          <p:cNvSpPr>
            <a:spLocks noChangeArrowheads="1"/>
          </p:cNvSpPr>
          <p:nvPr/>
        </p:nvSpPr>
        <p:spPr bwMode="auto">
          <a:xfrm>
            <a:off x="4581144" y="1646155"/>
            <a:ext cx="4343399" cy="2361186"/>
          </a:xfrm>
          <a:prstGeom prst="flowChartProcess">
            <a:avLst/>
          </a:prstGeom>
          <a:noFill/>
          <a:ln w="28575" algn="ctr">
            <a:solidFill>
              <a:schemeClr val="tx2"/>
            </a:solidFill>
            <a:round/>
            <a:headEnd/>
            <a:tailEnd/>
          </a:ln>
        </p:spPr>
        <p:txBody>
          <a:bodyPr anchor="t"/>
          <a:lstStyle/>
          <a:p>
            <a:endParaRPr lang="en-US" sz="1600" dirty="0" smtClean="0">
              <a:solidFill>
                <a:srgbClr val="000000"/>
              </a:solidFill>
              <a:ea typeface="ＭＳ Ｐゴシック" pitchFamily="28" charset="-128"/>
            </a:endParaRPr>
          </a:p>
        </p:txBody>
      </p:sp>
      <p:sp>
        <p:nvSpPr>
          <p:cNvPr id="15" name="TextBox 14"/>
          <p:cNvSpPr txBox="1"/>
          <p:nvPr/>
        </p:nvSpPr>
        <p:spPr>
          <a:xfrm>
            <a:off x="-44115" y="6472535"/>
            <a:ext cx="8458200" cy="461665"/>
          </a:xfrm>
          <a:prstGeom prst="rect">
            <a:avLst/>
          </a:prstGeom>
          <a:noFill/>
        </p:spPr>
        <p:txBody>
          <a:bodyPr wrap="square" rtlCol="0">
            <a:spAutoFit/>
          </a:bodyPr>
          <a:lstStyle/>
          <a:p>
            <a:r>
              <a:rPr lang="en-US" sz="1200" dirty="0" smtClean="0"/>
              <a:t>Note: Testing strategy mix varied across policy options; Resources are projected from national resource mapping exercises in 2012-2013 with the exception of Zambia where publicly available data was used.</a:t>
            </a:r>
            <a:endParaRPr lang="fr-CA" sz="1200" dirty="0"/>
          </a:p>
        </p:txBody>
      </p:sp>
      <p:graphicFrame>
        <p:nvGraphicFramePr>
          <p:cNvPr id="17" name="Chart 16"/>
          <p:cNvGraphicFramePr/>
          <p:nvPr>
            <p:extLst>
              <p:ext uri="{D42A27DB-BD31-4B8C-83A1-F6EECF244321}">
                <p14:modId xmlns:p14="http://schemas.microsoft.com/office/powerpoint/2010/main" val="3890653754"/>
              </p:ext>
            </p:extLst>
          </p:nvPr>
        </p:nvGraphicFramePr>
        <p:xfrm>
          <a:off x="314228" y="1696391"/>
          <a:ext cx="4038599" cy="22714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extLst>
              <p:ext uri="{D42A27DB-BD31-4B8C-83A1-F6EECF244321}">
                <p14:modId xmlns:p14="http://schemas.microsoft.com/office/powerpoint/2010/main" val="2446606045"/>
              </p:ext>
            </p:extLst>
          </p:nvPr>
        </p:nvGraphicFramePr>
        <p:xfrm>
          <a:off x="4639148" y="1697481"/>
          <a:ext cx="4132996" cy="22877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extLst>
              <p:ext uri="{D42A27DB-BD31-4B8C-83A1-F6EECF244321}">
                <p14:modId xmlns:p14="http://schemas.microsoft.com/office/powerpoint/2010/main" val="4276104794"/>
              </p:ext>
            </p:extLst>
          </p:nvPr>
        </p:nvGraphicFramePr>
        <p:xfrm>
          <a:off x="244523" y="4056225"/>
          <a:ext cx="8680020" cy="2420775"/>
        </p:xfrm>
        <a:graphic>
          <a:graphicData uri="http://schemas.openxmlformats.org/drawingml/2006/chart">
            <c:chart xmlns:c="http://schemas.openxmlformats.org/drawingml/2006/chart" xmlns:r="http://schemas.openxmlformats.org/officeDocument/2006/relationships" r:id="rId5"/>
          </a:graphicData>
        </a:graphic>
      </p:graphicFrame>
      <p:sp>
        <p:nvSpPr>
          <p:cNvPr id="13" name="Flowchart: Process 17"/>
          <p:cNvSpPr>
            <a:spLocks noChangeArrowheads="1"/>
          </p:cNvSpPr>
          <p:nvPr/>
        </p:nvSpPr>
        <p:spPr bwMode="auto">
          <a:xfrm>
            <a:off x="228600" y="4114800"/>
            <a:ext cx="8695943" cy="2358657"/>
          </a:xfrm>
          <a:prstGeom prst="flowChartProcess">
            <a:avLst/>
          </a:prstGeom>
          <a:noFill/>
          <a:ln w="28575" algn="ctr">
            <a:solidFill>
              <a:schemeClr val="tx2"/>
            </a:solidFill>
            <a:round/>
            <a:headEnd/>
            <a:tailEnd/>
          </a:ln>
        </p:spPr>
        <p:txBody>
          <a:bodyPr anchor="t"/>
          <a:lstStyle/>
          <a:p>
            <a:endParaRPr lang="en-US" sz="1600" dirty="0" smtClean="0">
              <a:solidFill>
                <a:srgbClr val="000000"/>
              </a:solidFill>
              <a:ea typeface="ＭＳ Ｐゴシック" pitchFamily="28" charset="-128"/>
            </a:endParaRPr>
          </a:p>
        </p:txBody>
      </p:sp>
      <p:sp>
        <p:nvSpPr>
          <p:cNvPr id="25" name="TextBox 1"/>
          <p:cNvSpPr txBox="1"/>
          <p:nvPr/>
        </p:nvSpPr>
        <p:spPr>
          <a:xfrm>
            <a:off x="6029181" y="2392139"/>
            <a:ext cx="533400" cy="15607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t>17%</a:t>
            </a:r>
            <a:endParaRPr lang="en-US" sz="1000" dirty="0"/>
          </a:p>
        </p:txBody>
      </p:sp>
      <p:sp>
        <p:nvSpPr>
          <p:cNvPr id="26" name="TextBox 1"/>
          <p:cNvSpPr txBox="1"/>
          <p:nvPr/>
        </p:nvSpPr>
        <p:spPr>
          <a:xfrm>
            <a:off x="7238999" y="2320416"/>
            <a:ext cx="533400" cy="15607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t>8</a:t>
            </a:r>
            <a:r>
              <a:rPr lang="en-US" sz="1000" dirty="0" smtClean="0"/>
              <a:t>%</a:t>
            </a:r>
            <a:endParaRPr lang="en-US" sz="1000" dirty="0"/>
          </a:p>
        </p:txBody>
      </p:sp>
      <p:sp>
        <p:nvSpPr>
          <p:cNvPr id="31" name="TextBox 1"/>
          <p:cNvSpPr txBox="1"/>
          <p:nvPr/>
        </p:nvSpPr>
        <p:spPr>
          <a:xfrm>
            <a:off x="3788226" y="5046944"/>
            <a:ext cx="533400" cy="15607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t>1%</a:t>
            </a:r>
            <a:endParaRPr lang="en-US" sz="1000" dirty="0"/>
          </a:p>
        </p:txBody>
      </p:sp>
      <p:sp>
        <p:nvSpPr>
          <p:cNvPr id="32" name="TextBox 1"/>
          <p:cNvSpPr txBox="1"/>
          <p:nvPr/>
        </p:nvSpPr>
        <p:spPr>
          <a:xfrm>
            <a:off x="2304765" y="5060205"/>
            <a:ext cx="533400" cy="156074"/>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t>19%</a:t>
            </a:r>
            <a:endParaRPr lang="en-US" sz="1000" dirty="0"/>
          </a:p>
        </p:txBody>
      </p:sp>
      <p:cxnSp>
        <p:nvCxnSpPr>
          <p:cNvPr id="34" name="Elbow Connector 33"/>
          <p:cNvCxnSpPr/>
          <p:nvPr/>
        </p:nvCxnSpPr>
        <p:spPr>
          <a:xfrm flipV="1">
            <a:off x="1600200" y="2743200"/>
            <a:ext cx="704565" cy="103749"/>
          </a:xfrm>
          <a:prstGeom prst="bentConnector3">
            <a:avLst>
              <a:gd name="adj1" fmla="val -28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flipV="1">
            <a:off x="2819400" y="2722999"/>
            <a:ext cx="704565" cy="103749"/>
          </a:xfrm>
          <a:prstGeom prst="bentConnector3">
            <a:avLst>
              <a:gd name="adj1" fmla="val -28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flipV="1">
            <a:off x="5943598" y="2633427"/>
            <a:ext cx="704565" cy="103749"/>
          </a:xfrm>
          <a:prstGeom prst="bentConnector3">
            <a:avLst>
              <a:gd name="adj1" fmla="val -28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flipV="1">
            <a:off x="7153416" y="2542599"/>
            <a:ext cx="704565" cy="103749"/>
          </a:xfrm>
          <a:prstGeom prst="bentConnector3">
            <a:avLst>
              <a:gd name="adj1" fmla="val -28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flipV="1">
            <a:off x="2257282" y="5287230"/>
            <a:ext cx="704565" cy="103749"/>
          </a:xfrm>
          <a:prstGeom prst="bentConnector3">
            <a:avLst>
              <a:gd name="adj1" fmla="val -28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flipV="1">
            <a:off x="3728922" y="5265148"/>
            <a:ext cx="652009" cy="51876"/>
          </a:xfrm>
          <a:prstGeom prst="bentConnector3">
            <a:avLst>
              <a:gd name="adj1" fmla="val -3196"/>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399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40208"/>
            <a:ext cx="8839200" cy="850392"/>
          </a:xfrm>
        </p:spPr>
        <p:txBody>
          <a:bodyPr vert="horz" lIns="137160" tIns="45720" rIns="137160" bIns="45720" rtlCol="0" anchor="t">
            <a:noAutofit/>
          </a:bodyPr>
          <a:lstStyle/>
          <a:p>
            <a:r>
              <a:rPr lang="en-US" sz="2400" b="0" dirty="0">
                <a:latin typeface="+mj-lt"/>
              </a:rPr>
              <a:t>In Malawi, </a:t>
            </a:r>
            <a:r>
              <a:rPr lang="en-US" sz="2400" b="0" dirty="0" smtClean="0">
                <a:latin typeface="+mj-lt"/>
              </a:rPr>
              <a:t>universal access may </a:t>
            </a:r>
            <a:r>
              <a:rPr lang="en-US" sz="2400" b="0" dirty="0">
                <a:latin typeface="+mj-lt"/>
              </a:rPr>
              <a:t>not be </a:t>
            </a:r>
            <a:r>
              <a:rPr lang="en-US" sz="2400" b="0" dirty="0" smtClean="0">
                <a:latin typeface="+mj-lt"/>
              </a:rPr>
              <a:t>affordable -                          There is an urgent </a:t>
            </a:r>
            <a:r>
              <a:rPr lang="en-US" sz="2400" b="0" dirty="0">
                <a:latin typeface="+mj-lt"/>
              </a:rPr>
              <a:t>need for additional </a:t>
            </a:r>
            <a:r>
              <a:rPr lang="en-US" sz="2400" b="0" dirty="0" smtClean="0">
                <a:latin typeface="+mj-lt"/>
              </a:rPr>
              <a:t>funding</a:t>
            </a:r>
            <a:endParaRPr lang="fr-CA" sz="2400" b="0" dirty="0">
              <a:latin typeface="+mj-lt"/>
            </a:endParaRPr>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11</a:t>
            </a:fld>
            <a:endParaRPr lang="en-US" dirty="0"/>
          </a:p>
        </p:txBody>
      </p:sp>
      <p:sp>
        <p:nvSpPr>
          <p:cNvPr id="26" name="Flowchart: Process 17"/>
          <p:cNvSpPr>
            <a:spLocks noChangeArrowheads="1"/>
          </p:cNvSpPr>
          <p:nvPr/>
        </p:nvSpPr>
        <p:spPr bwMode="auto">
          <a:xfrm>
            <a:off x="229364" y="1358553"/>
            <a:ext cx="5180836" cy="3726847"/>
          </a:xfrm>
          <a:prstGeom prst="flowChartProcess">
            <a:avLst/>
          </a:prstGeom>
          <a:noFill/>
          <a:ln w="28575" algn="ctr">
            <a:solidFill>
              <a:schemeClr val="tx2"/>
            </a:solidFill>
            <a:round/>
            <a:headEnd/>
            <a:tailEnd/>
          </a:ln>
        </p:spPr>
        <p:txBody>
          <a:bodyPr anchor="t"/>
          <a:lstStyle/>
          <a:p>
            <a:endParaRPr lang="en-US" sz="1600" dirty="0" smtClean="0">
              <a:solidFill>
                <a:srgbClr val="000000"/>
              </a:solidFill>
              <a:ea typeface="ＭＳ Ｐゴシック" pitchFamily="28" charset="-128"/>
            </a:endParaRPr>
          </a:p>
        </p:txBody>
      </p:sp>
      <p:sp>
        <p:nvSpPr>
          <p:cNvPr id="27" name="Flowchart: Process 17"/>
          <p:cNvSpPr>
            <a:spLocks noChangeArrowheads="1"/>
          </p:cNvSpPr>
          <p:nvPr/>
        </p:nvSpPr>
        <p:spPr bwMode="auto">
          <a:xfrm>
            <a:off x="228600" y="5334000"/>
            <a:ext cx="8686800" cy="1200580"/>
          </a:xfrm>
          <a:prstGeom prst="flowChartProcess">
            <a:avLst/>
          </a:prstGeom>
          <a:solidFill>
            <a:schemeClr val="bg1">
              <a:lumMod val="95000"/>
            </a:schemeClr>
          </a:solidFill>
          <a:ln w="28575" algn="ctr">
            <a:solidFill>
              <a:schemeClr val="tx2"/>
            </a:solidFill>
            <a:round/>
            <a:headEnd/>
            <a:tailEnd/>
          </a:ln>
        </p:spPr>
        <p:txBody>
          <a:bodyPr anchor="ctr"/>
          <a:lstStyle/>
          <a:p>
            <a:pPr marL="285750" indent="-285750">
              <a:buFont typeface="Arial" panose="020B0604020202020204" pitchFamily="34" charset="0"/>
              <a:buChar char="•"/>
            </a:pPr>
            <a:r>
              <a:rPr lang="en-US" sz="1600" dirty="0">
                <a:solidFill>
                  <a:srgbClr val="000000"/>
                </a:solidFill>
                <a:ea typeface="ＭＳ Ｐゴシック" pitchFamily="28" charset="-128"/>
              </a:rPr>
              <a:t>Malawi is one of the poorest countries in the world with little ability to contribute additional funding towards HIV</a:t>
            </a:r>
            <a:r>
              <a:rPr lang="en-US" sz="1600" dirty="0" smtClean="0">
                <a:solidFill>
                  <a:srgbClr val="000000"/>
                </a:solidFill>
                <a:ea typeface="ＭＳ Ｐゴシック" pitchFamily="28" charset="-128"/>
              </a:rPr>
              <a:t>.</a:t>
            </a:r>
          </a:p>
          <a:p>
            <a:pPr marL="285750" indent="-285750">
              <a:buFont typeface="Arial" panose="020B0604020202020204" pitchFamily="34" charset="0"/>
              <a:buChar char="•"/>
            </a:pPr>
            <a:r>
              <a:rPr lang="en-US" sz="1600" dirty="0" smtClean="0">
                <a:solidFill>
                  <a:srgbClr val="000000"/>
                </a:solidFill>
                <a:ea typeface="ＭＳ Ｐゴシック" pitchFamily="28" charset="-128"/>
              </a:rPr>
              <a:t>Universal access </a:t>
            </a:r>
            <a:r>
              <a:rPr lang="en-US" sz="1600" dirty="0">
                <a:solidFill>
                  <a:srgbClr val="000000"/>
                </a:solidFill>
                <a:ea typeface="ＭＳ Ｐゴシック" pitchFamily="28" charset="-128"/>
              </a:rPr>
              <a:t>under the 2013 Guidelines would </a:t>
            </a:r>
            <a:r>
              <a:rPr lang="en-US" sz="1600" dirty="0" smtClean="0">
                <a:solidFill>
                  <a:srgbClr val="000000"/>
                </a:solidFill>
                <a:ea typeface="ＭＳ Ｐゴシック" pitchFamily="28" charset="-128"/>
              </a:rPr>
              <a:t>account for almost </a:t>
            </a:r>
            <a:r>
              <a:rPr lang="en-US" sz="1600" b="1" dirty="0" smtClean="0">
                <a:solidFill>
                  <a:srgbClr val="000000"/>
                </a:solidFill>
                <a:ea typeface="ＭＳ Ｐゴシック" pitchFamily="28" charset="-128"/>
              </a:rPr>
              <a:t>half of </a:t>
            </a:r>
            <a:r>
              <a:rPr lang="en-US" sz="1600" b="1" dirty="0">
                <a:solidFill>
                  <a:srgbClr val="000000"/>
                </a:solidFill>
                <a:ea typeface="ＭＳ Ｐゴシック" pitchFamily="28" charset="-128"/>
              </a:rPr>
              <a:t>the current health </a:t>
            </a:r>
            <a:r>
              <a:rPr lang="en-US" sz="1600" b="1" dirty="0" smtClean="0">
                <a:solidFill>
                  <a:srgbClr val="000000"/>
                </a:solidFill>
                <a:ea typeface="ＭＳ Ｐゴシック" pitchFamily="28" charset="-128"/>
              </a:rPr>
              <a:t>budget</a:t>
            </a:r>
            <a:r>
              <a:rPr lang="en-US" sz="1600" dirty="0" smtClean="0">
                <a:solidFill>
                  <a:srgbClr val="000000"/>
                </a:solidFill>
                <a:ea typeface="ＭＳ Ｐゴシック" pitchFamily="28" charset="-128"/>
              </a:rPr>
              <a:t>.</a:t>
            </a:r>
            <a:endParaRPr lang="en-US" sz="1600" dirty="0" smtClean="0">
              <a:ea typeface="ＭＳ Ｐゴシック" pitchFamily="28" charset="-128"/>
            </a:endParaRPr>
          </a:p>
        </p:txBody>
      </p:sp>
      <p:graphicFrame>
        <p:nvGraphicFramePr>
          <p:cNvPr id="28" name="Table 27"/>
          <p:cNvGraphicFramePr>
            <a:graphicFrameLocks noGrp="1"/>
          </p:cNvGraphicFramePr>
          <p:nvPr>
            <p:extLst>
              <p:ext uri="{D42A27DB-BD31-4B8C-83A1-F6EECF244321}">
                <p14:modId xmlns:p14="http://schemas.microsoft.com/office/powerpoint/2010/main" val="383873093"/>
              </p:ext>
            </p:extLst>
          </p:nvPr>
        </p:nvGraphicFramePr>
        <p:xfrm>
          <a:off x="5486400" y="1354418"/>
          <a:ext cx="3429000" cy="3732361"/>
        </p:xfrm>
        <a:graphic>
          <a:graphicData uri="http://schemas.openxmlformats.org/drawingml/2006/table">
            <a:tbl>
              <a:tblPr firstRow="1" bandRow="1">
                <a:tableStyleId>{793D81CF-94F2-401A-BA57-92F5A7B2D0C5}</a:tableStyleId>
              </a:tblPr>
              <a:tblGrid>
                <a:gridCol w="2415886"/>
                <a:gridCol w="1013114"/>
              </a:tblGrid>
              <a:tr h="38388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Resource Envelope</a:t>
                      </a:r>
                      <a:endParaRPr lang="fr-CA" sz="1800" b="1" i="0" dirty="0" smtClean="0">
                        <a:solidFill>
                          <a:schemeClr val="bg1"/>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hMerge="1">
                  <a:txBody>
                    <a:bodyPr/>
                    <a:lstStyle/>
                    <a:p>
                      <a:pPr algn="ctr"/>
                      <a:endParaRPr lang="fr-CA" sz="2000" dirty="0">
                        <a:solidFill>
                          <a:schemeClr val="bg1"/>
                        </a:solidFill>
                      </a:endParaRPr>
                    </a:p>
                  </a:txBody>
                  <a:tcPr/>
                </a:tc>
              </a:tr>
              <a:tr h="959715">
                <a:tc>
                  <a:txBody>
                    <a:bodyPr/>
                    <a:lstStyle/>
                    <a:p>
                      <a:r>
                        <a:rPr lang="en-US" sz="1700" dirty="0" err="1" smtClean="0"/>
                        <a:t>Gov</a:t>
                      </a:r>
                      <a:r>
                        <a:rPr lang="en-US" sz="1700" dirty="0" smtClean="0"/>
                        <a:t> Health Expenditure/ </a:t>
                      </a:r>
                    </a:p>
                    <a:p>
                      <a:r>
                        <a:rPr lang="en-US" sz="1700" dirty="0" smtClean="0"/>
                        <a:t>Total </a:t>
                      </a:r>
                      <a:r>
                        <a:rPr lang="en-US" sz="1700" dirty="0" err="1" smtClean="0"/>
                        <a:t>Gov</a:t>
                      </a:r>
                      <a:r>
                        <a:rPr lang="en-US" sz="1700" dirty="0" smtClean="0"/>
                        <a:t> Expenditure</a:t>
                      </a:r>
                      <a:r>
                        <a:rPr lang="en-US" sz="1700" baseline="30000" dirty="0" smtClean="0"/>
                        <a:t>1</a:t>
                      </a:r>
                      <a:endParaRPr lang="fr-CA" sz="17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sz="1700" dirty="0" smtClean="0"/>
                        <a:t>6.7%</a:t>
                      </a:r>
                      <a:endParaRPr lang="fr-CA" sz="17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65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Health Expenditur</a:t>
                      </a:r>
                      <a:r>
                        <a:rPr lang="en-US" sz="1700" baseline="0" dirty="0" smtClean="0">
                          <a:solidFill>
                            <a:schemeClr val="tx1"/>
                          </a:solidFill>
                        </a:rPr>
                        <a:t>e as % of GDP</a:t>
                      </a:r>
                      <a:r>
                        <a:rPr lang="en-US" sz="1700" baseline="30000" dirty="0" smtClean="0">
                          <a:solidFill>
                            <a:schemeClr val="dk1"/>
                          </a:solidFill>
                        </a:rPr>
                        <a:t>3</a:t>
                      </a:r>
                      <a:endParaRPr lang="fr-CA" sz="1700" dirty="0" smtClean="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sz="1700" dirty="0" smtClean="0">
                          <a:solidFill>
                            <a:schemeClr val="tx1"/>
                          </a:solidFill>
                        </a:rPr>
                        <a:t>9.2%</a:t>
                      </a:r>
                      <a:endParaRPr lang="fr-CA" sz="17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959715">
                <a:tc>
                  <a:txBody>
                    <a:bodyPr/>
                    <a:lstStyle/>
                    <a:p>
                      <a:r>
                        <a:rPr lang="en-US" sz="1700" dirty="0" smtClean="0"/>
                        <a:t>Total</a:t>
                      </a:r>
                      <a:r>
                        <a:rPr lang="en-US" sz="1700" baseline="0" dirty="0" smtClean="0"/>
                        <a:t> Health Expenditure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 External)</a:t>
                      </a:r>
                      <a:r>
                        <a:rPr lang="en-US" sz="1700" baseline="30000" dirty="0" smtClean="0"/>
                        <a:t> 2</a:t>
                      </a:r>
                      <a:endParaRPr lang="fr-CA" sz="1700" dirty="0" smtClean="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sz="1700" dirty="0" smtClean="0"/>
                        <a:t>$642</a:t>
                      </a:r>
                      <a:r>
                        <a:rPr lang="en-US" sz="1700" baseline="0" dirty="0" smtClean="0"/>
                        <a:t> M</a:t>
                      </a:r>
                      <a:r>
                        <a:rPr lang="en-US" sz="1700" dirty="0" smtClean="0"/>
                        <a:t> (81%)</a:t>
                      </a:r>
                      <a:endParaRPr lang="fr-CA" sz="17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769952">
                <a:tc>
                  <a:txBody>
                    <a:bodyPr/>
                    <a:lstStyle/>
                    <a:p>
                      <a:r>
                        <a:rPr lang="en-US" sz="1700" dirty="0" smtClean="0"/>
                        <a:t>Total</a:t>
                      </a:r>
                      <a:r>
                        <a:rPr lang="en-US" sz="1700" baseline="0" dirty="0" smtClean="0"/>
                        <a:t> HIV expenditure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t>(% External)</a:t>
                      </a:r>
                      <a:r>
                        <a:rPr lang="en-US" sz="1700" baseline="30000" dirty="0" smtClean="0"/>
                        <a:t> 2</a:t>
                      </a:r>
                      <a:endParaRPr lang="fr-CA" sz="1700" dirty="0" smtClean="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lang="en-US" sz="1700" dirty="0" smtClean="0"/>
                        <a:t>$215 M (99%)</a:t>
                      </a:r>
                      <a:endParaRPr lang="fr-CA" sz="1700" dirty="0">
                        <a:solidFill>
                          <a:schemeClr val="tx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8" name="TextBox 7"/>
          <p:cNvSpPr txBox="1"/>
          <p:nvPr/>
        </p:nvSpPr>
        <p:spPr>
          <a:xfrm>
            <a:off x="-76200" y="6572808"/>
            <a:ext cx="9067800" cy="276999"/>
          </a:xfrm>
          <a:prstGeom prst="rect">
            <a:avLst/>
          </a:prstGeom>
          <a:noFill/>
        </p:spPr>
        <p:txBody>
          <a:bodyPr wrap="square" rtlCol="0">
            <a:spAutoFit/>
          </a:bodyPr>
          <a:lstStyle/>
          <a:p>
            <a:r>
              <a:rPr lang="en-US" sz="1200" dirty="0" smtClean="0"/>
              <a:t>1- Malawi NHA 2011/2012; 2-National Resource Mapping, 2013; 3-World </a:t>
            </a:r>
            <a:r>
              <a:rPr lang="en-US" sz="1200" dirty="0" err="1" smtClean="0"/>
              <a:t>Dev.Indicators</a:t>
            </a:r>
            <a:r>
              <a:rPr lang="en-US" sz="1200" dirty="0" smtClean="0"/>
              <a:t>, 2012</a:t>
            </a:r>
            <a:endParaRPr lang="fr-CA" sz="1200" dirty="0"/>
          </a:p>
        </p:txBody>
      </p:sp>
      <p:sp>
        <p:nvSpPr>
          <p:cNvPr id="10" name="Text Placeholder 1"/>
          <p:cNvSpPr>
            <a:spLocks noGrp="1"/>
          </p:cNvSpPr>
          <p:nvPr>
            <p:ph type="body" sz="quarter" idx="10"/>
          </p:nvPr>
        </p:nvSpPr>
        <p:spPr>
          <a:xfrm>
            <a:off x="-152400" y="990600"/>
            <a:ext cx="8414085" cy="590261"/>
          </a:xfrm>
        </p:spPr>
        <p:txBody>
          <a:bodyPr>
            <a:noAutofit/>
          </a:bodyPr>
          <a:lstStyle/>
          <a:p>
            <a:pPr marL="290513" indent="0">
              <a:spcBef>
                <a:spcPts val="0"/>
              </a:spcBef>
              <a:buNone/>
            </a:pPr>
            <a:r>
              <a:rPr lang="en-US" sz="1800" b="1" dirty="0" smtClean="0">
                <a:latin typeface="+mn-lt"/>
                <a:cs typeface="+mn-cs"/>
              </a:rPr>
              <a:t>Universal Access to Treatment in 2020</a:t>
            </a:r>
            <a:endParaRPr lang="en-US" sz="1700" b="1" dirty="0" smtClean="0"/>
          </a:p>
          <a:p>
            <a:pPr marL="290513" indent="0">
              <a:spcBef>
                <a:spcPts val="0"/>
              </a:spcBef>
              <a:buNone/>
            </a:pPr>
            <a:endParaRPr lang="en-US" sz="1700" b="1" dirty="0"/>
          </a:p>
          <a:p>
            <a:pPr marL="290513" indent="0">
              <a:spcBef>
                <a:spcPts val="0"/>
              </a:spcBef>
              <a:buNone/>
            </a:pPr>
            <a:endParaRPr lang="en-US" sz="1700" b="1" dirty="0" smtClean="0"/>
          </a:p>
        </p:txBody>
      </p:sp>
      <p:graphicFrame>
        <p:nvGraphicFramePr>
          <p:cNvPr id="11" name="Chart 10"/>
          <p:cNvGraphicFramePr/>
          <p:nvPr>
            <p:extLst>
              <p:ext uri="{D42A27DB-BD31-4B8C-83A1-F6EECF244321}">
                <p14:modId xmlns:p14="http://schemas.microsoft.com/office/powerpoint/2010/main" val="2643764251"/>
              </p:ext>
            </p:extLst>
          </p:nvPr>
        </p:nvGraphicFramePr>
        <p:xfrm>
          <a:off x="310877" y="1470754"/>
          <a:ext cx="5028436"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12" name="Flowchart: Process 17"/>
          <p:cNvSpPr>
            <a:spLocks noChangeArrowheads="1"/>
          </p:cNvSpPr>
          <p:nvPr/>
        </p:nvSpPr>
        <p:spPr bwMode="auto">
          <a:xfrm>
            <a:off x="5486400" y="1358553"/>
            <a:ext cx="3429000" cy="3726847"/>
          </a:xfrm>
          <a:prstGeom prst="flowChartProcess">
            <a:avLst/>
          </a:prstGeom>
          <a:noFill/>
          <a:ln w="28575" algn="ctr">
            <a:solidFill>
              <a:schemeClr val="tx2"/>
            </a:solidFill>
            <a:round/>
            <a:headEnd/>
            <a:tailEnd/>
          </a:ln>
        </p:spPr>
        <p:txBody>
          <a:bodyPr anchor="t"/>
          <a:lstStyle/>
          <a:p>
            <a:pPr marL="285750" indent="-285750">
              <a:buFont typeface="Arial" panose="020B0604020202020204" pitchFamily="34" charset="0"/>
              <a:buChar char="•"/>
            </a:pPr>
            <a:endParaRPr lang="en-US" sz="1600" dirty="0" smtClean="0">
              <a:ea typeface="ＭＳ Ｐゴシック" pitchFamily="28" charset="-128"/>
            </a:endParaRPr>
          </a:p>
        </p:txBody>
      </p:sp>
    </p:spTree>
    <p:extLst>
      <p:ext uri="{BB962C8B-B14F-4D97-AF65-F5344CB8AC3E}">
        <p14:creationId xmlns:p14="http://schemas.microsoft.com/office/powerpoint/2010/main" val="981496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p:cNvSpPr>
            <a:spLocks noGrp="1"/>
          </p:cNvSpPr>
          <p:nvPr>
            <p:ph type="body" sz="quarter" idx="10"/>
          </p:nvPr>
        </p:nvSpPr>
        <p:spPr>
          <a:xfrm>
            <a:off x="-136814" y="838200"/>
            <a:ext cx="8915400" cy="5166360"/>
          </a:xfrm>
        </p:spPr>
        <p:txBody>
          <a:bodyPr/>
          <a:lstStyle/>
          <a:p>
            <a:endParaRPr lang="en-US" dirty="0" smtClean="0"/>
          </a:p>
          <a:p>
            <a:endParaRPr lang="fr-CA" dirty="0"/>
          </a:p>
        </p:txBody>
      </p:sp>
      <p:graphicFrame>
        <p:nvGraphicFramePr>
          <p:cNvPr id="10" name="Chart 9"/>
          <p:cNvGraphicFramePr/>
          <p:nvPr>
            <p:extLst>
              <p:ext uri="{D42A27DB-BD31-4B8C-83A1-F6EECF244321}">
                <p14:modId xmlns:p14="http://schemas.microsoft.com/office/powerpoint/2010/main" val="2133319590"/>
              </p:ext>
            </p:extLst>
          </p:nvPr>
        </p:nvGraphicFramePr>
        <p:xfrm>
          <a:off x="200889" y="1200913"/>
          <a:ext cx="4371111" cy="245668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228598" y="76200"/>
            <a:ext cx="8686802" cy="850392"/>
          </a:xfrm>
        </p:spPr>
        <p:txBody>
          <a:bodyPr anchor="t"/>
          <a:lstStyle/>
          <a:p>
            <a:r>
              <a:rPr lang="en-US" sz="2400" b="0" dirty="0" smtClean="0">
                <a:solidFill>
                  <a:prstClr val="white"/>
                </a:solidFill>
                <a:latin typeface="+mn-lt"/>
                <a:ea typeface="+mn-ea"/>
                <a:cs typeface="+mn-cs"/>
              </a:rPr>
              <a:t>Innovative models of care are mitigating costs in the short and long-term </a:t>
            </a:r>
            <a:endParaRPr lang="fr-CA" sz="2400" b="0" dirty="0">
              <a:solidFill>
                <a:prstClr val="white"/>
              </a:solidFill>
              <a:latin typeface="+mn-lt"/>
              <a:ea typeface="+mn-ea"/>
              <a:cs typeface="+mn-cs"/>
            </a:endParaRPr>
          </a:p>
        </p:txBody>
      </p:sp>
      <p:sp>
        <p:nvSpPr>
          <p:cNvPr id="4" name="Slide Number Placeholder 3"/>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12</a:t>
            </a:fld>
            <a:endParaRPr lang="en-US" dirty="0"/>
          </a:p>
        </p:txBody>
      </p:sp>
      <p:sp>
        <p:nvSpPr>
          <p:cNvPr id="15" name="TextBox 14"/>
          <p:cNvSpPr txBox="1"/>
          <p:nvPr/>
        </p:nvSpPr>
        <p:spPr>
          <a:xfrm>
            <a:off x="4508658" y="990600"/>
            <a:ext cx="4378035" cy="2308324"/>
          </a:xfrm>
          <a:prstGeom prst="rect">
            <a:avLst/>
          </a:prstGeom>
          <a:noFill/>
        </p:spPr>
        <p:txBody>
          <a:bodyPr wrap="square" rtlCol="0">
            <a:spAutoFit/>
          </a:bodyPr>
          <a:lstStyle/>
          <a:p>
            <a:pPr>
              <a:defRPr sz="1800" b="0" i="0" u="none" strike="noStrike" kern="1200" spc="0" baseline="0">
                <a:solidFill>
                  <a:prstClr val="black"/>
                </a:solidFill>
                <a:latin typeface="+mn-lt"/>
                <a:ea typeface="+mn-ea"/>
                <a:cs typeface="+mn-cs"/>
              </a:defRPr>
            </a:pPr>
            <a:endParaRPr lang="en-US" sz="1600" b="1" dirty="0" smtClean="0"/>
          </a:p>
          <a:p>
            <a:pPr marL="285750" indent="-285750">
              <a:buFont typeface="Arial" panose="020B0604020202020204" pitchFamily="34" charset="0"/>
              <a:buChar char="•"/>
              <a:defRPr sz="1800" b="0" i="0" u="none" strike="noStrike" kern="1200" spc="0" baseline="0">
                <a:solidFill>
                  <a:prstClr val="black"/>
                </a:solidFill>
                <a:latin typeface="+mn-lt"/>
                <a:ea typeface="+mn-ea"/>
                <a:cs typeface="+mn-cs"/>
              </a:defRPr>
            </a:pPr>
            <a:endParaRPr lang="en-US" sz="1600" dirty="0" smtClean="0"/>
          </a:p>
          <a:p>
            <a:pPr marL="285750" indent="-285750">
              <a:buFont typeface="Arial" panose="020B0604020202020204" pitchFamily="34" charset="0"/>
              <a:buChar char="•"/>
              <a:defRPr sz="1800" b="0" i="0" u="none" strike="noStrike" kern="1200" spc="0" baseline="0">
                <a:solidFill>
                  <a:prstClr val="black"/>
                </a:solidFill>
                <a:latin typeface="+mn-lt"/>
                <a:ea typeface="+mn-ea"/>
                <a:cs typeface="+mn-cs"/>
              </a:defRPr>
            </a:pPr>
            <a:r>
              <a:rPr lang="en-US" sz="1600" dirty="0" smtClean="0"/>
              <a:t>In Malawi Multi-month scripts (MMS) and task shifting have reduced personnel costs by ~30%.</a:t>
            </a:r>
          </a:p>
          <a:p>
            <a:pPr marL="285750" indent="-285750">
              <a:buFont typeface="Arial" panose="020B0604020202020204" pitchFamily="34" charset="0"/>
              <a:buChar char="•"/>
              <a:defRPr sz="1800" b="0" i="0" u="none" strike="noStrike" kern="1200" spc="0" baseline="0">
                <a:solidFill>
                  <a:prstClr val="black"/>
                </a:solidFill>
                <a:latin typeface="+mn-lt"/>
                <a:ea typeface="+mn-ea"/>
                <a:cs typeface="+mn-cs"/>
              </a:defRPr>
            </a:pPr>
            <a:r>
              <a:rPr lang="en-US" sz="1600" dirty="0" smtClean="0"/>
              <a:t>Home visits for complex patients would only slightly increase costs (~ 5%) and could improve retention</a:t>
            </a:r>
          </a:p>
          <a:p>
            <a:pPr marL="285750" indent="-285750">
              <a:buFont typeface="Arial" panose="020B0604020202020204" pitchFamily="34" charset="0"/>
              <a:buChar char="•"/>
              <a:defRPr sz="1800" b="0" i="0" u="none" strike="noStrike" kern="1200" spc="0" baseline="0">
                <a:solidFill>
                  <a:prstClr val="black"/>
                </a:solidFill>
                <a:latin typeface="+mn-lt"/>
                <a:ea typeface="+mn-ea"/>
                <a:cs typeface="+mn-cs"/>
              </a:defRPr>
            </a:pPr>
            <a:r>
              <a:rPr lang="en-US" sz="1600" dirty="0" smtClean="0"/>
              <a:t>Additional evidence is needed on the effects of these models on retention.</a:t>
            </a:r>
          </a:p>
        </p:txBody>
      </p:sp>
      <p:sp>
        <p:nvSpPr>
          <p:cNvPr id="28" name="TextBox 27"/>
          <p:cNvSpPr txBox="1"/>
          <p:nvPr/>
        </p:nvSpPr>
        <p:spPr>
          <a:xfrm>
            <a:off x="1958165" y="1904053"/>
            <a:ext cx="1550667" cy="523220"/>
          </a:xfrm>
          <a:prstGeom prst="rect">
            <a:avLst/>
          </a:prstGeom>
          <a:noFill/>
        </p:spPr>
        <p:txBody>
          <a:bodyPr wrap="square" rtlCol="0">
            <a:spAutoFit/>
          </a:bodyPr>
          <a:lstStyle/>
          <a:p>
            <a:pPr algn="ctr"/>
            <a:r>
              <a:rPr lang="en-US" sz="1400" dirty="0" smtClean="0"/>
              <a:t>Task shifting, </a:t>
            </a:r>
          </a:p>
          <a:p>
            <a:pPr algn="ctr"/>
            <a:r>
              <a:rPr lang="en-US" sz="1400" dirty="0" smtClean="0"/>
              <a:t>MMS</a:t>
            </a:r>
            <a:endParaRPr lang="fr-CA" sz="1400" dirty="0"/>
          </a:p>
        </p:txBody>
      </p:sp>
      <p:cxnSp>
        <p:nvCxnSpPr>
          <p:cNvPr id="26" name="Straight Arrow Connector 25"/>
          <p:cNvCxnSpPr/>
          <p:nvPr/>
        </p:nvCxnSpPr>
        <p:spPr>
          <a:xfrm>
            <a:off x="2314399" y="1774492"/>
            <a:ext cx="838200" cy="1519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537365" y="4086761"/>
            <a:ext cx="4260272" cy="1323439"/>
          </a:xfrm>
          <a:prstGeom prst="rect">
            <a:avLst/>
          </a:prstGeom>
          <a:noFill/>
        </p:spPr>
        <p:txBody>
          <a:bodyPr wrap="square" rtlCol="0">
            <a:spAutoFit/>
          </a:bodyPr>
          <a:lstStyle/>
          <a:p>
            <a:r>
              <a:rPr lang="en-US" sz="1600" dirty="0" smtClean="0">
                <a:solidFill>
                  <a:srgbClr val="000000"/>
                </a:solidFill>
                <a:ea typeface="ＭＳ Ｐゴシック" pitchFamily="28" charset="-128"/>
              </a:rPr>
              <a:t>Across </a:t>
            </a:r>
            <a:r>
              <a:rPr lang="en-US" sz="1600" dirty="0">
                <a:solidFill>
                  <a:srgbClr val="000000"/>
                </a:solidFill>
                <a:ea typeface="ＭＳ Ｐゴシック" pitchFamily="28" charset="-128"/>
              </a:rPr>
              <a:t>4 countries, a 5% increase in retention results in the following by 2020:</a:t>
            </a:r>
          </a:p>
          <a:p>
            <a:pPr marL="285750" indent="-285750">
              <a:buFont typeface="Arial" panose="020B0604020202020204" pitchFamily="34" charset="0"/>
              <a:buChar char="•"/>
            </a:pPr>
            <a:r>
              <a:rPr lang="en-US" sz="1600" dirty="0">
                <a:solidFill>
                  <a:srgbClr val="000000"/>
                </a:solidFill>
                <a:ea typeface="ＭＳ Ｐゴシック" pitchFamily="28" charset="-128"/>
              </a:rPr>
              <a:t>4-6% Reduction in new infections </a:t>
            </a:r>
          </a:p>
          <a:p>
            <a:pPr marL="285750" indent="-285750">
              <a:buFont typeface="Arial" panose="020B0604020202020204" pitchFamily="34" charset="0"/>
              <a:buChar char="•"/>
            </a:pPr>
            <a:r>
              <a:rPr lang="en-US" sz="1600" dirty="0">
                <a:solidFill>
                  <a:srgbClr val="000000"/>
                </a:solidFill>
                <a:ea typeface="ＭＳ Ｐゴシック" pitchFamily="28" charset="-128"/>
              </a:rPr>
              <a:t>4-6% Reduction in AIDS-related deaths</a:t>
            </a:r>
          </a:p>
          <a:p>
            <a:pPr marL="285750" indent="-285750">
              <a:buFont typeface="Arial" panose="020B0604020202020204" pitchFamily="34" charset="0"/>
              <a:buChar char="•"/>
            </a:pPr>
            <a:r>
              <a:rPr lang="en-US" sz="1600" dirty="0">
                <a:solidFill>
                  <a:srgbClr val="000000"/>
                </a:solidFill>
                <a:ea typeface="ＭＳ Ｐゴシック" pitchFamily="28" charset="-128"/>
              </a:rPr>
              <a:t>Up to 4% reduction in </a:t>
            </a:r>
            <a:r>
              <a:rPr lang="en-US" sz="1600" dirty="0" smtClean="0">
                <a:solidFill>
                  <a:srgbClr val="000000"/>
                </a:solidFill>
                <a:ea typeface="ＭＳ Ｐゴシック" pitchFamily="28" charset="-128"/>
              </a:rPr>
              <a:t>treatment/testing costs</a:t>
            </a:r>
            <a:endParaRPr lang="en-US" sz="1600" dirty="0" smtClean="0"/>
          </a:p>
        </p:txBody>
      </p:sp>
      <p:sp>
        <p:nvSpPr>
          <p:cNvPr id="16" name="TextBox 15"/>
          <p:cNvSpPr txBox="1"/>
          <p:nvPr/>
        </p:nvSpPr>
        <p:spPr>
          <a:xfrm>
            <a:off x="228598" y="990600"/>
            <a:ext cx="8686800" cy="369332"/>
          </a:xfrm>
          <a:prstGeom prst="rect">
            <a:avLst/>
          </a:prstGeom>
          <a:noFill/>
        </p:spPr>
        <p:txBody>
          <a:bodyPr wrap="square" rtlCol="0">
            <a:spAutoFit/>
          </a:bodyPr>
          <a:lstStyle>
            <a:defPPr>
              <a:defRPr lang="en-US"/>
            </a:defPPr>
            <a:lvl1pPr algn="ctr">
              <a:defRPr b="1" i="1"/>
            </a:lvl1pPr>
          </a:lstStyle>
          <a:p>
            <a:pPr algn="l"/>
            <a:r>
              <a:rPr lang="en-US" i="0" dirty="0" smtClean="0"/>
              <a:t>Models of care can reduce the costs of scale-up in the short-term…</a:t>
            </a:r>
            <a:endParaRPr lang="en-US" i="0" dirty="0"/>
          </a:p>
        </p:txBody>
      </p:sp>
      <p:sp>
        <p:nvSpPr>
          <p:cNvPr id="17" name="TextBox 16"/>
          <p:cNvSpPr txBox="1"/>
          <p:nvPr/>
        </p:nvSpPr>
        <p:spPr>
          <a:xfrm>
            <a:off x="228597" y="3557351"/>
            <a:ext cx="8686803" cy="369332"/>
          </a:xfrm>
          <a:prstGeom prst="rect">
            <a:avLst/>
          </a:prstGeom>
          <a:noFill/>
        </p:spPr>
        <p:txBody>
          <a:bodyPr wrap="square" rtlCol="0">
            <a:spAutoFit/>
          </a:bodyPr>
          <a:lstStyle>
            <a:defPPr>
              <a:defRPr lang="en-US"/>
            </a:defPPr>
            <a:lvl1pPr>
              <a:defRPr b="1" i="1"/>
            </a:lvl1pPr>
          </a:lstStyle>
          <a:p>
            <a:r>
              <a:rPr lang="en-US" i="0" dirty="0" smtClean="0"/>
              <a:t>…and in the long-term by improving patient retention.</a:t>
            </a:r>
            <a:endParaRPr lang="en-US" i="0" dirty="0"/>
          </a:p>
        </p:txBody>
      </p:sp>
      <p:sp>
        <p:nvSpPr>
          <p:cNvPr id="18" name="Rectangle 17"/>
          <p:cNvSpPr/>
          <p:nvPr/>
        </p:nvSpPr>
        <p:spPr>
          <a:xfrm>
            <a:off x="228599" y="1296067"/>
            <a:ext cx="8686799" cy="225380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p:cNvSpPr/>
          <p:nvPr/>
        </p:nvSpPr>
        <p:spPr>
          <a:xfrm>
            <a:off x="236392" y="3900129"/>
            <a:ext cx="8679007" cy="272927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20" name="Group 19"/>
          <p:cNvGrpSpPr/>
          <p:nvPr/>
        </p:nvGrpSpPr>
        <p:grpSpPr>
          <a:xfrm>
            <a:off x="202324" y="3926682"/>
            <a:ext cx="4335041" cy="2702717"/>
            <a:chOff x="-9171974" y="3076892"/>
            <a:chExt cx="4335041" cy="2702717"/>
          </a:xfrm>
        </p:grpSpPr>
        <p:graphicFrame>
          <p:nvGraphicFramePr>
            <p:cNvPr id="21" name="Chart 20"/>
            <p:cNvGraphicFramePr/>
            <p:nvPr>
              <p:extLst>
                <p:ext uri="{D42A27DB-BD31-4B8C-83A1-F6EECF244321}">
                  <p14:modId xmlns:p14="http://schemas.microsoft.com/office/powerpoint/2010/main" val="3894261988"/>
                </p:ext>
              </p:extLst>
            </p:nvPr>
          </p:nvGraphicFramePr>
          <p:xfrm>
            <a:off x="-9171974" y="3076892"/>
            <a:ext cx="4335041" cy="2702717"/>
          </p:xfrm>
          <a:graphic>
            <a:graphicData uri="http://schemas.openxmlformats.org/drawingml/2006/chart">
              <c:chart xmlns:c="http://schemas.openxmlformats.org/drawingml/2006/chart" xmlns:r="http://schemas.openxmlformats.org/officeDocument/2006/relationships" r:id="rId4"/>
            </a:graphicData>
          </a:graphic>
        </p:graphicFrame>
        <p:sp>
          <p:nvSpPr>
            <p:cNvPr id="22" name="Rectangle 21"/>
            <p:cNvSpPr/>
            <p:nvPr/>
          </p:nvSpPr>
          <p:spPr>
            <a:xfrm>
              <a:off x="-6250098" y="5398610"/>
              <a:ext cx="812429" cy="181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114800" y="5743752"/>
            <a:ext cx="4800600" cy="784830"/>
          </a:xfrm>
          <a:prstGeom prst="rect">
            <a:avLst/>
          </a:prstGeom>
        </p:spPr>
        <p:txBody>
          <a:bodyPr wrap="square">
            <a:spAutoFit/>
          </a:bodyPr>
          <a:lstStyle/>
          <a:p>
            <a:pPr lvl="1"/>
            <a:r>
              <a:rPr lang="en-US" sz="1500" i="1" dirty="0">
                <a:solidFill>
                  <a:srgbClr val="000000"/>
                </a:solidFill>
                <a:ea typeface="ＭＳ Ｐゴシック" pitchFamily="28" charset="-128"/>
              </a:rPr>
              <a:t>Note: Figures do not include spending required for finding patients who have been </a:t>
            </a:r>
            <a:r>
              <a:rPr lang="en-US" sz="1500" i="1" dirty="0" smtClean="0">
                <a:solidFill>
                  <a:srgbClr val="000000"/>
                </a:solidFill>
                <a:ea typeface="ＭＳ Ｐゴシック" pitchFamily="28" charset="-128"/>
              </a:rPr>
              <a:t>lost to follow-up. Additional analysis is underway.</a:t>
            </a:r>
            <a:endParaRPr lang="en-US" sz="1500" i="1" dirty="0">
              <a:solidFill>
                <a:srgbClr val="000000"/>
              </a:solidFill>
              <a:ea typeface="ＭＳ Ｐゴシック" pitchFamily="28" charset="-128"/>
            </a:endParaRPr>
          </a:p>
        </p:txBody>
      </p:sp>
      <p:sp>
        <p:nvSpPr>
          <p:cNvPr id="6" name="TextBox 5"/>
          <p:cNvSpPr txBox="1"/>
          <p:nvPr/>
        </p:nvSpPr>
        <p:spPr>
          <a:xfrm>
            <a:off x="381000" y="3962400"/>
            <a:ext cx="3127832" cy="553998"/>
          </a:xfrm>
          <a:prstGeom prst="rect">
            <a:avLst/>
          </a:prstGeom>
          <a:noFill/>
        </p:spPr>
        <p:txBody>
          <a:bodyPr wrap="square" rtlCol="0">
            <a:spAutoFit/>
          </a:bodyPr>
          <a:lstStyle/>
          <a:p>
            <a:pPr algn="ctr"/>
            <a:r>
              <a:rPr lang="en-US" sz="1500" b="1" dirty="0" smtClean="0"/>
              <a:t>Costs of achieving UA vs.</a:t>
            </a:r>
          </a:p>
          <a:p>
            <a:pPr algn="ctr"/>
            <a:r>
              <a:rPr lang="en-US" sz="1500" b="1" dirty="0" smtClean="0"/>
              <a:t>Retention</a:t>
            </a:r>
            <a:endParaRPr lang="en-US" sz="1500" b="1" dirty="0"/>
          </a:p>
        </p:txBody>
      </p:sp>
    </p:spTree>
    <p:extLst>
      <p:ext uri="{BB962C8B-B14F-4D97-AF65-F5344CB8AC3E}">
        <p14:creationId xmlns:p14="http://schemas.microsoft.com/office/powerpoint/2010/main" val="1533735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1839654792"/>
              </p:ext>
            </p:extLst>
          </p:nvPr>
        </p:nvGraphicFramePr>
        <p:xfrm>
          <a:off x="228600" y="1359932"/>
          <a:ext cx="8582187" cy="38481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3492627646"/>
              </p:ext>
            </p:extLst>
          </p:nvPr>
        </p:nvGraphicFramePr>
        <p:xfrm>
          <a:off x="4724400" y="1295400"/>
          <a:ext cx="4876800" cy="3505200"/>
        </p:xfrm>
        <a:graphic>
          <a:graphicData uri="http://schemas.openxmlformats.org/drawingml/2006/chart">
            <c:chart xmlns:c="http://schemas.openxmlformats.org/drawingml/2006/chart" xmlns:r="http://schemas.openxmlformats.org/officeDocument/2006/relationships" r:id="rId4"/>
          </a:graphicData>
        </a:graphic>
      </p:graphicFrame>
      <p:sp>
        <p:nvSpPr>
          <p:cNvPr id="27" name="Flowchart: Process 17"/>
          <p:cNvSpPr>
            <a:spLocks noChangeArrowheads="1"/>
          </p:cNvSpPr>
          <p:nvPr/>
        </p:nvSpPr>
        <p:spPr bwMode="auto">
          <a:xfrm>
            <a:off x="228600" y="4800600"/>
            <a:ext cx="8667426" cy="1905000"/>
          </a:xfrm>
          <a:prstGeom prst="flowChartProcess">
            <a:avLst/>
          </a:prstGeom>
          <a:solidFill>
            <a:schemeClr val="bg1">
              <a:lumMod val="95000"/>
            </a:schemeClr>
          </a:solidFill>
          <a:ln w="28575" algn="ctr">
            <a:solidFill>
              <a:schemeClr val="tx2"/>
            </a:solidFill>
            <a:round/>
            <a:headEnd/>
            <a:tailEnd/>
          </a:ln>
        </p:spPr>
        <p:txBody>
          <a:bodyPr anchor="ctr"/>
          <a:lstStyle/>
          <a:p>
            <a:pPr marL="285750" indent="-285750">
              <a:buFont typeface="Arial" panose="020B0604020202020204" pitchFamily="34" charset="0"/>
              <a:buChar char="•"/>
            </a:pPr>
            <a:r>
              <a:rPr lang="en-US" sz="1700" dirty="0" smtClean="0">
                <a:solidFill>
                  <a:srgbClr val="000000"/>
                </a:solidFill>
                <a:ea typeface="ＭＳ Ｐゴシック" pitchFamily="28" charset="-128"/>
              </a:rPr>
              <a:t>Existing HRH shortages (Current workforce accounts for 53% of the projected sector-wide need in 2020)</a:t>
            </a:r>
          </a:p>
          <a:p>
            <a:pPr marL="285750" indent="-285750">
              <a:buFont typeface="Arial" panose="020B0604020202020204" pitchFamily="34" charset="0"/>
              <a:buChar char="•"/>
            </a:pPr>
            <a:r>
              <a:rPr lang="en-US" sz="1700" dirty="0" smtClean="0">
                <a:solidFill>
                  <a:srgbClr val="000000"/>
                </a:solidFill>
                <a:ea typeface="ＭＳ Ｐゴシック" pitchFamily="28" charset="-128"/>
              </a:rPr>
              <a:t>Negligible </a:t>
            </a:r>
            <a:r>
              <a:rPr lang="en-US" sz="1700" dirty="0">
                <a:solidFill>
                  <a:srgbClr val="000000"/>
                </a:solidFill>
                <a:ea typeface="ＭＳ Ｐゴシック" pitchFamily="28" charset="-128"/>
              </a:rPr>
              <a:t>incremental change </a:t>
            </a:r>
            <a:r>
              <a:rPr lang="en-US" sz="1700" dirty="0" smtClean="0">
                <a:solidFill>
                  <a:srgbClr val="000000"/>
                </a:solidFill>
                <a:ea typeface="ＭＳ Ｐゴシック" pitchFamily="28" charset="-128"/>
              </a:rPr>
              <a:t>in HRH needs for HIV under the 2013 Guidelines due to epidemiological changes and lower </a:t>
            </a:r>
            <a:r>
              <a:rPr lang="en-US" sz="1700" dirty="0">
                <a:solidFill>
                  <a:srgbClr val="000000"/>
                </a:solidFill>
                <a:ea typeface="ＭＳ Ｐゴシック" pitchFamily="28" charset="-128"/>
              </a:rPr>
              <a:t>intensity of care for asymptomatic </a:t>
            </a:r>
            <a:r>
              <a:rPr lang="en-US" sz="1700" dirty="0" smtClean="0">
                <a:solidFill>
                  <a:srgbClr val="000000"/>
                </a:solidFill>
                <a:ea typeface="ＭＳ Ｐゴシック" pitchFamily="28" charset="-128"/>
              </a:rPr>
              <a:t>patients</a:t>
            </a:r>
          </a:p>
          <a:p>
            <a:pPr marL="285750" indent="-285750">
              <a:buFont typeface="Arial" panose="020B0604020202020204" pitchFamily="34" charset="0"/>
              <a:buChar char="•"/>
            </a:pPr>
            <a:r>
              <a:rPr lang="en-US" sz="1700" i="1" dirty="0">
                <a:ea typeface="ＭＳ Ｐゴシック" pitchFamily="28" charset="-128"/>
              </a:rPr>
              <a:t>Finding, testing and linking patients is not included and will require significant staff time depending on the strategy </a:t>
            </a:r>
            <a:endParaRPr lang="en-US" sz="1700" i="1" dirty="0" smtClean="0">
              <a:solidFill>
                <a:srgbClr val="000000"/>
              </a:solidFill>
              <a:ea typeface="ＭＳ Ｐゴシック" pitchFamily="28" charset="-128"/>
            </a:endParaRPr>
          </a:p>
          <a:p>
            <a:pPr marL="285750" indent="-285750">
              <a:buFont typeface="Arial" panose="020B0604020202020204" pitchFamily="34" charset="0"/>
              <a:buChar char="•"/>
            </a:pPr>
            <a:r>
              <a:rPr lang="en-US" sz="1700" dirty="0">
                <a:ea typeface="ＭＳ Ｐゴシック" pitchFamily="28" charset="-128"/>
              </a:rPr>
              <a:t>Similar change in </a:t>
            </a:r>
            <a:r>
              <a:rPr lang="en-US" sz="1700" dirty="0" smtClean="0">
                <a:ea typeface="ＭＳ Ｐゴシック" pitchFamily="28" charset="-128"/>
              </a:rPr>
              <a:t>health workers required seen </a:t>
            </a:r>
            <a:r>
              <a:rPr lang="en-US" sz="1700" dirty="0">
                <a:ea typeface="ＭＳ Ｐゴシック" pitchFamily="28" charset="-128"/>
              </a:rPr>
              <a:t>in Zambia (-0.2%) and Malawi (-0.7</a:t>
            </a:r>
            <a:r>
              <a:rPr lang="en-US" sz="1700" dirty="0" smtClean="0">
                <a:ea typeface="ＭＳ Ｐゴシック" pitchFamily="28" charset="-128"/>
              </a:rPr>
              <a:t>%)</a:t>
            </a:r>
            <a:endParaRPr lang="en-US" sz="1700" dirty="0" smtClean="0">
              <a:solidFill>
                <a:srgbClr val="000000"/>
              </a:solidFill>
              <a:ea typeface="ＭＳ Ｐゴシック" pitchFamily="28" charset="-128"/>
            </a:endParaRPr>
          </a:p>
        </p:txBody>
      </p:sp>
      <p:sp>
        <p:nvSpPr>
          <p:cNvPr id="3" name="Title 2"/>
          <p:cNvSpPr>
            <a:spLocks noGrp="1"/>
          </p:cNvSpPr>
          <p:nvPr>
            <p:ph type="title"/>
          </p:nvPr>
        </p:nvSpPr>
        <p:spPr>
          <a:xfrm>
            <a:off x="228600" y="140208"/>
            <a:ext cx="8610600" cy="850392"/>
          </a:xfrm>
        </p:spPr>
        <p:txBody>
          <a:bodyPr vert="horz" lIns="137160" tIns="45720" rIns="137160" bIns="45720" rtlCol="0" anchor="t">
            <a:noAutofit/>
          </a:bodyPr>
          <a:lstStyle/>
          <a:p>
            <a:r>
              <a:rPr lang="en-US" sz="2400" b="0" dirty="0" smtClean="0">
                <a:latin typeface="+mj-lt"/>
              </a:rPr>
              <a:t>Countries will face HRH challenges, but changes in patient mix make the incremental impact of the 2013 Guidelines negligible</a:t>
            </a:r>
            <a:endParaRPr lang="fr-CA" sz="2400" b="0" dirty="0">
              <a:latin typeface="+mj-lt"/>
            </a:endParaRPr>
          </a:p>
        </p:txBody>
      </p:sp>
      <p:sp>
        <p:nvSpPr>
          <p:cNvPr id="6" name="Slide Number Placeholder 5"/>
          <p:cNvSpPr>
            <a:spLocks noGrp="1"/>
          </p:cNvSpPr>
          <p:nvPr>
            <p:ph type="sldNum" sz="quarter" idx="11"/>
          </p:nvPr>
        </p:nvSpPr>
        <p:spPr>
          <a:xfrm>
            <a:off x="7010400" y="6466114"/>
            <a:ext cx="2133600" cy="365125"/>
          </a:xfrm>
        </p:spPr>
        <p:txBody>
          <a:bodyPr/>
          <a:lstStyle/>
          <a:p>
            <a:pPr>
              <a:defRPr/>
            </a:pPr>
            <a:fld id="{AA6924C2-E1C4-49C4-B482-8901B0EF4D34}" type="slidenum">
              <a:rPr lang="en-US" smtClean="0"/>
              <a:pPr>
                <a:defRPr/>
              </a:pPr>
              <a:t>13</a:t>
            </a:fld>
            <a:endParaRPr lang="en-US" dirty="0"/>
          </a:p>
        </p:txBody>
      </p:sp>
      <p:sp>
        <p:nvSpPr>
          <p:cNvPr id="24" name="Flowchart: Process 17"/>
          <p:cNvSpPr>
            <a:spLocks noChangeArrowheads="1"/>
          </p:cNvSpPr>
          <p:nvPr/>
        </p:nvSpPr>
        <p:spPr bwMode="auto">
          <a:xfrm>
            <a:off x="5810572" y="1511039"/>
            <a:ext cx="3104828" cy="3862815"/>
          </a:xfrm>
          <a:prstGeom prst="flowChartProcess">
            <a:avLst/>
          </a:prstGeom>
          <a:noFill/>
          <a:ln w="28575" algn="ctr">
            <a:noFill/>
            <a:round/>
            <a:headEnd/>
            <a:tailEnd/>
          </a:ln>
        </p:spPr>
        <p:txBody>
          <a:bodyPr anchor="t"/>
          <a:lstStyle/>
          <a:p>
            <a:pPr marL="285750" indent="-285750">
              <a:buFont typeface="Arial" panose="020B0604020202020204" pitchFamily="34" charset="0"/>
              <a:buChar char="•"/>
            </a:pPr>
            <a:endParaRPr lang="en-US" dirty="0">
              <a:ea typeface="ＭＳ Ｐゴシック" pitchFamily="28" charset="-128"/>
            </a:endParaRPr>
          </a:p>
        </p:txBody>
      </p:sp>
      <p:sp>
        <p:nvSpPr>
          <p:cNvPr id="4" name="TextBox 3"/>
          <p:cNvSpPr txBox="1"/>
          <p:nvPr/>
        </p:nvSpPr>
        <p:spPr>
          <a:xfrm>
            <a:off x="-228600" y="990600"/>
            <a:ext cx="8839200" cy="369332"/>
          </a:xfrm>
          <a:prstGeom prst="rect">
            <a:avLst/>
          </a:prstGeom>
          <a:noFill/>
        </p:spPr>
        <p:txBody>
          <a:bodyPr wrap="square" rtlCol="0">
            <a:spAutoFit/>
          </a:bodyPr>
          <a:lstStyle/>
          <a:p>
            <a:pPr algn="ctr"/>
            <a:r>
              <a:rPr lang="en-US" b="1" dirty="0" smtClean="0"/>
              <a:t>Swaziland: Facility-Level HRH Required for HIV Treatment and Care (Without Testing)</a:t>
            </a:r>
            <a:endParaRPr lang="en-US" b="1" dirty="0"/>
          </a:p>
        </p:txBody>
      </p:sp>
      <p:sp>
        <p:nvSpPr>
          <p:cNvPr id="25" name="Flowchart: Process 17"/>
          <p:cNvSpPr>
            <a:spLocks noChangeArrowheads="1"/>
          </p:cNvSpPr>
          <p:nvPr/>
        </p:nvSpPr>
        <p:spPr bwMode="auto">
          <a:xfrm>
            <a:off x="430150" y="1295400"/>
            <a:ext cx="8380637" cy="4876800"/>
          </a:xfrm>
          <a:prstGeom prst="flowChartProcess">
            <a:avLst/>
          </a:prstGeom>
          <a:noFill/>
          <a:ln w="28575" algn="ctr">
            <a:noFill/>
            <a:round/>
            <a:headEnd/>
            <a:tailEnd/>
          </a:ln>
        </p:spPr>
        <p:txBody>
          <a:bodyPr anchor="t"/>
          <a:lstStyle/>
          <a:p>
            <a:endParaRPr lang="en-US" sz="1500" i="1" dirty="0">
              <a:solidFill>
                <a:srgbClr val="FF0000"/>
              </a:solidFill>
              <a:ea typeface="ＭＳ Ｐゴシック" pitchFamily="28" charset="-128"/>
            </a:endParaRPr>
          </a:p>
        </p:txBody>
      </p:sp>
      <p:sp>
        <p:nvSpPr>
          <p:cNvPr id="5" name="TextBox 4"/>
          <p:cNvSpPr txBox="1"/>
          <p:nvPr/>
        </p:nvSpPr>
        <p:spPr>
          <a:xfrm rot="16200000">
            <a:off x="-603068" y="2601378"/>
            <a:ext cx="1575469" cy="276999"/>
          </a:xfrm>
          <a:prstGeom prst="rect">
            <a:avLst/>
          </a:prstGeom>
          <a:noFill/>
        </p:spPr>
        <p:txBody>
          <a:bodyPr wrap="square" rtlCol="0">
            <a:spAutoFit/>
          </a:bodyPr>
          <a:lstStyle/>
          <a:p>
            <a:pPr algn="ctr"/>
            <a:r>
              <a:rPr lang="en-US" sz="1200" dirty="0" smtClean="0"/>
              <a:t>Patients</a:t>
            </a:r>
            <a:endParaRPr lang="en-US" sz="1200" dirty="0"/>
          </a:p>
        </p:txBody>
      </p:sp>
      <p:sp>
        <p:nvSpPr>
          <p:cNvPr id="18" name="TextBox 17"/>
          <p:cNvSpPr txBox="1"/>
          <p:nvPr/>
        </p:nvSpPr>
        <p:spPr>
          <a:xfrm rot="16200000">
            <a:off x="3971233" y="2601377"/>
            <a:ext cx="1575469" cy="276999"/>
          </a:xfrm>
          <a:prstGeom prst="rect">
            <a:avLst/>
          </a:prstGeom>
          <a:noFill/>
        </p:spPr>
        <p:txBody>
          <a:bodyPr wrap="square" rtlCol="0">
            <a:spAutoFit/>
          </a:bodyPr>
          <a:lstStyle/>
          <a:p>
            <a:pPr algn="ctr"/>
            <a:r>
              <a:rPr lang="en-US" sz="1200" dirty="0" smtClean="0"/>
              <a:t>Health Workers (FTE)</a:t>
            </a:r>
            <a:endParaRPr lang="en-US" sz="1200" dirty="0"/>
          </a:p>
        </p:txBody>
      </p:sp>
    </p:spTree>
    <p:extLst>
      <p:ext uri="{BB962C8B-B14F-4D97-AF65-F5344CB8AC3E}">
        <p14:creationId xmlns:p14="http://schemas.microsoft.com/office/powerpoint/2010/main" val="99119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264695" y="1371600"/>
            <a:ext cx="4916905"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2" name="Text Placeholder 1"/>
          <p:cNvSpPr>
            <a:spLocks noGrp="1"/>
          </p:cNvSpPr>
          <p:nvPr>
            <p:ph type="body" sz="quarter" idx="10"/>
          </p:nvPr>
        </p:nvSpPr>
        <p:spPr>
          <a:xfrm>
            <a:off x="0" y="1295400"/>
            <a:ext cx="8839201" cy="1295400"/>
          </a:xfrm>
        </p:spPr>
        <p:txBody>
          <a:bodyPr>
            <a:noAutofit/>
          </a:bodyPr>
          <a:lstStyle/>
          <a:p>
            <a:pPr marL="290513" indent="0">
              <a:spcBef>
                <a:spcPts val="0"/>
              </a:spcBef>
              <a:buNone/>
            </a:pPr>
            <a:endParaRPr lang="en-US" sz="1800" b="1" dirty="0">
              <a:latin typeface="+mn-lt"/>
            </a:endParaRPr>
          </a:p>
          <a:p>
            <a:pPr marL="290513" indent="0">
              <a:spcBef>
                <a:spcPts val="0"/>
              </a:spcBef>
              <a:buNone/>
            </a:pPr>
            <a:r>
              <a:rPr lang="en-US" sz="1800" b="1" dirty="0" smtClean="0">
                <a:latin typeface="+mn-lt"/>
              </a:rPr>
              <a:t>Affordability: </a:t>
            </a:r>
            <a:r>
              <a:rPr lang="en-US" sz="1800" dirty="0" smtClean="0">
                <a:latin typeface="+mn-lt"/>
              </a:rPr>
              <a:t>In Swaziland, Rwanda and Zambia, the cost of scale-up is manageable within the existing </a:t>
            </a:r>
            <a:r>
              <a:rPr lang="en-US" sz="1800" dirty="0">
                <a:latin typeface="+mn-lt"/>
              </a:rPr>
              <a:t>funding </a:t>
            </a:r>
            <a:r>
              <a:rPr lang="en-US" sz="1800" dirty="0" smtClean="0">
                <a:latin typeface="+mn-lt"/>
              </a:rPr>
              <a:t>envelope, if programs run more efficiently. Malawi will face significant financial constraints without additional aid.</a:t>
            </a:r>
          </a:p>
          <a:p>
            <a:pPr marL="290513" indent="0">
              <a:spcBef>
                <a:spcPts val="0"/>
              </a:spcBef>
              <a:buNone/>
            </a:pPr>
            <a:endParaRPr lang="en-US" sz="1800" dirty="0">
              <a:latin typeface="+mn-lt"/>
            </a:endParaRPr>
          </a:p>
          <a:p>
            <a:pPr marL="290513" indent="0">
              <a:spcBef>
                <a:spcPts val="0"/>
              </a:spcBef>
              <a:buNone/>
            </a:pPr>
            <a:r>
              <a:rPr lang="en-US" sz="1800" b="1" dirty="0" smtClean="0">
                <a:latin typeface="+mn-lt"/>
              </a:rPr>
              <a:t>Feasibility: </a:t>
            </a:r>
            <a:r>
              <a:rPr lang="en-US" sz="1800" dirty="0" smtClean="0">
                <a:latin typeface="+mn-lt"/>
              </a:rPr>
              <a:t>There are sector-wide HRH shortages. However, the incremental HRH to reach universal access to ART under more aggressive scenarios is less than expected.</a:t>
            </a:r>
          </a:p>
          <a:p>
            <a:pPr marL="290513" indent="0">
              <a:spcBef>
                <a:spcPts val="0"/>
              </a:spcBef>
              <a:buNone/>
            </a:pPr>
            <a:endParaRPr lang="en-US" sz="1800" dirty="0">
              <a:latin typeface="+mn-lt"/>
            </a:endParaRPr>
          </a:p>
          <a:p>
            <a:pPr marL="290513" indent="0">
              <a:spcBef>
                <a:spcPts val="0"/>
              </a:spcBef>
              <a:buNone/>
            </a:pPr>
            <a:r>
              <a:rPr lang="en-US" sz="1800" b="1" dirty="0" smtClean="0">
                <a:latin typeface="+mn-lt"/>
              </a:rPr>
              <a:t>Key Considerations:</a:t>
            </a:r>
            <a:endParaRPr lang="en-US" sz="1800" b="1" dirty="0">
              <a:latin typeface="+mn-lt"/>
            </a:endParaRPr>
          </a:p>
          <a:p>
            <a:pPr marL="576263" indent="-285750">
              <a:spcBef>
                <a:spcPts val="0"/>
              </a:spcBef>
              <a:buFontTx/>
              <a:buChar char="-"/>
            </a:pPr>
            <a:r>
              <a:rPr lang="en-US" sz="1800" b="1" dirty="0" smtClean="0">
                <a:latin typeface="+mn-lt"/>
              </a:rPr>
              <a:t>Excluded costs</a:t>
            </a:r>
            <a:r>
              <a:rPr lang="en-US" sz="1800" dirty="0" smtClean="0">
                <a:latin typeface="+mn-lt"/>
              </a:rPr>
              <a:t> such as BCC and OVC and program management are important, but additional evidence is needed on cost and impact.</a:t>
            </a:r>
          </a:p>
          <a:p>
            <a:pPr marL="576263" indent="-285750">
              <a:spcBef>
                <a:spcPts val="0"/>
              </a:spcBef>
              <a:buFontTx/>
              <a:buChar char="-"/>
            </a:pPr>
            <a:r>
              <a:rPr lang="en-US" sz="1800" b="1" dirty="0" smtClean="0">
                <a:latin typeface="+mn-lt"/>
              </a:rPr>
              <a:t>Upfront </a:t>
            </a:r>
            <a:r>
              <a:rPr lang="en-US" sz="1800" b="1" dirty="0">
                <a:latin typeface="+mn-lt"/>
              </a:rPr>
              <a:t>investment </a:t>
            </a:r>
            <a:r>
              <a:rPr lang="en-US" sz="1800" dirty="0">
                <a:latin typeface="+mn-lt"/>
              </a:rPr>
              <a:t>may </a:t>
            </a:r>
            <a:r>
              <a:rPr lang="en-US" sz="1800" dirty="0" smtClean="0">
                <a:latin typeface="+mn-lt"/>
              </a:rPr>
              <a:t>be required (e.g., reaching </a:t>
            </a:r>
            <a:r>
              <a:rPr lang="en-US" sz="1800" dirty="0">
                <a:latin typeface="+mn-lt"/>
              </a:rPr>
              <a:t>hard-to-reach populations, building up systems and covering remote </a:t>
            </a:r>
            <a:r>
              <a:rPr lang="en-US" sz="1800" dirty="0" smtClean="0">
                <a:latin typeface="+mn-lt"/>
              </a:rPr>
              <a:t>areas).</a:t>
            </a:r>
          </a:p>
          <a:p>
            <a:pPr marL="576263" indent="-285750">
              <a:spcBef>
                <a:spcPts val="0"/>
              </a:spcBef>
              <a:buFontTx/>
              <a:buChar char="-"/>
            </a:pPr>
            <a:r>
              <a:rPr lang="en-US" sz="1800" b="1" dirty="0" smtClean="0">
                <a:latin typeface="+mn-lt"/>
              </a:rPr>
              <a:t>Country specific challenges </a:t>
            </a:r>
            <a:r>
              <a:rPr lang="en-US" sz="1800" dirty="0" smtClean="0">
                <a:latin typeface="+mn-lt"/>
              </a:rPr>
              <a:t>exist </a:t>
            </a:r>
            <a:r>
              <a:rPr lang="en-US" sz="1800" dirty="0">
                <a:latin typeface="+mn-lt"/>
              </a:rPr>
              <a:t>g</a:t>
            </a:r>
            <a:r>
              <a:rPr lang="en-US" sz="1800" dirty="0" smtClean="0">
                <a:latin typeface="+mn-lt"/>
              </a:rPr>
              <a:t>iven different levels of operational capacity, resources and efficiency of spending.</a:t>
            </a:r>
          </a:p>
          <a:p>
            <a:pPr marL="576263" indent="-285750">
              <a:spcBef>
                <a:spcPts val="0"/>
              </a:spcBef>
              <a:buFontTx/>
              <a:buChar char="-"/>
            </a:pPr>
            <a:r>
              <a:rPr lang="en-US" sz="1800" b="1" dirty="0" smtClean="0">
                <a:latin typeface="+mn-lt"/>
              </a:rPr>
              <a:t>HRH </a:t>
            </a:r>
            <a:r>
              <a:rPr lang="en-US" sz="1800" b="1" dirty="0">
                <a:latin typeface="+mn-lt"/>
              </a:rPr>
              <a:t>requirements </a:t>
            </a:r>
            <a:r>
              <a:rPr lang="en-US" sz="1800" dirty="0" smtClean="0">
                <a:latin typeface="+mn-lt"/>
              </a:rPr>
              <a:t>will depend on the strategies used to find, test and link patients. Additional analysis is needed. </a:t>
            </a:r>
            <a:endParaRPr lang="en-US" sz="1800" dirty="0">
              <a:latin typeface="+mn-lt"/>
            </a:endParaRPr>
          </a:p>
          <a:p>
            <a:pPr marL="290513" indent="0">
              <a:spcBef>
                <a:spcPts val="0"/>
              </a:spcBef>
              <a:buNone/>
            </a:pPr>
            <a:endParaRPr lang="en-US" sz="1800" dirty="0"/>
          </a:p>
          <a:p>
            <a:pPr marL="290513" indent="0">
              <a:spcBef>
                <a:spcPts val="0"/>
              </a:spcBef>
              <a:buNone/>
            </a:pPr>
            <a:endParaRPr lang="en-US" sz="1800" dirty="0">
              <a:latin typeface="+mn-lt"/>
            </a:endParaRPr>
          </a:p>
          <a:p>
            <a:pPr marL="290513" indent="0">
              <a:spcBef>
                <a:spcPts val="0"/>
              </a:spcBef>
              <a:buNone/>
            </a:pPr>
            <a:endParaRPr lang="en-US" sz="1800" dirty="0">
              <a:latin typeface="+mn-lt"/>
            </a:endParaRPr>
          </a:p>
          <a:p>
            <a:pPr marL="290513" indent="0">
              <a:spcBef>
                <a:spcPts val="0"/>
              </a:spcBef>
              <a:buNone/>
            </a:pPr>
            <a:endParaRPr lang="en-US" sz="1800" dirty="0">
              <a:latin typeface="+mn-lt"/>
            </a:endParaRPr>
          </a:p>
        </p:txBody>
      </p:sp>
      <p:sp>
        <p:nvSpPr>
          <p:cNvPr id="3" name="Title 2"/>
          <p:cNvSpPr>
            <a:spLocks noGrp="1"/>
          </p:cNvSpPr>
          <p:nvPr>
            <p:ph type="title"/>
          </p:nvPr>
        </p:nvSpPr>
        <p:spPr>
          <a:xfrm>
            <a:off x="228600" y="140208"/>
            <a:ext cx="8763000" cy="850392"/>
          </a:xfrm>
        </p:spPr>
        <p:txBody>
          <a:bodyPr vert="horz" lIns="137160" tIns="45720" rIns="137160" bIns="45720" rtlCol="0" anchor="t">
            <a:noAutofit/>
          </a:bodyPr>
          <a:lstStyle/>
          <a:p>
            <a:r>
              <a:rPr lang="en-US" sz="2400" dirty="0" smtClean="0">
                <a:latin typeface="+mj-lt"/>
              </a:rPr>
              <a:t>Conclusion: </a:t>
            </a:r>
            <a:r>
              <a:rPr lang="en-US" sz="2400" b="0" dirty="0" smtClean="0">
                <a:latin typeface="+mj-lt"/>
              </a:rPr>
              <a:t>Debate </a:t>
            </a:r>
            <a:r>
              <a:rPr lang="en-US" sz="2400" b="0" dirty="0">
                <a:latin typeface="+mj-lt"/>
              </a:rPr>
              <a:t>should shift from whether to scale-up ART to how to do so </a:t>
            </a:r>
            <a:r>
              <a:rPr lang="en-US" sz="2400" b="0" dirty="0" smtClean="0">
                <a:latin typeface="+mj-lt"/>
              </a:rPr>
              <a:t>efficiently</a:t>
            </a:r>
            <a:endParaRPr lang="en-US" sz="2400" b="0" dirty="0">
              <a:latin typeface="+mj-lt"/>
            </a:endParaRPr>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14</a:t>
            </a:fld>
            <a:endParaRPr lang="en-US" dirty="0"/>
          </a:p>
        </p:txBody>
      </p:sp>
      <p:sp>
        <p:nvSpPr>
          <p:cNvPr id="7" name="TextBox 6"/>
          <p:cNvSpPr txBox="1"/>
          <p:nvPr/>
        </p:nvSpPr>
        <p:spPr>
          <a:xfrm>
            <a:off x="533400" y="1143000"/>
            <a:ext cx="1676400" cy="369332"/>
          </a:xfrm>
          <a:prstGeom prst="rect">
            <a:avLst/>
          </a:prstGeom>
          <a:solidFill>
            <a:schemeClr val="bg1"/>
          </a:solidFill>
        </p:spPr>
        <p:txBody>
          <a:bodyPr wrap="square" rtlCol="0">
            <a:spAutoFit/>
          </a:bodyPr>
          <a:lstStyle/>
          <a:p>
            <a:r>
              <a:rPr lang="en-US" b="1" dirty="0" smtClean="0"/>
              <a:t>Key Takeaways</a:t>
            </a:r>
            <a:endParaRPr lang="fr-CA" b="1" dirty="0"/>
          </a:p>
        </p:txBody>
      </p:sp>
    </p:spTree>
    <p:extLst>
      <p:ext uri="{BB962C8B-B14F-4D97-AF65-F5344CB8AC3E}">
        <p14:creationId xmlns:p14="http://schemas.microsoft.com/office/powerpoint/2010/main" val="481472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40208"/>
            <a:ext cx="8763000" cy="850392"/>
          </a:xfrm>
        </p:spPr>
        <p:txBody>
          <a:bodyPr vert="horz" lIns="137160" tIns="45720" rIns="137160" bIns="45720" rtlCol="0" anchor="t">
            <a:noAutofit/>
          </a:bodyPr>
          <a:lstStyle/>
          <a:p>
            <a:r>
              <a:rPr lang="en-US" sz="2400" dirty="0" smtClean="0">
                <a:latin typeface="+mj-lt"/>
              </a:rPr>
              <a:t>Annex</a:t>
            </a:r>
            <a:endParaRPr lang="en-US" sz="2400" b="0" dirty="0">
              <a:latin typeface="+mj-lt"/>
            </a:endParaRPr>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15</a:t>
            </a:fld>
            <a:endParaRPr lang="en-US" dirty="0"/>
          </a:p>
        </p:txBody>
      </p:sp>
    </p:spTree>
    <p:extLst>
      <p:ext uri="{BB962C8B-B14F-4D97-AF65-F5344CB8AC3E}">
        <p14:creationId xmlns:p14="http://schemas.microsoft.com/office/powerpoint/2010/main" val="3278748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8610600" cy="850392"/>
          </a:xfrm>
        </p:spPr>
        <p:txBody>
          <a:bodyPr anchor="t"/>
          <a:lstStyle/>
          <a:p>
            <a:r>
              <a:rPr lang="fr-CA" dirty="0" err="1" smtClean="0"/>
              <a:t>Human</a:t>
            </a:r>
            <a:r>
              <a:rPr lang="fr-CA" dirty="0" smtClean="0"/>
              <a:t> Resource </a:t>
            </a:r>
            <a:r>
              <a:rPr lang="fr-CA" dirty="0" err="1" smtClean="0"/>
              <a:t>Analysis</a:t>
            </a:r>
            <a:r>
              <a:rPr lang="fr-CA" dirty="0" smtClean="0"/>
              <a:t> </a:t>
            </a:r>
            <a:r>
              <a:rPr lang="fr-CA" dirty="0" err="1" smtClean="0"/>
              <a:t>Annex</a:t>
            </a:r>
            <a:endParaRPr lang="fr-CA" dirty="0"/>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16</a:t>
            </a:fld>
            <a:endParaRPr lang="en-US" dirty="0"/>
          </a:p>
        </p:txBody>
      </p:sp>
      <p:cxnSp>
        <p:nvCxnSpPr>
          <p:cNvPr id="5" name="Straight Connector 4"/>
          <p:cNvCxnSpPr/>
          <p:nvPr/>
        </p:nvCxnSpPr>
        <p:spPr>
          <a:xfrm flipV="1">
            <a:off x="168442" y="1239413"/>
            <a:ext cx="4916905"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7" name="Text Placeholder 1"/>
          <p:cNvSpPr txBox="1">
            <a:spLocks/>
          </p:cNvSpPr>
          <p:nvPr/>
        </p:nvSpPr>
        <p:spPr>
          <a:xfrm>
            <a:off x="-20053" y="1143000"/>
            <a:ext cx="8839201" cy="129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90513" indent="0">
              <a:spcBef>
                <a:spcPts val="0"/>
              </a:spcBef>
              <a:buFont typeface="Arial" pitchFamily="34" charset="0"/>
              <a:buNone/>
            </a:pPr>
            <a:endParaRPr lang="en-US" sz="1900" b="1" dirty="0" smtClean="0">
              <a:latin typeface="+mn-lt"/>
            </a:endParaRPr>
          </a:p>
        </p:txBody>
      </p:sp>
      <p:sp>
        <p:nvSpPr>
          <p:cNvPr id="8" name="TextBox 7"/>
          <p:cNvSpPr txBox="1"/>
          <p:nvPr/>
        </p:nvSpPr>
        <p:spPr>
          <a:xfrm>
            <a:off x="360946" y="1010812"/>
            <a:ext cx="2687053" cy="369332"/>
          </a:xfrm>
          <a:prstGeom prst="rect">
            <a:avLst/>
          </a:prstGeom>
          <a:solidFill>
            <a:schemeClr val="bg1"/>
          </a:solidFill>
        </p:spPr>
        <p:txBody>
          <a:bodyPr wrap="square" rtlCol="0">
            <a:spAutoFit/>
          </a:bodyPr>
          <a:lstStyle/>
          <a:p>
            <a:r>
              <a:rPr lang="en-US" b="1" dirty="0" smtClean="0"/>
              <a:t>Human Resource Analysis</a:t>
            </a:r>
            <a:endParaRPr lang="fr-CA" b="1" dirty="0"/>
          </a:p>
        </p:txBody>
      </p:sp>
      <p:sp>
        <p:nvSpPr>
          <p:cNvPr id="14" name="Rectangle 13"/>
          <p:cNvSpPr/>
          <p:nvPr/>
        </p:nvSpPr>
        <p:spPr>
          <a:xfrm>
            <a:off x="228599" y="1364816"/>
            <a:ext cx="8399929" cy="7048083"/>
          </a:xfrm>
          <a:prstGeom prst="rect">
            <a:avLst/>
          </a:prstGeom>
        </p:spPr>
        <p:txBody>
          <a:bodyPr wrap="square">
            <a:spAutoFit/>
          </a:bodyPr>
          <a:lstStyle/>
          <a:p>
            <a:pPr marL="285750" indent="-285750">
              <a:buFont typeface="Arial" panose="020B0604020202020204" pitchFamily="34" charset="0"/>
              <a:buChar char="•"/>
            </a:pPr>
            <a:r>
              <a:rPr lang="en-US" dirty="0" smtClean="0"/>
              <a:t>In 2009, CHAI </a:t>
            </a:r>
            <a:r>
              <a:rPr lang="en-US" dirty="0"/>
              <a:t>developed a workforce optimization </a:t>
            </a:r>
            <a:r>
              <a:rPr lang="en-US" dirty="0" smtClean="0"/>
              <a:t>model that was then rolled out across 5 countries between 2009 and 2013. Model is in STATA.</a:t>
            </a:r>
            <a:endParaRPr lang="en-US" dirty="0"/>
          </a:p>
          <a:p>
            <a:pPr marL="285750" indent="-285750">
              <a:buFont typeface="Arial" panose="020B0604020202020204" pitchFamily="34" charset="0"/>
              <a:buChar char="•"/>
            </a:pPr>
            <a:r>
              <a:rPr lang="en-US" dirty="0" smtClean="0"/>
              <a:t>For this project, the model has been updated in Zambia, Swaziland and </a:t>
            </a:r>
            <a:r>
              <a:rPr lang="en-US" dirty="0"/>
              <a:t>Malawi. Rwanda was omitted as data was unavailable and scale-up is unlikely to result in HR </a:t>
            </a:r>
            <a:r>
              <a:rPr lang="en-US" dirty="0" smtClean="0"/>
              <a:t>constraints</a:t>
            </a:r>
            <a:endParaRPr lang="en-US" dirty="0"/>
          </a:p>
          <a:p>
            <a:pPr marL="285750" indent="-285750">
              <a:buFont typeface="Arial" panose="020B0604020202020204" pitchFamily="34" charset="0"/>
              <a:buChar char="•"/>
            </a:pPr>
            <a:r>
              <a:rPr lang="en-US" dirty="0" smtClean="0"/>
              <a:t>Data sources included:</a:t>
            </a:r>
          </a:p>
          <a:p>
            <a:pPr marL="742950" lvl="1" indent="-285750">
              <a:buFontTx/>
              <a:buChar char="-"/>
            </a:pPr>
            <a:r>
              <a:rPr lang="en-US" dirty="0" smtClean="0"/>
              <a:t>Facility visits and time-motion observations</a:t>
            </a:r>
          </a:p>
          <a:p>
            <a:pPr marL="742950" lvl="1" indent="-285750">
              <a:buFontTx/>
              <a:buChar char="-"/>
            </a:pPr>
            <a:r>
              <a:rPr lang="en-US" dirty="0"/>
              <a:t>I</a:t>
            </a:r>
            <a:r>
              <a:rPr lang="en-US" dirty="0" smtClean="0"/>
              <a:t>nterviews </a:t>
            </a:r>
            <a:r>
              <a:rPr lang="en-US" dirty="0"/>
              <a:t>with clinical experts</a:t>
            </a:r>
          </a:p>
          <a:p>
            <a:pPr marL="742950" lvl="1" indent="-285750">
              <a:buFontTx/>
              <a:buChar char="-"/>
            </a:pPr>
            <a:r>
              <a:rPr lang="en-US" dirty="0" smtClean="0"/>
              <a:t>National </a:t>
            </a:r>
            <a:r>
              <a:rPr lang="en-US" dirty="0"/>
              <a:t>treatment </a:t>
            </a:r>
            <a:r>
              <a:rPr lang="en-US" dirty="0" smtClean="0"/>
              <a:t>protocols</a:t>
            </a:r>
            <a:endParaRPr lang="en-US" dirty="0"/>
          </a:p>
          <a:p>
            <a:pPr marL="742950" lvl="1" indent="-285750">
              <a:buFontTx/>
              <a:buChar char="-"/>
            </a:pPr>
            <a:r>
              <a:rPr lang="en-US" dirty="0" smtClean="0"/>
              <a:t>Facility-level </a:t>
            </a:r>
            <a:r>
              <a:rPr lang="en-US" dirty="0"/>
              <a:t>service delivery data from national health management information systems (</a:t>
            </a:r>
            <a:r>
              <a:rPr lang="en-US" dirty="0" smtClean="0"/>
              <a:t>HMIS)</a:t>
            </a:r>
          </a:p>
          <a:p>
            <a:pPr marL="742950" lvl="1" indent="-285750">
              <a:buFontTx/>
              <a:buChar char="-"/>
            </a:pPr>
            <a:r>
              <a:rPr lang="en-US" dirty="0" smtClean="0"/>
              <a:t>Facility staffing data</a:t>
            </a:r>
            <a:endParaRPr lang="en-US" dirty="0"/>
          </a:p>
          <a:p>
            <a:pPr marL="742950" lvl="1" indent="-285750">
              <a:buFont typeface="Arial" panose="020B0604020202020204" pitchFamily="34" charset="0"/>
              <a:buChar char="•"/>
            </a:pPr>
            <a:endParaRPr lang="en-US" dirty="0"/>
          </a:p>
          <a:p>
            <a:r>
              <a:rPr lang="en-US" b="1" dirty="0" smtClean="0"/>
              <a:t>Methodology</a:t>
            </a:r>
            <a:r>
              <a:rPr lang="en-US" b="1" dirty="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smtClean="0"/>
          </a:p>
          <a:p>
            <a:endParaRPr lang="en-US" sz="1600" dirty="0" smtClean="0"/>
          </a:p>
          <a:p>
            <a:pPr marL="285750" indent="-285750">
              <a:buFont typeface="Arial" panose="020B0604020202020204" pitchFamily="34" charset="0"/>
              <a:buChar char="•"/>
            </a:pPr>
            <a:endParaRPr lang="fr-CA" sz="1600" b="1" dirty="0"/>
          </a:p>
        </p:txBody>
      </p:sp>
      <p:sp>
        <p:nvSpPr>
          <p:cNvPr id="2" name="Rounded Rectangle 1"/>
          <p:cNvSpPr/>
          <p:nvPr/>
        </p:nvSpPr>
        <p:spPr>
          <a:xfrm>
            <a:off x="325086" y="5334000"/>
            <a:ext cx="1462096" cy="1158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Activities and times based on facility observations and interviews</a:t>
            </a:r>
            <a:endParaRPr lang="fr-CA" sz="1500" dirty="0"/>
          </a:p>
        </p:txBody>
      </p:sp>
      <p:sp>
        <p:nvSpPr>
          <p:cNvPr id="16" name="Rounded Rectangle 15"/>
          <p:cNvSpPr/>
          <p:nvPr/>
        </p:nvSpPr>
        <p:spPr>
          <a:xfrm>
            <a:off x="2097551" y="5334000"/>
            <a:ext cx="1463040" cy="1158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Incidence Data:</a:t>
            </a:r>
          </a:p>
          <a:p>
            <a:pPr algn="ctr"/>
            <a:r>
              <a:rPr lang="en-US" sz="1500" dirty="0" smtClean="0"/>
              <a:t>HMIS adjusted for pop. growth; BBH </a:t>
            </a:r>
            <a:endParaRPr lang="fr-CA" sz="1500" dirty="0"/>
          </a:p>
        </p:txBody>
      </p:sp>
      <p:sp>
        <p:nvSpPr>
          <p:cNvPr id="17" name="Rounded Rectangle 16"/>
          <p:cNvSpPr/>
          <p:nvPr/>
        </p:nvSpPr>
        <p:spPr>
          <a:xfrm>
            <a:off x="3819144" y="5334000"/>
            <a:ext cx="1362456" cy="1158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Total time to meet demand</a:t>
            </a:r>
            <a:endParaRPr lang="fr-CA" sz="1500" dirty="0"/>
          </a:p>
        </p:txBody>
      </p:sp>
      <p:sp>
        <p:nvSpPr>
          <p:cNvPr id="18" name="Rounded Rectangle 17"/>
          <p:cNvSpPr/>
          <p:nvPr/>
        </p:nvSpPr>
        <p:spPr>
          <a:xfrm>
            <a:off x="5491969" y="5334000"/>
            <a:ext cx="1463040" cy="1158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Health worker productivity</a:t>
            </a:r>
            <a:endParaRPr lang="fr-CA" sz="1500" dirty="0"/>
          </a:p>
        </p:txBody>
      </p:sp>
      <p:sp>
        <p:nvSpPr>
          <p:cNvPr id="19" name="Rounded Rectangle 18"/>
          <p:cNvSpPr/>
          <p:nvPr/>
        </p:nvSpPr>
        <p:spPr>
          <a:xfrm>
            <a:off x="7242684" y="5334000"/>
            <a:ext cx="1463040" cy="1158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Optimal workforce for each health worker cadre</a:t>
            </a:r>
            <a:endParaRPr lang="fr-CA" sz="1500" dirty="0"/>
          </a:p>
        </p:txBody>
      </p:sp>
      <p:sp>
        <p:nvSpPr>
          <p:cNvPr id="22" name="Multiply 21"/>
          <p:cNvSpPr/>
          <p:nvPr/>
        </p:nvSpPr>
        <p:spPr bwMode="auto">
          <a:xfrm>
            <a:off x="1739111" y="5730329"/>
            <a:ext cx="385142" cy="304800"/>
          </a:xfrm>
          <a:prstGeom prst="mathMultiply">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endParaRPr lang="fr-CA"/>
          </a:p>
        </p:txBody>
      </p:sp>
      <p:sp>
        <p:nvSpPr>
          <p:cNvPr id="23" name="Equal 22"/>
          <p:cNvSpPr/>
          <p:nvPr/>
        </p:nvSpPr>
        <p:spPr bwMode="auto">
          <a:xfrm>
            <a:off x="3553620" y="5730014"/>
            <a:ext cx="256380" cy="305491"/>
          </a:xfrm>
          <a:prstGeom prst="mathEqual">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endParaRPr lang="fr-CA"/>
          </a:p>
        </p:txBody>
      </p:sp>
      <p:sp>
        <p:nvSpPr>
          <p:cNvPr id="24" name="Division 23"/>
          <p:cNvSpPr/>
          <p:nvPr/>
        </p:nvSpPr>
        <p:spPr bwMode="auto">
          <a:xfrm>
            <a:off x="5155276" y="5691559"/>
            <a:ext cx="363395" cy="306183"/>
          </a:xfrm>
          <a:prstGeom prst="mathDivide">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endParaRPr lang="fr-CA"/>
          </a:p>
        </p:txBody>
      </p:sp>
      <p:sp>
        <p:nvSpPr>
          <p:cNvPr id="26" name="Equal 25"/>
          <p:cNvSpPr/>
          <p:nvPr/>
        </p:nvSpPr>
        <p:spPr bwMode="auto">
          <a:xfrm>
            <a:off x="6950537" y="5757831"/>
            <a:ext cx="288463" cy="239912"/>
          </a:xfrm>
          <a:prstGeom prst="mathEqual">
            <a:avLst/>
          </a:prstGeom>
          <a:solidFill>
            <a:schemeClr val="accent3"/>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endParaRPr lang="fr-CA"/>
          </a:p>
        </p:txBody>
      </p:sp>
    </p:spTree>
    <p:extLst>
      <p:ext uri="{BB962C8B-B14F-4D97-AF65-F5344CB8AC3E}">
        <p14:creationId xmlns:p14="http://schemas.microsoft.com/office/powerpoint/2010/main" val="359528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2273184709"/>
              </p:ext>
            </p:extLst>
          </p:nvPr>
        </p:nvGraphicFramePr>
        <p:xfrm>
          <a:off x="874154" y="1143000"/>
          <a:ext cx="8041246"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43" name="Rectangle 42"/>
          <p:cNvSpPr/>
          <p:nvPr/>
        </p:nvSpPr>
        <p:spPr>
          <a:xfrm>
            <a:off x="2971800" y="1524000"/>
            <a:ext cx="4343400" cy="2971800"/>
          </a:xfrm>
          <a:prstGeom prst="rect">
            <a:avLst/>
          </a:prstGeom>
          <a:solidFill>
            <a:schemeClr val="accent3">
              <a:lumMod val="20000"/>
              <a:lumOff val="80000"/>
              <a:alpha val="22000"/>
            </a:schemeClr>
          </a:solidFill>
          <a:ln>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 name="Title 2"/>
          <p:cNvSpPr>
            <a:spLocks noGrp="1"/>
          </p:cNvSpPr>
          <p:nvPr>
            <p:ph type="title"/>
          </p:nvPr>
        </p:nvSpPr>
        <p:spPr>
          <a:xfrm>
            <a:off x="240632" y="157151"/>
            <a:ext cx="8750968" cy="769441"/>
          </a:xfrm>
        </p:spPr>
        <p:txBody>
          <a:bodyPr vert="horz" wrap="square" lIns="137160" tIns="45720" rIns="137160" bIns="45720" rtlCol="0" anchor="b">
            <a:spAutoFit/>
          </a:bodyPr>
          <a:lstStyle/>
          <a:p>
            <a:r>
              <a:rPr lang="en-US" b="0" dirty="0" smtClean="0">
                <a:ea typeface="+mn-ea"/>
              </a:rPr>
              <a:t>Countries are </a:t>
            </a:r>
            <a:r>
              <a:rPr lang="en-US" b="0" dirty="0">
                <a:ea typeface="+mn-ea"/>
              </a:rPr>
              <a:t>weighing multiple policy options with </a:t>
            </a:r>
            <a:r>
              <a:rPr lang="en-US" b="0" dirty="0" smtClean="0">
                <a:ea typeface="+mn-ea"/>
              </a:rPr>
              <a:t>significant implications </a:t>
            </a:r>
            <a:r>
              <a:rPr lang="en-US" b="0" dirty="0">
                <a:ea typeface="+mn-ea"/>
              </a:rPr>
              <a:t>for ART targets</a:t>
            </a:r>
            <a:endParaRPr lang="fr-CA" b="0" dirty="0">
              <a:ea typeface="+mn-ea"/>
            </a:endParaRPr>
          </a:p>
        </p:txBody>
      </p:sp>
      <p:sp>
        <p:nvSpPr>
          <p:cNvPr id="4" name="TextBox 3"/>
          <p:cNvSpPr txBox="1"/>
          <p:nvPr/>
        </p:nvSpPr>
        <p:spPr>
          <a:xfrm>
            <a:off x="0" y="6550223"/>
            <a:ext cx="8598568" cy="307777"/>
          </a:xfrm>
          <a:prstGeom prst="rect">
            <a:avLst/>
          </a:prstGeom>
          <a:noFill/>
        </p:spPr>
        <p:txBody>
          <a:bodyPr wrap="square" rtlCol="0">
            <a:spAutoFit/>
          </a:bodyPr>
          <a:lstStyle/>
          <a:p>
            <a:r>
              <a:rPr lang="en-US" sz="1400" dirty="0" smtClean="0"/>
              <a:t>Source: WHO, 2013, Global Update on HIV Treatment; UNAIDS, 2014.</a:t>
            </a:r>
          </a:p>
        </p:txBody>
      </p:sp>
      <p:sp>
        <p:nvSpPr>
          <p:cNvPr id="87" name="Rectangle 86"/>
          <p:cNvSpPr/>
          <p:nvPr/>
        </p:nvSpPr>
        <p:spPr>
          <a:xfrm>
            <a:off x="7759208" y="1606026"/>
            <a:ext cx="641521" cy="615553"/>
          </a:xfrm>
          <a:prstGeom prst="rect">
            <a:avLst/>
          </a:prstGeom>
        </p:spPr>
        <p:txBody>
          <a:bodyPr wrap="none">
            <a:spAutoFit/>
          </a:bodyPr>
          <a:lstStyle/>
          <a:p>
            <a:pPr algn="ctr"/>
            <a:r>
              <a:rPr lang="fr-CA" sz="1700" i="1" dirty="0" smtClean="0"/>
              <a:t>35 M</a:t>
            </a:r>
          </a:p>
          <a:p>
            <a:pPr algn="ctr"/>
            <a:r>
              <a:rPr lang="fr-CA" sz="1700" i="1" dirty="0" smtClean="0"/>
              <a:t> </a:t>
            </a:r>
          </a:p>
        </p:txBody>
      </p:sp>
      <p:sp>
        <p:nvSpPr>
          <p:cNvPr id="44" name="TextBox 43"/>
          <p:cNvSpPr txBox="1"/>
          <p:nvPr/>
        </p:nvSpPr>
        <p:spPr>
          <a:xfrm>
            <a:off x="5034002" y="1524000"/>
            <a:ext cx="2428793" cy="369332"/>
          </a:xfrm>
          <a:prstGeom prst="rect">
            <a:avLst/>
          </a:prstGeom>
          <a:noFill/>
        </p:spPr>
        <p:txBody>
          <a:bodyPr wrap="square" rtlCol="0">
            <a:spAutoFit/>
          </a:bodyPr>
          <a:lstStyle/>
          <a:p>
            <a:r>
              <a:rPr lang="en-US" dirty="0" smtClean="0"/>
              <a:t>2013 WHO Guidelines</a:t>
            </a:r>
            <a:endParaRPr lang="fr-CA" dirty="0"/>
          </a:p>
        </p:txBody>
      </p:sp>
      <p:graphicFrame>
        <p:nvGraphicFramePr>
          <p:cNvPr id="2" name="Table 1"/>
          <p:cNvGraphicFramePr>
            <a:graphicFrameLocks noGrp="1"/>
          </p:cNvGraphicFramePr>
          <p:nvPr>
            <p:extLst>
              <p:ext uri="{D42A27DB-BD31-4B8C-83A1-F6EECF244321}">
                <p14:modId xmlns:p14="http://schemas.microsoft.com/office/powerpoint/2010/main" val="222813238"/>
              </p:ext>
            </p:extLst>
          </p:nvPr>
        </p:nvGraphicFramePr>
        <p:xfrm>
          <a:off x="228599" y="4343400"/>
          <a:ext cx="8688868" cy="1615440"/>
        </p:xfrm>
        <a:graphic>
          <a:graphicData uri="http://schemas.openxmlformats.org/drawingml/2006/table">
            <a:tbl>
              <a:tblPr firstRow="1" bandRow="1">
                <a:tableStyleId>{5C22544A-7EE6-4342-B048-85BDC9FD1C3A}</a:tableStyleId>
              </a:tblPr>
              <a:tblGrid>
                <a:gridCol w="1435399"/>
                <a:gridCol w="1435399"/>
                <a:gridCol w="1457002"/>
                <a:gridCol w="1300051"/>
                <a:gridCol w="1682418"/>
                <a:gridCol w="1378599"/>
              </a:tblGrid>
              <a:tr h="381000">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Policy</a:t>
                      </a:r>
                      <a:r>
                        <a:rPr lang="en-US" sz="1700" b="1" i="0" u="none" strike="noStrike" kern="1200" baseline="0" dirty="0" smtClean="0">
                          <a:solidFill>
                            <a:srgbClr val="376091"/>
                          </a:solidFill>
                          <a:latin typeface="Calibri"/>
                          <a:ea typeface="+mn-ea"/>
                          <a:cs typeface="+mn-cs"/>
                        </a:rPr>
                        <a:t> Option</a:t>
                      </a:r>
                      <a:r>
                        <a:rPr lang="en-US" sz="1700" b="1" i="0" u="none" strike="noStrike" kern="1200" dirty="0" smtClean="0">
                          <a:solidFill>
                            <a:srgbClr val="376091"/>
                          </a:solidFill>
                          <a:latin typeface="Calibri"/>
                          <a:ea typeface="+mn-ea"/>
                          <a:cs typeface="+mn-cs"/>
                        </a:rPr>
                        <a:t>s</a:t>
                      </a:r>
                      <a:endParaRPr lang="fr-CA" sz="1700" b="1" i="0" u="none" strike="noStrike" kern="1200" dirty="0">
                        <a:solidFill>
                          <a:srgbClr val="376091"/>
                        </a:solidFill>
                        <a:latin typeface="Calibri"/>
                        <a:ea typeface="+mn-ea"/>
                        <a:cs typeface="+mn-cs"/>
                      </a:endParaRPr>
                    </a:p>
                  </a:txBody>
                  <a:tcPr anchor="ct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2010</a:t>
                      </a:r>
                      <a:r>
                        <a:rPr lang="en-US" sz="1700" b="1" i="0" u="none" strike="noStrike" kern="1200" baseline="0" dirty="0" smtClean="0">
                          <a:solidFill>
                            <a:srgbClr val="376091"/>
                          </a:solidFill>
                          <a:latin typeface="Calibri"/>
                          <a:ea typeface="+mn-ea"/>
                          <a:cs typeface="+mn-cs"/>
                        </a:rPr>
                        <a:t> Guidelines</a:t>
                      </a:r>
                      <a:endParaRPr lang="fr-CA" sz="1700" b="1"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Option B+ and SDC</a:t>
                      </a:r>
                      <a:endParaRPr lang="fr-CA" sz="1700" b="1"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Children U5</a:t>
                      </a:r>
                      <a:endParaRPr lang="fr-CA" sz="1700" b="1"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2013 Guidelines</a:t>
                      </a:r>
                      <a:r>
                        <a:rPr lang="en-US" sz="1700" b="1" i="0" u="none" strike="noStrike" kern="1200" baseline="0" dirty="0" smtClean="0">
                          <a:solidFill>
                            <a:srgbClr val="376091"/>
                          </a:solidFill>
                          <a:latin typeface="Calibri"/>
                          <a:ea typeface="+mn-ea"/>
                          <a:cs typeface="+mn-cs"/>
                        </a:rPr>
                        <a:t> (Full)</a:t>
                      </a:r>
                      <a:endParaRPr lang="en-US" sz="1300" b="1" i="0" u="none" strike="noStrike" kern="1200" dirty="0" smtClean="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700" b="1" i="0" u="none" strike="noStrike" kern="1200" dirty="0" smtClean="0">
                          <a:solidFill>
                            <a:srgbClr val="376091"/>
                          </a:solidFill>
                          <a:latin typeface="Calibri"/>
                          <a:ea typeface="+mn-ea"/>
                          <a:cs typeface="+mn-cs"/>
                        </a:rPr>
                        <a:t>Universal Treatment</a:t>
                      </a:r>
                      <a:endParaRPr lang="fr-CA" sz="1700" b="1"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62974">
                <a:tc>
                  <a:txBody>
                    <a:bodyPr/>
                    <a:lstStyle/>
                    <a:p>
                      <a:pPr marL="0" algn="ctr" defTabSz="914400" rtl="0" eaLnBrk="1" fontAlgn="b" latinLnBrk="0" hangingPunct="1"/>
                      <a:endParaRPr lang="en-US" sz="1700" b="1" i="0" u="none" strike="noStrike" kern="1200" dirty="0" smtClean="0">
                        <a:solidFill>
                          <a:srgbClr val="376091"/>
                        </a:solidFill>
                        <a:latin typeface="Calibri"/>
                        <a:ea typeface="+mn-ea"/>
                        <a:cs typeface="+mn-cs"/>
                      </a:endParaRPr>
                    </a:p>
                    <a:p>
                      <a:pPr marL="0" algn="ctr" defTabSz="914400" rtl="0" eaLnBrk="1" fontAlgn="b" latinLnBrk="0" hangingPunct="1"/>
                      <a:r>
                        <a:rPr lang="en-US" sz="1700" b="1" i="0" u="none" strike="noStrike" kern="1200" dirty="0" smtClean="0">
                          <a:solidFill>
                            <a:srgbClr val="376091"/>
                          </a:solidFill>
                          <a:latin typeface="Calibri"/>
                          <a:ea typeface="+mn-ea"/>
                          <a:cs typeface="+mn-cs"/>
                        </a:rPr>
                        <a:t>Eligible Population</a:t>
                      </a:r>
                      <a:endParaRPr lang="fr-CA" sz="1700" b="1" i="0" u="none" strike="noStrike" kern="1200" dirty="0">
                        <a:solidFill>
                          <a:srgbClr val="376091"/>
                        </a:solidFill>
                        <a:latin typeface="Calibri"/>
                        <a:ea typeface="+mn-ea"/>
                        <a:cs typeface="+mn-cs"/>
                      </a:endParaRPr>
                    </a:p>
                  </a:txBody>
                  <a:tcPr>
                    <a:lnL w="28575"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500" b="0" i="0" u="none" strike="noStrike" kern="1200" dirty="0" smtClean="0">
                          <a:solidFill>
                            <a:srgbClr val="376091"/>
                          </a:solidFill>
                          <a:latin typeface="Calibri"/>
                          <a:ea typeface="+mn-ea"/>
                          <a:cs typeface="+mn-cs"/>
                        </a:rPr>
                        <a:t>All under</a:t>
                      </a:r>
                      <a:r>
                        <a:rPr lang="en-US" sz="1500" b="0" i="0" u="none" strike="noStrike" kern="1200" baseline="0" dirty="0" smtClean="0">
                          <a:solidFill>
                            <a:srgbClr val="376091"/>
                          </a:solidFill>
                          <a:latin typeface="Calibri"/>
                          <a:ea typeface="+mn-ea"/>
                          <a:cs typeface="+mn-cs"/>
                        </a:rPr>
                        <a:t> 2</a:t>
                      </a:r>
                      <a:r>
                        <a:rPr lang="en-US" sz="1500" b="0" i="0" u="none" strike="noStrike" kern="1200" dirty="0" smtClean="0">
                          <a:solidFill>
                            <a:srgbClr val="376091"/>
                          </a:solidFill>
                          <a:latin typeface="Calibri"/>
                          <a:ea typeface="+mn-ea"/>
                          <a:cs typeface="+mn-cs"/>
                        </a:rPr>
                        <a:t>; Other CD4&lt;350</a:t>
                      </a:r>
                      <a:endParaRPr lang="fr-CA" sz="1500" b="0"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500" b="0" i="0" u="none" strike="noStrike" kern="1200" dirty="0" smtClean="0">
                          <a:solidFill>
                            <a:srgbClr val="376091"/>
                          </a:solidFill>
                          <a:latin typeface="Calibri"/>
                          <a:ea typeface="+mn-ea"/>
                          <a:cs typeface="+mn-cs"/>
                        </a:rPr>
                        <a:t>+ All</a:t>
                      </a:r>
                      <a:r>
                        <a:rPr lang="en-US" sz="1500" b="0" i="0" u="none" strike="noStrike" kern="1200" baseline="0" dirty="0" smtClean="0">
                          <a:solidFill>
                            <a:srgbClr val="376091"/>
                          </a:solidFill>
                          <a:latin typeface="Calibri"/>
                          <a:ea typeface="+mn-ea"/>
                          <a:cs typeface="+mn-cs"/>
                        </a:rPr>
                        <a:t> pregnant women; </a:t>
                      </a:r>
                      <a:r>
                        <a:rPr lang="en-US" sz="1500" b="0" i="0" u="none" strike="noStrike" kern="1200" baseline="0" dirty="0" err="1" smtClean="0">
                          <a:solidFill>
                            <a:srgbClr val="376091"/>
                          </a:solidFill>
                          <a:latin typeface="Calibri"/>
                          <a:ea typeface="+mn-ea"/>
                          <a:cs typeface="+mn-cs"/>
                        </a:rPr>
                        <a:t>Serodiscordant</a:t>
                      </a:r>
                      <a:r>
                        <a:rPr lang="en-US" sz="1500" b="0" i="0" u="none" strike="noStrike" kern="1200" baseline="0" dirty="0" smtClean="0">
                          <a:solidFill>
                            <a:srgbClr val="376091"/>
                          </a:solidFill>
                          <a:latin typeface="Calibri"/>
                          <a:ea typeface="+mn-ea"/>
                          <a:cs typeface="+mn-cs"/>
                        </a:rPr>
                        <a:t> couples</a:t>
                      </a:r>
                      <a:endParaRPr lang="fr-CA" sz="1500" b="0"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500" b="0" i="0" u="none" strike="noStrike" kern="1200" dirty="0" smtClean="0">
                          <a:solidFill>
                            <a:srgbClr val="376091"/>
                          </a:solidFill>
                          <a:latin typeface="Calibri"/>
                          <a:ea typeface="+mn-ea"/>
                          <a:cs typeface="+mn-cs"/>
                        </a:rPr>
                        <a:t>+ All under</a:t>
                      </a:r>
                      <a:r>
                        <a:rPr lang="en-US" sz="1500" b="0" i="0" u="none" strike="noStrike" kern="1200" baseline="0" dirty="0" smtClean="0">
                          <a:solidFill>
                            <a:srgbClr val="376091"/>
                          </a:solidFill>
                          <a:latin typeface="Calibri"/>
                          <a:ea typeface="+mn-ea"/>
                          <a:cs typeface="+mn-cs"/>
                        </a:rPr>
                        <a:t> 5</a:t>
                      </a:r>
                      <a:endParaRPr lang="en-US" sz="1500" b="0" i="0" u="none" strike="noStrike" kern="1200" dirty="0" smtClean="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500" b="0" i="0" u="none" strike="noStrike" kern="1200" dirty="0" smtClean="0">
                          <a:solidFill>
                            <a:srgbClr val="376091"/>
                          </a:solidFill>
                          <a:latin typeface="Calibri"/>
                          <a:ea typeface="+mn-ea"/>
                          <a:cs typeface="+mn-cs"/>
                        </a:rPr>
                        <a:t>+</a:t>
                      </a:r>
                      <a:r>
                        <a:rPr lang="en-US" sz="1500" b="0" i="0" u="none" strike="noStrike" kern="1200" baseline="0" dirty="0" smtClean="0">
                          <a:solidFill>
                            <a:srgbClr val="376091"/>
                          </a:solidFill>
                          <a:latin typeface="Calibri"/>
                          <a:ea typeface="+mn-ea"/>
                          <a:cs typeface="+mn-cs"/>
                        </a:rPr>
                        <a:t> All CD4&lt;500</a:t>
                      </a:r>
                      <a:endParaRPr lang="fr-CA" sz="1500" b="0"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b" latinLnBrk="0" hangingPunct="1"/>
                      <a:r>
                        <a:rPr lang="en-US" sz="1500" b="0" i="0" u="none" strike="noStrike" kern="1200" dirty="0" smtClean="0">
                          <a:solidFill>
                            <a:srgbClr val="376091"/>
                          </a:solidFill>
                          <a:latin typeface="Calibri"/>
                          <a:ea typeface="+mn-ea"/>
                          <a:cs typeface="+mn-cs"/>
                        </a:rPr>
                        <a:t>All</a:t>
                      </a:r>
                      <a:endParaRPr lang="fr-CA" sz="1500" b="0" i="0" u="none" strike="noStrike" kern="1200" dirty="0">
                        <a:solidFill>
                          <a:srgbClr val="376091"/>
                        </a:solidFill>
                        <a:latin typeface="Calibri"/>
                        <a:ea typeface="+mn-ea"/>
                        <a:cs typeface="+mn-cs"/>
                      </a:endParaRPr>
                    </a:p>
                  </a:txBody>
                  <a:tcPr anchor="ctr">
                    <a:lnL w="12700"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5" name="Rectangle 24"/>
          <p:cNvSpPr/>
          <p:nvPr/>
        </p:nvSpPr>
        <p:spPr>
          <a:xfrm>
            <a:off x="1828801" y="2891155"/>
            <a:ext cx="914400" cy="1400383"/>
          </a:xfrm>
          <a:prstGeom prst="rect">
            <a:avLst/>
          </a:prstGeom>
        </p:spPr>
        <p:txBody>
          <a:bodyPr wrap="square">
            <a:spAutoFit/>
          </a:bodyPr>
          <a:lstStyle/>
          <a:p>
            <a:pPr algn="ctr"/>
            <a:r>
              <a:rPr lang="fr-CA" sz="1700" i="1" dirty="0" smtClean="0"/>
              <a:t>16.7 M</a:t>
            </a:r>
          </a:p>
          <a:p>
            <a:pPr algn="ctr"/>
            <a:endParaRPr lang="en-US" sz="1700" i="1" dirty="0"/>
          </a:p>
          <a:p>
            <a:pPr algn="ctr"/>
            <a:endParaRPr lang="en-US" sz="1700" i="1" dirty="0" smtClean="0"/>
          </a:p>
          <a:p>
            <a:pPr algn="ctr"/>
            <a:r>
              <a:rPr lang="en-US" sz="1700" i="1" dirty="0" smtClean="0"/>
              <a:t>On ART</a:t>
            </a:r>
            <a:endParaRPr lang="fr-CA" sz="1700" i="1" dirty="0" smtClean="0"/>
          </a:p>
          <a:p>
            <a:pPr algn="ctr"/>
            <a:r>
              <a:rPr lang="fr-CA" sz="1700" i="1" dirty="0" smtClean="0"/>
              <a:t> </a:t>
            </a:r>
          </a:p>
        </p:txBody>
      </p:sp>
      <p:sp>
        <p:nvSpPr>
          <p:cNvPr id="27" name="Rectangle 26"/>
          <p:cNvSpPr/>
          <p:nvPr/>
        </p:nvSpPr>
        <p:spPr>
          <a:xfrm>
            <a:off x="3418978" y="2637119"/>
            <a:ext cx="804105" cy="615553"/>
          </a:xfrm>
          <a:prstGeom prst="rect">
            <a:avLst/>
          </a:prstGeom>
        </p:spPr>
        <p:txBody>
          <a:bodyPr wrap="square">
            <a:spAutoFit/>
          </a:bodyPr>
          <a:lstStyle/>
          <a:p>
            <a:pPr algn="ctr"/>
            <a:r>
              <a:rPr lang="fr-CA" sz="1700" i="1" dirty="0" smtClean="0"/>
              <a:t>20.6 M</a:t>
            </a:r>
          </a:p>
          <a:p>
            <a:pPr algn="ctr"/>
            <a:r>
              <a:rPr lang="fr-CA" sz="1700" i="1" dirty="0" smtClean="0"/>
              <a:t> </a:t>
            </a:r>
          </a:p>
        </p:txBody>
      </p:sp>
      <p:sp>
        <p:nvSpPr>
          <p:cNvPr id="30" name="Rectangle 29"/>
          <p:cNvSpPr/>
          <p:nvPr/>
        </p:nvSpPr>
        <p:spPr>
          <a:xfrm>
            <a:off x="4827673" y="2438400"/>
            <a:ext cx="804105" cy="615553"/>
          </a:xfrm>
          <a:prstGeom prst="rect">
            <a:avLst/>
          </a:prstGeom>
        </p:spPr>
        <p:txBody>
          <a:bodyPr wrap="square">
            <a:spAutoFit/>
          </a:bodyPr>
          <a:lstStyle/>
          <a:p>
            <a:pPr algn="ctr"/>
            <a:r>
              <a:rPr lang="fr-CA" sz="1700" i="1" dirty="0" smtClean="0"/>
              <a:t>23.2 M</a:t>
            </a:r>
          </a:p>
          <a:p>
            <a:pPr algn="ctr"/>
            <a:r>
              <a:rPr lang="fr-CA" sz="1700" i="1" dirty="0" smtClean="0"/>
              <a:t> </a:t>
            </a:r>
          </a:p>
        </p:txBody>
      </p:sp>
      <p:sp>
        <p:nvSpPr>
          <p:cNvPr id="31" name="Rectangle 30"/>
          <p:cNvSpPr/>
          <p:nvPr/>
        </p:nvSpPr>
        <p:spPr>
          <a:xfrm>
            <a:off x="6248400" y="2203847"/>
            <a:ext cx="804105" cy="615553"/>
          </a:xfrm>
          <a:prstGeom prst="rect">
            <a:avLst/>
          </a:prstGeom>
        </p:spPr>
        <p:txBody>
          <a:bodyPr wrap="square">
            <a:spAutoFit/>
          </a:bodyPr>
          <a:lstStyle/>
          <a:p>
            <a:pPr algn="ctr"/>
            <a:r>
              <a:rPr lang="fr-CA" sz="1700" i="1" dirty="0" smtClean="0"/>
              <a:t>25.9 M</a:t>
            </a:r>
          </a:p>
          <a:p>
            <a:pPr algn="ctr"/>
            <a:r>
              <a:rPr lang="fr-CA" sz="1700" i="1" dirty="0" smtClean="0"/>
              <a:t> </a:t>
            </a:r>
          </a:p>
        </p:txBody>
      </p:sp>
      <p:sp>
        <p:nvSpPr>
          <p:cNvPr id="6" name="Slide Number Placeholder 5"/>
          <p:cNvSpPr>
            <a:spLocks noGrp="1"/>
          </p:cNvSpPr>
          <p:nvPr>
            <p:ph type="sldNum" sz="quarter" idx="11"/>
          </p:nvPr>
        </p:nvSpPr>
        <p:spPr>
          <a:xfrm>
            <a:off x="7010400" y="6492875"/>
            <a:ext cx="2133600" cy="365125"/>
          </a:xfrm>
        </p:spPr>
        <p:txBody>
          <a:bodyPr/>
          <a:lstStyle/>
          <a:p>
            <a:pPr>
              <a:defRPr/>
            </a:pPr>
            <a:fld id="{AA6924C2-E1C4-49C4-B482-8901B0EF4D34}" type="slidenum">
              <a:rPr lang="en-US" smtClean="0"/>
              <a:pPr>
                <a:defRPr/>
              </a:pPr>
              <a:t>2</a:t>
            </a:fld>
            <a:endParaRPr lang="en-US" dirty="0"/>
          </a:p>
        </p:txBody>
      </p:sp>
      <p:sp>
        <p:nvSpPr>
          <p:cNvPr id="15" name="Flowchart: Process 17"/>
          <p:cNvSpPr>
            <a:spLocks noChangeArrowheads="1"/>
          </p:cNvSpPr>
          <p:nvPr/>
        </p:nvSpPr>
        <p:spPr bwMode="auto">
          <a:xfrm>
            <a:off x="237843" y="6019800"/>
            <a:ext cx="8677558" cy="533400"/>
          </a:xfrm>
          <a:prstGeom prst="flowChartProcess">
            <a:avLst/>
          </a:prstGeom>
          <a:solidFill>
            <a:schemeClr val="tx2"/>
          </a:solidFill>
          <a:ln w="28575" algn="ctr">
            <a:solidFill>
              <a:schemeClr val="tx2"/>
            </a:solidFill>
            <a:round/>
            <a:headEnd/>
            <a:tailEnd/>
          </a:ln>
        </p:spPr>
        <p:txBody>
          <a:bodyPr anchor="ctr"/>
          <a:lstStyle/>
          <a:p>
            <a:pPr eaLnBrk="0" fontAlgn="base" hangingPunct="0">
              <a:spcBef>
                <a:spcPct val="0"/>
              </a:spcBef>
              <a:spcAft>
                <a:spcPct val="0"/>
              </a:spcAft>
            </a:pPr>
            <a:r>
              <a:rPr lang="en-US" dirty="0" smtClean="0">
                <a:solidFill>
                  <a:schemeClr val="bg1"/>
                </a:solidFill>
                <a:ea typeface="ＭＳ Ｐゴシック" pitchFamily="28" charset="-128"/>
              </a:rPr>
              <a:t>The funding outlook for HIV is uncertain. There is a need for evidence to inform policy and resource allocation decisions.</a:t>
            </a:r>
            <a:endParaRPr lang="en-US" dirty="0">
              <a:solidFill>
                <a:schemeClr val="bg1"/>
              </a:solidFill>
              <a:ea typeface="ＭＳ Ｐゴシック" pitchFamily="28" charset="-128"/>
            </a:endParaRPr>
          </a:p>
        </p:txBody>
      </p:sp>
    </p:spTree>
    <p:extLst>
      <p:ext uri="{BB962C8B-B14F-4D97-AF65-F5344CB8AC3E}">
        <p14:creationId xmlns:p14="http://schemas.microsoft.com/office/powerpoint/2010/main" val="326621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38953"/>
            <a:ext cx="8915400" cy="850392"/>
          </a:xfrm>
        </p:spPr>
        <p:txBody>
          <a:bodyPr anchor="t"/>
          <a:lstStyle/>
          <a:p>
            <a:r>
              <a:rPr lang="en-US" b="0" dirty="0" smtClean="0"/>
              <a:t>We assessed the affordability and feasibility of scale-up under different policy options in 4 contexts</a:t>
            </a:r>
            <a:endParaRPr lang="fr-CA" dirty="0"/>
          </a:p>
        </p:txBody>
      </p:sp>
      <p:sp>
        <p:nvSpPr>
          <p:cNvPr id="4" name="Slide Number Placeholder 3"/>
          <p:cNvSpPr>
            <a:spLocks noGrp="1"/>
          </p:cNvSpPr>
          <p:nvPr>
            <p:ph type="sldNum" sz="quarter" idx="11"/>
          </p:nvPr>
        </p:nvSpPr>
        <p:spPr>
          <a:xfrm>
            <a:off x="7026322" y="6352227"/>
            <a:ext cx="2133600" cy="365125"/>
          </a:xfrm>
        </p:spPr>
        <p:txBody>
          <a:bodyPr/>
          <a:lstStyle/>
          <a:p>
            <a:pPr>
              <a:defRPr/>
            </a:pPr>
            <a:fld id="{AA6924C2-E1C4-49C4-B482-8901B0EF4D34}" type="slidenum">
              <a:rPr lang="en-US" smtClean="0"/>
              <a:pPr>
                <a:defRPr/>
              </a:pPr>
              <a:t>3</a:t>
            </a:fld>
            <a:endParaRPr lang="en-US" dirty="0"/>
          </a:p>
        </p:txBody>
      </p:sp>
      <p:sp>
        <p:nvSpPr>
          <p:cNvPr id="6" name="TextBox 5"/>
          <p:cNvSpPr txBox="1"/>
          <p:nvPr/>
        </p:nvSpPr>
        <p:spPr>
          <a:xfrm>
            <a:off x="228600" y="1283732"/>
            <a:ext cx="8686800" cy="4801314"/>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latin typeface="+mj-lt"/>
            </a:endParaRPr>
          </a:p>
          <a:p>
            <a:pPr marL="285750" indent="-285750">
              <a:buFont typeface="Arial" panose="020B0604020202020204" pitchFamily="34" charset="0"/>
              <a:buChar char="•"/>
            </a:pPr>
            <a:r>
              <a:rPr lang="en-US" dirty="0" smtClean="0">
                <a:latin typeface="+mj-lt"/>
              </a:rPr>
              <a:t>Estimate the cost and HRH implications of reaching universal access by 2020 under different ART eligibility policy options in </a:t>
            </a:r>
            <a:r>
              <a:rPr lang="en-US" b="1" dirty="0" smtClean="0">
                <a:latin typeface="+mj-lt"/>
              </a:rPr>
              <a:t>Swaziland, Rwanda, Malawi and Zambia.</a:t>
            </a:r>
          </a:p>
          <a:p>
            <a:pPr marL="285750" indent="-285750">
              <a:buFont typeface="Arial" panose="020B0604020202020204" pitchFamily="34" charset="0"/>
              <a:buChar char="•"/>
            </a:pPr>
            <a:endParaRPr lang="en-US" b="1" dirty="0" smtClean="0">
              <a:latin typeface="+mj-lt"/>
            </a:endParaRPr>
          </a:p>
          <a:p>
            <a:endParaRPr lang="en-US" dirty="0" smtClean="0">
              <a:latin typeface="+mj-lt"/>
            </a:endParaRPr>
          </a:p>
          <a:p>
            <a:pPr marL="285750" indent="-285750">
              <a:buFont typeface="Arial" panose="020B0604020202020204" pitchFamily="34" charset="0"/>
              <a:buChar char="•"/>
            </a:pPr>
            <a:r>
              <a:rPr lang="en-US" b="1" dirty="0" smtClean="0"/>
              <a:t>Costs</a:t>
            </a:r>
            <a:r>
              <a:rPr lang="en-US" b="1" dirty="0"/>
              <a:t>: </a:t>
            </a:r>
            <a:r>
              <a:rPr lang="en-US" dirty="0" smtClean="0">
                <a:solidFill>
                  <a:schemeClr val="dk1"/>
                </a:solidFill>
              </a:rPr>
              <a:t>2010/11 </a:t>
            </a:r>
            <a:r>
              <a:rPr lang="en-US" dirty="0">
                <a:solidFill>
                  <a:schemeClr val="dk1"/>
                </a:solidFill>
              </a:rPr>
              <a:t>MATCH </a:t>
            </a:r>
            <a:r>
              <a:rPr lang="en-US" dirty="0" smtClean="0">
                <a:solidFill>
                  <a:schemeClr val="dk1"/>
                </a:solidFill>
              </a:rPr>
              <a:t>study and 2012 study </a:t>
            </a:r>
            <a:r>
              <a:rPr lang="en-US" dirty="0">
                <a:solidFill>
                  <a:schemeClr val="dk1"/>
                </a:solidFill>
              </a:rPr>
              <a:t>in </a:t>
            </a:r>
            <a:r>
              <a:rPr lang="en-US" dirty="0" smtClean="0">
                <a:solidFill>
                  <a:schemeClr val="dk1"/>
                </a:solidFill>
              </a:rPr>
              <a:t>Swaziland updated to reflect recent pricing and costs; </a:t>
            </a:r>
            <a:r>
              <a:rPr lang="en-US" dirty="0">
                <a:solidFill>
                  <a:schemeClr val="dk1"/>
                </a:solidFill>
              </a:rPr>
              <a:t>Non-treatment costs </a:t>
            </a:r>
            <a:r>
              <a:rPr lang="en-US" dirty="0" smtClean="0">
                <a:solidFill>
                  <a:schemeClr val="dk1"/>
                </a:solidFill>
              </a:rPr>
              <a:t>from local sources and global literature.</a:t>
            </a:r>
            <a:r>
              <a:rPr lang="en-US" b="1" baseline="30000" dirty="0" smtClean="0">
                <a:solidFill>
                  <a:schemeClr val="dk1"/>
                </a:solidFill>
              </a:rPr>
              <a:t>3</a:t>
            </a:r>
          </a:p>
          <a:p>
            <a:pPr marL="285750" indent="-285750">
              <a:buFont typeface="Arial" panose="020B0604020202020204" pitchFamily="34" charset="0"/>
              <a:buChar char="•"/>
            </a:pPr>
            <a:endParaRPr lang="en-US" b="1" baseline="30000" dirty="0" smtClean="0">
              <a:solidFill>
                <a:schemeClr val="dk1"/>
              </a:solidFill>
            </a:endParaRPr>
          </a:p>
          <a:p>
            <a:pPr marL="285750" indent="-285750">
              <a:buFont typeface="Arial" panose="020B0604020202020204" pitchFamily="34" charset="0"/>
              <a:buChar char="•"/>
            </a:pPr>
            <a:r>
              <a:rPr lang="en-US" b="1" dirty="0" smtClean="0">
                <a:solidFill>
                  <a:schemeClr val="dk1"/>
                </a:solidFill>
              </a:rPr>
              <a:t>Epidemiology</a:t>
            </a:r>
            <a:r>
              <a:rPr lang="en-US" b="1" dirty="0">
                <a:solidFill>
                  <a:schemeClr val="dk1"/>
                </a:solidFill>
              </a:rPr>
              <a:t>: </a:t>
            </a:r>
            <a:r>
              <a:rPr lang="en-US" dirty="0">
                <a:solidFill>
                  <a:schemeClr val="dk1"/>
                </a:solidFill>
              </a:rPr>
              <a:t>The </a:t>
            </a:r>
            <a:r>
              <a:rPr lang="en-US" dirty="0" err="1">
                <a:solidFill>
                  <a:schemeClr val="dk1"/>
                </a:solidFill>
              </a:rPr>
              <a:t>Barnighausen</a:t>
            </a:r>
            <a:r>
              <a:rPr lang="en-US" dirty="0">
                <a:solidFill>
                  <a:schemeClr val="dk1"/>
                </a:solidFill>
              </a:rPr>
              <a:t>, Bloom and </a:t>
            </a:r>
            <a:r>
              <a:rPr lang="en-US" dirty="0" err="1">
                <a:solidFill>
                  <a:schemeClr val="dk1"/>
                </a:solidFill>
              </a:rPr>
              <a:t>Humair</a:t>
            </a:r>
            <a:r>
              <a:rPr lang="en-US" dirty="0">
                <a:solidFill>
                  <a:schemeClr val="dk1"/>
                </a:solidFill>
              </a:rPr>
              <a:t> model (BBH), an analytically derived HIV “combination intervention” </a:t>
            </a:r>
            <a:r>
              <a:rPr lang="en-US" dirty="0" smtClean="0">
                <a:solidFill>
                  <a:schemeClr val="dk1"/>
                </a:solidFill>
              </a:rPr>
              <a:t>model.</a:t>
            </a:r>
            <a:r>
              <a:rPr lang="en-US" b="1" baseline="30000" dirty="0" smtClean="0">
                <a:solidFill>
                  <a:schemeClr val="dk1"/>
                </a:solidFill>
              </a:rPr>
              <a:t>3</a:t>
            </a:r>
          </a:p>
          <a:p>
            <a:pPr marL="285750" indent="-285750">
              <a:buFont typeface="Arial" panose="020B0604020202020204" pitchFamily="34" charset="0"/>
              <a:buChar char="•"/>
            </a:pPr>
            <a:endParaRPr lang="en-US" b="1" baseline="30000" dirty="0" smtClean="0">
              <a:solidFill>
                <a:schemeClr val="dk1"/>
              </a:solidFill>
            </a:endParaRPr>
          </a:p>
          <a:p>
            <a:pPr marL="285750" indent="-285750">
              <a:buFont typeface="Arial" panose="020B0604020202020204" pitchFamily="34" charset="0"/>
              <a:buChar char="•"/>
            </a:pPr>
            <a:r>
              <a:rPr lang="en-US" b="1" dirty="0" smtClean="0">
                <a:solidFill>
                  <a:schemeClr val="dk1"/>
                </a:solidFill>
              </a:rPr>
              <a:t>HRH: </a:t>
            </a:r>
            <a:r>
              <a:rPr lang="en-US" dirty="0" smtClean="0">
                <a:solidFill>
                  <a:schemeClr val="dk1"/>
                </a:solidFill>
              </a:rPr>
              <a:t>CHAI’s workload-based demand model.</a:t>
            </a:r>
          </a:p>
          <a:p>
            <a:pPr marL="285750" indent="-285750">
              <a:buFont typeface="Arial" panose="020B0604020202020204" pitchFamily="34" charset="0"/>
              <a:buChar char="•"/>
            </a:pPr>
            <a:endParaRPr lang="en-US" dirty="0">
              <a:solidFill>
                <a:schemeClr val="dk1"/>
              </a:solidFill>
            </a:endParaRPr>
          </a:p>
          <a:p>
            <a:pPr marL="285750" indent="-285750">
              <a:buFont typeface="Arial" panose="020B0604020202020204" pitchFamily="34" charset="0"/>
              <a:buChar char="•"/>
            </a:pPr>
            <a:r>
              <a:rPr lang="en-US" b="1" dirty="0" smtClean="0">
                <a:solidFill>
                  <a:schemeClr val="dk1"/>
                </a:solidFill>
              </a:rPr>
              <a:t>Available resources: </a:t>
            </a:r>
            <a:r>
              <a:rPr lang="en-US" dirty="0"/>
              <a:t>Assumed available donor resources flat-line and domestic resources increase with GDP.</a:t>
            </a:r>
            <a:endParaRPr lang="en-US" b="1" dirty="0" smtClean="0">
              <a:solidFill>
                <a:schemeClr val="dk1"/>
              </a:solidFill>
            </a:endParaRPr>
          </a:p>
          <a:p>
            <a:pPr marL="285750" indent="-285750">
              <a:buFont typeface="Arial" panose="020B0604020202020204" pitchFamily="34" charset="0"/>
              <a:buChar char="•"/>
            </a:pPr>
            <a:endParaRPr lang="en-US" b="1" baseline="30000" dirty="0">
              <a:solidFill>
                <a:schemeClr val="dk1"/>
              </a:solidFill>
            </a:endParaRPr>
          </a:p>
          <a:p>
            <a:pPr marL="285750" indent="-285750">
              <a:buFont typeface="Arial" panose="020B0604020202020204" pitchFamily="34" charset="0"/>
              <a:buChar char="•"/>
            </a:pPr>
            <a:r>
              <a:rPr lang="en-US" b="1" dirty="0" smtClean="0"/>
              <a:t>Scenario </a:t>
            </a:r>
            <a:r>
              <a:rPr lang="en-US" b="1" dirty="0"/>
              <a:t>analysis: </a:t>
            </a:r>
            <a:r>
              <a:rPr lang="en-US" dirty="0" smtClean="0"/>
              <a:t>Decision making tool used by government representatives </a:t>
            </a:r>
            <a:r>
              <a:rPr lang="en-US" dirty="0"/>
              <a:t>to examine </a:t>
            </a:r>
            <a:r>
              <a:rPr lang="en-US" dirty="0" smtClean="0"/>
              <a:t>the impact of different eligibility options, models of care and testing strategies.</a:t>
            </a:r>
          </a:p>
        </p:txBody>
      </p:sp>
      <p:sp>
        <p:nvSpPr>
          <p:cNvPr id="17" name="Rectangle 16"/>
          <p:cNvSpPr/>
          <p:nvPr/>
        </p:nvSpPr>
        <p:spPr>
          <a:xfrm>
            <a:off x="38100" y="6248400"/>
            <a:ext cx="9121822" cy="830997"/>
          </a:xfrm>
          <a:prstGeom prst="rect">
            <a:avLst/>
          </a:prstGeom>
        </p:spPr>
        <p:txBody>
          <a:bodyPr wrap="square">
            <a:spAutoFit/>
          </a:bodyPr>
          <a:lstStyle/>
          <a:p>
            <a:r>
              <a:rPr lang="en-US" sz="1200" dirty="0">
                <a:solidFill>
                  <a:schemeClr val="dk1"/>
                </a:solidFill>
              </a:rPr>
              <a:t>1- Under 2010 Guidelines; 2-Based </a:t>
            </a:r>
            <a:r>
              <a:rPr lang="en-US" sz="1200" dirty="0" smtClean="0">
                <a:solidFill>
                  <a:schemeClr val="dk1"/>
                </a:solidFill>
              </a:rPr>
              <a:t>on public reporting (expenditure tracking </a:t>
            </a:r>
            <a:r>
              <a:rPr lang="en-US" sz="1200" dirty="0">
                <a:solidFill>
                  <a:schemeClr val="dk1"/>
                </a:solidFill>
              </a:rPr>
              <a:t>data unavailable); 3-Bärnighausen, T., D. E. Bloom and S. Humair (2012). "Economics of antiretroviral treatment vs. circumcision for HIV prevention." Proceedings of the National Academy of Sciences 109(52): </a:t>
            </a:r>
            <a:r>
              <a:rPr lang="en-US" sz="1200" dirty="0" smtClean="0">
                <a:solidFill>
                  <a:schemeClr val="dk1"/>
                </a:solidFill>
              </a:rPr>
              <a:t>21271-21276.; 3-CDC and the Government of the Kingdom of Swaziland, unpublished</a:t>
            </a:r>
            <a:endParaRPr lang="fr-CA" sz="1200" dirty="0">
              <a:solidFill>
                <a:schemeClr val="dk1"/>
              </a:solidFill>
            </a:endParaRPr>
          </a:p>
          <a:p>
            <a:endParaRPr lang="en-US" sz="1200" dirty="0"/>
          </a:p>
        </p:txBody>
      </p:sp>
      <p:cxnSp>
        <p:nvCxnSpPr>
          <p:cNvPr id="8" name="Straight Connector 7"/>
          <p:cNvCxnSpPr/>
          <p:nvPr/>
        </p:nvCxnSpPr>
        <p:spPr>
          <a:xfrm flipV="1">
            <a:off x="264695" y="1307068"/>
            <a:ext cx="4916905"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57200" y="1078468"/>
            <a:ext cx="1295400" cy="369332"/>
          </a:xfrm>
          <a:prstGeom prst="rect">
            <a:avLst/>
          </a:prstGeom>
          <a:solidFill>
            <a:schemeClr val="bg1"/>
          </a:solidFill>
        </p:spPr>
        <p:txBody>
          <a:bodyPr wrap="square" rtlCol="0">
            <a:spAutoFit/>
          </a:bodyPr>
          <a:lstStyle/>
          <a:p>
            <a:r>
              <a:rPr lang="en-US" b="1" dirty="0" smtClean="0"/>
              <a:t>Objective</a:t>
            </a:r>
            <a:endParaRPr lang="fr-CA" b="1" dirty="0"/>
          </a:p>
        </p:txBody>
      </p:sp>
      <p:cxnSp>
        <p:nvCxnSpPr>
          <p:cNvPr id="10" name="Straight Connector 9"/>
          <p:cNvCxnSpPr/>
          <p:nvPr/>
        </p:nvCxnSpPr>
        <p:spPr>
          <a:xfrm flipV="1">
            <a:off x="264695" y="2450068"/>
            <a:ext cx="4916905"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57200" y="2209800"/>
            <a:ext cx="1600200" cy="369332"/>
          </a:xfrm>
          <a:prstGeom prst="rect">
            <a:avLst/>
          </a:prstGeom>
          <a:solidFill>
            <a:schemeClr val="bg1"/>
          </a:solidFill>
        </p:spPr>
        <p:txBody>
          <a:bodyPr wrap="square" rtlCol="0">
            <a:spAutoFit/>
          </a:bodyPr>
          <a:lstStyle/>
          <a:p>
            <a:r>
              <a:rPr lang="en-US" b="1" dirty="0" smtClean="0"/>
              <a:t>Methodology</a:t>
            </a:r>
            <a:endParaRPr lang="fr-CA" b="1" dirty="0"/>
          </a:p>
        </p:txBody>
      </p:sp>
    </p:spTree>
    <p:extLst>
      <p:ext uri="{BB962C8B-B14F-4D97-AF65-F5344CB8AC3E}">
        <p14:creationId xmlns:p14="http://schemas.microsoft.com/office/powerpoint/2010/main" val="2147248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124634"/>
            <a:ext cx="8946776" cy="646331"/>
          </a:xfrm>
          <a:prstGeom prst="rect">
            <a:avLst/>
          </a:prstGeom>
          <a:noFill/>
        </p:spPr>
        <p:txBody>
          <a:bodyPr wrap="square" rtlCol="0">
            <a:spAutoFit/>
          </a:bodyPr>
          <a:lstStyle>
            <a:defPPr>
              <a:defRPr lang="en-US"/>
            </a:defPPr>
            <a:lvl1pPr>
              <a:defRPr b="1"/>
            </a:lvl1pPr>
          </a:lstStyle>
          <a:p>
            <a:r>
              <a:rPr lang="en-US" dirty="0"/>
              <a:t>Multi-Country Analysis of Treatment Costs for HIV/AIDS (MATCH</a:t>
            </a:r>
            <a:r>
              <a:rPr lang="en-US" dirty="0" smtClean="0"/>
              <a:t>) Study 2010/2011</a:t>
            </a:r>
            <a:endParaRPr lang="en-US" dirty="0"/>
          </a:p>
          <a:p>
            <a:r>
              <a:rPr lang="en-US" sz="1700" i="1" dirty="0" smtClean="0"/>
              <a:t>Cost per ART Patient-Year </a:t>
            </a:r>
            <a:r>
              <a:rPr lang="en-US" sz="1700" i="1" dirty="0"/>
              <a:t>by </a:t>
            </a:r>
            <a:r>
              <a:rPr lang="en-US" sz="1700" i="1" dirty="0" smtClean="0"/>
              <a:t>Country, </a:t>
            </a:r>
            <a:r>
              <a:rPr lang="en-US" sz="1700" i="1" dirty="0" smtClean="0">
                <a:solidFill>
                  <a:schemeClr val="bg1">
                    <a:lumMod val="50000"/>
                  </a:schemeClr>
                </a:solidFill>
              </a:rPr>
              <a:t>USD</a:t>
            </a:r>
            <a:endParaRPr lang="en-US" sz="1700" i="1" dirty="0">
              <a:solidFill>
                <a:schemeClr val="bg1">
                  <a:lumMod val="50000"/>
                </a:schemeClr>
              </a:solidFill>
            </a:endParaRPr>
          </a:p>
        </p:txBody>
      </p:sp>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1033"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228599" y="304800"/>
            <a:ext cx="8707235" cy="430887"/>
          </a:xfrm>
          <a:prstGeom prst="rect">
            <a:avLst/>
          </a:prstGeom>
        </p:spPr>
        <p:txBody>
          <a:bodyPr wrap="square">
            <a:spAutoFit/>
          </a:bodyPr>
          <a:lstStyle/>
          <a:p>
            <a:r>
              <a:rPr lang="en-US" sz="2200" dirty="0" smtClean="0">
                <a:solidFill>
                  <a:prstClr val="white"/>
                </a:solidFill>
                <a:latin typeface="Arial" panose="020B0604020202020204" pitchFamily="34" charset="0"/>
                <a:cs typeface="Arial" panose="020B0604020202020204" pitchFamily="34" charset="0"/>
              </a:rPr>
              <a:t>Modeling began with the results of previous facility costing studies</a:t>
            </a:r>
            <a:endParaRPr lang="en-US" sz="2200" dirty="0">
              <a:solidFill>
                <a:prstClr val="white"/>
              </a:solidFill>
              <a:latin typeface="Arial" panose="020B0604020202020204" pitchFamily="34" charset="0"/>
              <a:cs typeface="Arial" panose="020B0604020202020204" pitchFamily="34" charset="0"/>
            </a:endParaRPr>
          </a:p>
        </p:txBody>
      </p:sp>
      <p:sp>
        <p:nvSpPr>
          <p:cNvPr id="16" name="Slide Number Placeholder 1"/>
          <p:cNvSpPr>
            <a:spLocks noGrp="1"/>
          </p:cNvSpPr>
          <p:nvPr>
            <p:ph type="sldNum" sz="quarter" idx="10"/>
          </p:nvPr>
        </p:nvSpPr>
        <p:spPr>
          <a:xfrm>
            <a:off x="7010400" y="6492875"/>
            <a:ext cx="2133600" cy="365125"/>
          </a:xfrm>
        </p:spPr>
        <p:txBody>
          <a:bodyPr/>
          <a:lstStyle/>
          <a:p>
            <a:pPr>
              <a:defRPr/>
            </a:pPr>
            <a:r>
              <a:rPr lang="en-US" dirty="0"/>
              <a:t>5</a:t>
            </a:r>
          </a:p>
        </p:txBody>
      </p:sp>
      <p:graphicFrame>
        <p:nvGraphicFramePr>
          <p:cNvPr id="11" name="Chart 10"/>
          <p:cNvGraphicFramePr/>
          <p:nvPr>
            <p:extLst>
              <p:ext uri="{D42A27DB-BD31-4B8C-83A1-F6EECF244321}">
                <p14:modId xmlns:p14="http://schemas.microsoft.com/office/powerpoint/2010/main" val="4138062366"/>
              </p:ext>
            </p:extLst>
          </p:nvPr>
        </p:nvGraphicFramePr>
        <p:xfrm>
          <a:off x="169813" y="1889945"/>
          <a:ext cx="7550728" cy="4289181"/>
        </p:xfrm>
        <a:graphic>
          <a:graphicData uri="http://schemas.openxmlformats.org/drawingml/2006/chart">
            <c:chart xmlns:c="http://schemas.openxmlformats.org/drawingml/2006/chart" xmlns:r="http://schemas.openxmlformats.org/officeDocument/2006/relationships" r:id="rId7"/>
          </a:graphicData>
        </a:graphic>
      </p:graphicFrame>
      <p:grpSp>
        <p:nvGrpSpPr>
          <p:cNvPr id="13" name="Group 12"/>
          <p:cNvGrpSpPr/>
          <p:nvPr/>
        </p:nvGrpSpPr>
        <p:grpSpPr>
          <a:xfrm>
            <a:off x="7772014" y="1792783"/>
            <a:ext cx="1097280" cy="1645917"/>
            <a:chOff x="7824649" y="1244146"/>
            <a:chExt cx="1097280" cy="1645917"/>
          </a:xfrm>
        </p:grpSpPr>
        <p:cxnSp>
          <p:nvCxnSpPr>
            <p:cNvPr id="18" name="Straight Connector 17"/>
            <p:cNvCxnSpPr/>
            <p:nvPr/>
          </p:nvCxnSpPr>
          <p:spPr>
            <a:xfrm>
              <a:off x="8075221" y="1792783"/>
              <a:ext cx="0" cy="731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957657" y="1988728"/>
              <a:ext cx="265095" cy="195940"/>
            </a:xfrm>
            <a:prstGeom prst="rect">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957657" y="2184671"/>
              <a:ext cx="265095" cy="195940"/>
            </a:xfrm>
            <a:prstGeom prst="rect">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iamond 21"/>
            <p:cNvSpPr/>
            <p:nvPr/>
          </p:nvSpPr>
          <p:spPr>
            <a:xfrm>
              <a:off x="8036032" y="2628809"/>
              <a:ext cx="78378" cy="78378"/>
            </a:xfrm>
            <a:prstGeom prst="diamon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8009906" y="1792783"/>
              <a:ext cx="143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009906" y="2524303"/>
              <a:ext cx="1436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268787" y="1636029"/>
              <a:ext cx="587830" cy="253916"/>
            </a:xfrm>
            <a:prstGeom prst="rect">
              <a:avLst/>
            </a:prstGeom>
            <a:noFill/>
          </p:spPr>
          <p:txBody>
            <a:bodyPr wrap="square" rtlCol="0">
              <a:spAutoFit/>
            </a:bodyPr>
            <a:lstStyle/>
            <a:p>
              <a:r>
                <a:rPr lang="en-US" sz="1050" dirty="0" smtClean="0"/>
                <a:t>Max</a:t>
              </a:r>
              <a:endParaRPr lang="en-US" sz="1050" dirty="0"/>
            </a:p>
          </p:txBody>
        </p:sp>
        <p:sp>
          <p:nvSpPr>
            <p:cNvPr id="26" name="TextBox 25"/>
            <p:cNvSpPr txBox="1"/>
            <p:nvPr/>
          </p:nvSpPr>
          <p:spPr>
            <a:xfrm>
              <a:off x="8268787" y="2419797"/>
              <a:ext cx="431074" cy="261610"/>
            </a:xfrm>
            <a:prstGeom prst="rect">
              <a:avLst/>
            </a:prstGeom>
            <a:noFill/>
          </p:spPr>
          <p:txBody>
            <a:bodyPr wrap="square" rtlCol="0">
              <a:spAutoFit/>
            </a:bodyPr>
            <a:lstStyle/>
            <a:p>
              <a:r>
                <a:rPr lang="en-US" sz="1050" dirty="0" smtClean="0"/>
                <a:t>Min</a:t>
              </a:r>
              <a:endParaRPr lang="en-US" sz="1050" dirty="0"/>
            </a:p>
          </p:txBody>
        </p:sp>
        <p:sp>
          <p:nvSpPr>
            <p:cNvPr id="27" name="TextBox 26"/>
            <p:cNvSpPr txBox="1"/>
            <p:nvPr/>
          </p:nvSpPr>
          <p:spPr>
            <a:xfrm>
              <a:off x="8268786" y="2054040"/>
              <a:ext cx="653143" cy="253916"/>
            </a:xfrm>
            <a:prstGeom prst="rect">
              <a:avLst/>
            </a:prstGeom>
            <a:noFill/>
          </p:spPr>
          <p:txBody>
            <a:bodyPr wrap="square" rtlCol="0">
              <a:spAutoFit/>
            </a:bodyPr>
            <a:lstStyle/>
            <a:p>
              <a:r>
                <a:rPr lang="en-US" sz="1050" dirty="0" smtClean="0"/>
                <a:t>Median</a:t>
              </a:r>
              <a:endParaRPr lang="en-US" sz="1050" dirty="0"/>
            </a:p>
          </p:txBody>
        </p:sp>
        <p:sp>
          <p:nvSpPr>
            <p:cNvPr id="28" name="TextBox 27"/>
            <p:cNvSpPr txBox="1"/>
            <p:nvPr/>
          </p:nvSpPr>
          <p:spPr>
            <a:xfrm>
              <a:off x="8268786" y="2263045"/>
              <a:ext cx="653143" cy="253916"/>
            </a:xfrm>
            <a:prstGeom prst="rect">
              <a:avLst/>
            </a:prstGeom>
            <a:noFill/>
          </p:spPr>
          <p:txBody>
            <a:bodyPr wrap="square" rtlCol="0">
              <a:spAutoFit/>
            </a:bodyPr>
            <a:lstStyle/>
            <a:p>
              <a:r>
                <a:rPr lang="en-US" sz="1050" dirty="0" smtClean="0"/>
                <a:t>1st Q</a:t>
              </a:r>
              <a:endParaRPr lang="en-US" sz="1050" dirty="0"/>
            </a:p>
          </p:txBody>
        </p:sp>
        <p:sp>
          <p:nvSpPr>
            <p:cNvPr id="29" name="TextBox 28"/>
            <p:cNvSpPr txBox="1"/>
            <p:nvPr/>
          </p:nvSpPr>
          <p:spPr>
            <a:xfrm>
              <a:off x="8268786" y="1845034"/>
              <a:ext cx="653143" cy="253916"/>
            </a:xfrm>
            <a:prstGeom prst="rect">
              <a:avLst/>
            </a:prstGeom>
            <a:noFill/>
          </p:spPr>
          <p:txBody>
            <a:bodyPr wrap="square" rtlCol="0">
              <a:spAutoFit/>
            </a:bodyPr>
            <a:lstStyle/>
            <a:p>
              <a:r>
                <a:rPr lang="en-US" sz="1050" dirty="0" smtClean="0"/>
                <a:t>3rd Q</a:t>
              </a:r>
              <a:endParaRPr lang="en-US" sz="1050" dirty="0"/>
            </a:p>
          </p:txBody>
        </p:sp>
        <p:sp>
          <p:nvSpPr>
            <p:cNvPr id="30" name="TextBox 29"/>
            <p:cNvSpPr txBox="1"/>
            <p:nvPr/>
          </p:nvSpPr>
          <p:spPr>
            <a:xfrm>
              <a:off x="8268787" y="2550424"/>
              <a:ext cx="431074" cy="253916"/>
            </a:xfrm>
            <a:prstGeom prst="rect">
              <a:avLst/>
            </a:prstGeom>
            <a:noFill/>
          </p:spPr>
          <p:txBody>
            <a:bodyPr wrap="square" rtlCol="0">
              <a:spAutoFit/>
            </a:bodyPr>
            <a:lstStyle/>
            <a:p>
              <a:r>
                <a:rPr lang="en-US" sz="1050" dirty="0" err="1" smtClean="0"/>
                <a:t>Avg</a:t>
              </a:r>
              <a:endParaRPr lang="en-US" sz="1050" dirty="0"/>
            </a:p>
          </p:txBody>
        </p:sp>
        <p:sp>
          <p:nvSpPr>
            <p:cNvPr id="31" name="Rectangle 30"/>
            <p:cNvSpPr/>
            <p:nvPr/>
          </p:nvSpPr>
          <p:spPr>
            <a:xfrm>
              <a:off x="7837712" y="1557651"/>
              <a:ext cx="979715" cy="13324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824649" y="1244146"/>
              <a:ext cx="888273" cy="253916"/>
            </a:xfrm>
            <a:prstGeom prst="rect">
              <a:avLst/>
            </a:prstGeom>
            <a:noFill/>
          </p:spPr>
          <p:txBody>
            <a:bodyPr wrap="square" rtlCol="0">
              <a:spAutoFit/>
            </a:bodyPr>
            <a:lstStyle/>
            <a:p>
              <a:r>
                <a:rPr lang="en-US" sz="1050" b="1" dirty="0" smtClean="0"/>
                <a:t>Legend</a:t>
              </a:r>
              <a:endParaRPr lang="en-US" sz="1050" b="1" dirty="0"/>
            </a:p>
          </p:txBody>
        </p:sp>
      </p:grpSp>
      <p:sp>
        <p:nvSpPr>
          <p:cNvPr id="33" name="Rectangle 32"/>
          <p:cNvSpPr/>
          <p:nvPr/>
        </p:nvSpPr>
        <p:spPr>
          <a:xfrm>
            <a:off x="169813" y="1204951"/>
            <a:ext cx="8817434" cy="497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6990341" y="5819001"/>
            <a:ext cx="286602" cy="276999"/>
          </a:xfrm>
          <a:prstGeom prst="rect">
            <a:avLst/>
          </a:prstGeom>
          <a:noFill/>
        </p:spPr>
        <p:txBody>
          <a:bodyPr wrap="square" rtlCol="0">
            <a:spAutoFit/>
          </a:bodyPr>
          <a:lstStyle/>
          <a:p>
            <a:r>
              <a:rPr lang="en-US" sz="1200" dirty="0" smtClean="0"/>
              <a:t>*</a:t>
            </a:r>
            <a:endParaRPr lang="en-US" sz="1200" dirty="0"/>
          </a:p>
        </p:txBody>
      </p:sp>
      <p:sp>
        <p:nvSpPr>
          <p:cNvPr id="35" name="TextBox 34"/>
          <p:cNvSpPr txBox="1"/>
          <p:nvPr/>
        </p:nvSpPr>
        <p:spPr>
          <a:xfrm>
            <a:off x="0" y="6410433"/>
            <a:ext cx="8484324" cy="461665"/>
          </a:xfrm>
          <a:prstGeom prst="rect">
            <a:avLst/>
          </a:prstGeom>
          <a:noFill/>
        </p:spPr>
        <p:txBody>
          <a:bodyPr wrap="square" rtlCol="0">
            <a:spAutoFit/>
          </a:bodyPr>
          <a:lstStyle/>
          <a:p>
            <a:r>
              <a:rPr lang="en-US" sz="1200" dirty="0" smtClean="0">
                <a:latin typeface="+mj-lt"/>
              </a:rPr>
              <a:t>*RSA cost include updated ARV prices, which were renegotiated by the RSA government in early 2010 and are 53% lower than those observed during the costing period</a:t>
            </a:r>
          </a:p>
        </p:txBody>
      </p:sp>
      <p:sp>
        <p:nvSpPr>
          <p:cNvPr id="2" name="TextBox 1"/>
          <p:cNvSpPr txBox="1"/>
          <p:nvPr/>
        </p:nvSpPr>
        <p:spPr>
          <a:xfrm>
            <a:off x="1752600" y="5143409"/>
            <a:ext cx="1219200" cy="353943"/>
          </a:xfrm>
          <a:prstGeom prst="rect">
            <a:avLst/>
          </a:prstGeom>
          <a:noFill/>
        </p:spPr>
        <p:txBody>
          <a:bodyPr wrap="square" rtlCol="0">
            <a:spAutoFit/>
          </a:bodyPr>
          <a:lstStyle/>
          <a:p>
            <a:pPr algn="ctr"/>
            <a:r>
              <a:rPr lang="en-US" sz="1700" dirty="0" smtClean="0"/>
              <a:t>$136</a:t>
            </a:r>
            <a:endParaRPr lang="en-US" sz="1700" dirty="0"/>
          </a:p>
        </p:txBody>
      </p:sp>
      <p:sp>
        <p:nvSpPr>
          <p:cNvPr id="36" name="TextBox 35"/>
          <p:cNvSpPr txBox="1"/>
          <p:nvPr/>
        </p:nvSpPr>
        <p:spPr>
          <a:xfrm>
            <a:off x="3005033" y="4985266"/>
            <a:ext cx="1219200" cy="353943"/>
          </a:xfrm>
          <a:prstGeom prst="rect">
            <a:avLst/>
          </a:prstGeom>
          <a:noFill/>
        </p:spPr>
        <p:txBody>
          <a:bodyPr wrap="square" rtlCol="0">
            <a:spAutoFit/>
          </a:bodyPr>
          <a:lstStyle/>
          <a:p>
            <a:pPr algn="ctr"/>
            <a:r>
              <a:rPr lang="en-US" sz="1700" dirty="0" smtClean="0"/>
              <a:t>$186</a:t>
            </a:r>
            <a:endParaRPr lang="en-US" sz="1700" dirty="0"/>
          </a:p>
        </p:txBody>
      </p:sp>
      <p:sp>
        <p:nvSpPr>
          <p:cNvPr id="37" name="TextBox 36"/>
          <p:cNvSpPr txBox="1"/>
          <p:nvPr/>
        </p:nvSpPr>
        <p:spPr>
          <a:xfrm>
            <a:off x="4392706" y="4800600"/>
            <a:ext cx="1219200" cy="353943"/>
          </a:xfrm>
          <a:prstGeom prst="rect">
            <a:avLst/>
          </a:prstGeom>
          <a:noFill/>
        </p:spPr>
        <p:txBody>
          <a:bodyPr wrap="square" rtlCol="0">
            <a:spAutoFit/>
          </a:bodyPr>
          <a:lstStyle/>
          <a:p>
            <a:pPr algn="ctr"/>
            <a:r>
              <a:rPr lang="en-US" sz="1700" dirty="0" smtClean="0"/>
              <a:t>$232</a:t>
            </a:r>
            <a:endParaRPr lang="en-US" sz="1700" dirty="0"/>
          </a:p>
        </p:txBody>
      </p:sp>
      <p:sp>
        <p:nvSpPr>
          <p:cNvPr id="38" name="TextBox 37"/>
          <p:cNvSpPr txBox="1"/>
          <p:nvPr/>
        </p:nvSpPr>
        <p:spPr>
          <a:xfrm>
            <a:off x="5638800" y="4705097"/>
            <a:ext cx="1219200" cy="353943"/>
          </a:xfrm>
          <a:prstGeom prst="rect">
            <a:avLst/>
          </a:prstGeom>
          <a:noFill/>
        </p:spPr>
        <p:txBody>
          <a:bodyPr wrap="square" rtlCol="0">
            <a:spAutoFit/>
          </a:bodyPr>
          <a:lstStyle/>
          <a:p>
            <a:pPr algn="ctr"/>
            <a:r>
              <a:rPr lang="en-US" sz="1700" dirty="0" smtClean="0"/>
              <a:t>$278</a:t>
            </a:r>
            <a:endParaRPr lang="en-US" sz="1700" dirty="0"/>
          </a:p>
        </p:txBody>
      </p:sp>
      <p:sp>
        <p:nvSpPr>
          <p:cNvPr id="39" name="TextBox 38"/>
          <p:cNvSpPr txBox="1"/>
          <p:nvPr/>
        </p:nvSpPr>
        <p:spPr>
          <a:xfrm>
            <a:off x="6858000" y="3438700"/>
            <a:ext cx="1219200" cy="353943"/>
          </a:xfrm>
          <a:prstGeom prst="rect">
            <a:avLst/>
          </a:prstGeom>
          <a:noFill/>
        </p:spPr>
        <p:txBody>
          <a:bodyPr wrap="square" rtlCol="0">
            <a:spAutoFit/>
          </a:bodyPr>
          <a:lstStyle/>
          <a:p>
            <a:pPr algn="ctr"/>
            <a:r>
              <a:rPr lang="en-US" sz="1700" dirty="0" smtClean="0"/>
              <a:t>$682</a:t>
            </a:r>
            <a:endParaRPr lang="en-US" sz="1700" dirty="0"/>
          </a:p>
        </p:txBody>
      </p:sp>
    </p:spTree>
    <p:extLst>
      <p:ext uri="{BB962C8B-B14F-4D97-AF65-F5344CB8AC3E}">
        <p14:creationId xmlns:p14="http://schemas.microsoft.com/office/powerpoint/2010/main" val="40943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3047"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Diagram 2"/>
          <p:cNvGraphicFramePr/>
          <p:nvPr>
            <p:extLst>
              <p:ext uri="{D42A27DB-BD31-4B8C-83A1-F6EECF244321}">
                <p14:modId xmlns:p14="http://schemas.microsoft.com/office/powerpoint/2010/main" val="1643004970"/>
              </p:ext>
            </p:extLst>
          </p:nvPr>
        </p:nvGraphicFramePr>
        <p:xfrm>
          <a:off x="433318" y="1600200"/>
          <a:ext cx="8366078" cy="495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Oval 3"/>
          <p:cNvSpPr/>
          <p:nvPr/>
        </p:nvSpPr>
        <p:spPr>
          <a:xfrm>
            <a:off x="228600" y="1600200"/>
            <a:ext cx="818867" cy="84705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a:t>
            </a:r>
            <a:endParaRPr lang="en-US" sz="2000" b="1" dirty="0"/>
          </a:p>
        </p:txBody>
      </p:sp>
      <p:sp>
        <p:nvSpPr>
          <p:cNvPr id="8" name="Oval 7"/>
          <p:cNvSpPr/>
          <p:nvPr/>
        </p:nvSpPr>
        <p:spPr>
          <a:xfrm>
            <a:off x="228600" y="3345821"/>
            <a:ext cx="818867" cy="84517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2</a:t>
            </a:r>
            <a:endParaRPr lang="en-US" sz="2000" b="1" dirty="0"/>
          </a:p>
        </p:txBody>
      </p:sp>
      <p:sp>
        <p:nvSpPr>
          <p:cNvPr id="9" name="Oval 8"/>
          <p:cNvSpPr/>
          <p:nvPr/>
        </p:nvSpPr>
        <p:spPr>
          <a:xfrm>
            <a:off x="228600" y="4972333"/>
            <a:ext cx="818867" cy="81886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a:t>
            </a:r>
            <a:endParaRPr lang="en-US" sz="2000" b="1" dirty="0"/>
          </a:p>
        </p:txBody>
      </p:sp>
      <p:sp>
        <p:nvSpPr>
          <p:cNvPr id="2" name="Rectangle 1"/>
          <p:cNvSpPr/>
          <p:nvPr/>
        </p:nvSpPr>
        <p:spPr>
          <a:xfrm>
            <a:off x="228600" y="152400"/>
            <a:ext cx="8534400" cy="769441"/>
          </a:xfrm>
          <a:prstGeom prst="rect">
            <a:avLst/>
          </a:prstGeom>
        </p:spPr>
        <p:txBody>
          <a:bodyPr wrap="square">
            <a:spAutoFit/>
          </a:bodyPr>
          <a:lstStyle/>
          <a:p>
            <a:pPr lvl="0"/>
            <a:r>
              <a:rPr lang="en-US" sz="2200" dirty="0" smtClean="0">
                <a:solidFill>
                  <a:schemeClr val="bg1"/>
                </a:solidFill>
                <a:latin typeface="Arial" panose="020B0604020202020204" pitchFamily="34" charset="0"/>
                <a:cs typeface="Arial" panose="020B0604020202020204" pitchFamily="34" charset="0"/>
              </a:rPr>
              <a:t>Costs were adjusted based on current pricing and expected changes with treatment scale-up</a:t>
            </a:r>
            <a:endParaRPr lang="en-US" sz="2200" dirty="0">
              <a:solidFill>
                <a:schemeClr val="bg1"/>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0"/>
          </p:nvPr>
        </p:nvSpPr>
        <p:spPr>
          <a:xfrm>
            <a:off x="7010400" y="6492875"/>
            <a:ext cx="2133600" cy="365125"/>
          </a:xfrm>
        </p:spPr>
        <p:txBody>
          <a:bodyPr/>
          <a:lstStyle/>
          <a:p>
            <a:pPr>
              <a:defRPr/>
            </a:pPr>
            <a:fld id="{AA6924C2-E1C4-49C4-B482-8901B0EF4D34}" type="slidenum">
              <a:rPr lang="en-US" smtClean="0"/>
              <a:pPr>
                <a:defRPr/>
              </a:pPr>
              <a:t>5</a:t>
            </a:fld>
            <a:endParaRPr lang="en-US" dirty="0"/>
          </a:p>
        </p:txBody>
      </p:sp>
      <p:sp>
        <p:nvSpPr>
          <p:cNvPr id="5" name="TextBox 4"/>
          <p:cNvSpPr txBox="1"/>
          <p:nvPr/>
        </p:nvSpPr>
        <p:spPr>
          <a:xfrm>
            <a:off x="152400" y="1145114"/>
            <a:ext cx="7467600" cy="378886"/>
          </a:xfrm>
          <a:prstGeom prst="rect">
            <a:avLst/>
          </a:prstGeom>
          <a:solidFill>
            <a:schemeClr val="bg1"/>
          </a:solidFill>
        </p:spPr>
        <p:txBody>
          <a:bodyPr wrap="square" rtlCol="0">
            <a:spAutoFit/>
          </a:bodyPr>
          <a:lstStyle/>
          <a:p>
            <a:r>
              <a:rPr lang="en-US" b="1" dirty="0"/>
              <a:t>Expected </a:t>
            </a:r>
            <a:r>
              <a:rPr lang="en-US" b="1" dirty="0" smtClean="0"/>
              <a:t>changes:</a:t>
            </a:r>
            <a:endParaRPr lang="fr-CA" b="1" dirty="0"/>
          </a:p>
        </p:txBody>
      </p:sp>
    </p:spTree>
    <p:extLst>
      <p:ext uri="{BB962C8B-B14F-4D97-AF65-F5344CB8AC3E}">
        <p14:creationId xmlns:p14="http://schemas.microsoft.com/office/powerpoint/2010/main" val="72502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36856945"/>
              </p:ext>
            </p:extLst>
          </p:nvPr>
        </p:nvGraphicFramePr>
        <p:xfrm>
          <a:off x="3948468" y="1212744"/>
          <a:ext cx="4812750" cy="25855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8069" name="think-cell Slide" r:id="rId6" imgW="360" imgH="360" progId="">
                  <p:embed/>
                </p:oleObj>
              </mc:Choice>
              <mc:Fallback>
                <p:oleObj name="think-cell Slide" r:id="rId6" imgW="360" imgH="36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13"/>
          <p:cNvSpPr/>
          <p:nvPr/>
        </p:nvSpPr>
        <p:spPr>
          <a:xfrm>
            <a:off x="7010400" y="0"/>
            <a:ext cx="21336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Patient Mix</a:t>
            </a:r>
            <a:endParaRPr lang="en-US" b="1" i="1" dirty="0"/>
          </a:p>
        </p:txBody>
      </p:sp>
      <p:cxnSp>
        <p:nvCxnSpPr>
          <p:cNvPr id="12" name="Straight Connector 11"/>
          <p:cNvCxnSpPr/>
          <p:nvPr/>
        </p:nvCxnSpPr>
        <p:spPr>
          <a:xfrm>
            <a:off x="3733800" y="1143000"/>
            <a:ext cx="0" cy="5310613"/>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5382" y="1219200"/>
            <a:ext cx="3548417" cy="5262979"/>
          </a:xfrm>
          <a:prstGeom prst="rect">
            <a:avLst/>
          </a:prstGeom>
          <a:noFill/>
        </p:spPr>
        <p:txBody>
          <a:bodyPr wrap="square" rtlCol="0">
            <a:spAutoFit/>
          </a:bodyPr>
          <a:lstStyle/>
          <a:p>
            <a:pPr marL="285750" indent="-285750">
              <a:spcAft>
                <a:spcPts val="600"/>
              </a:spcAft>
              <a:buFont typeface="Arial" pitchFamily="34" charset="0"/>
              <a:buChar char="•"/>
            </a:pPr>
            <a:r>
              <a:rPr lang="en-US" dirty="0" smtClean="0"/>
              <a:t>Treatment intensity and cost were adjusted by patient type:</a:t>
            </a:r>
          </a:p>
          <a:p>
            <a:pPr marL="633413" lvl="1" indent="-285750">
              <a:spcAft>
                <a:spcPts val="600"/>
              </a:spcAft>
              <a:buFontTx/>
              <a:buChar char="-"/>
            </a:pPr>
            <a:r>
              <a:rPr lang="en-US" dirty="0" smtClean="0"/>
              <a:t>Commodities (e.g., 1L vs. 2L)</a:t>
            </a:r>
          </a:p>
          <a:p>
            <a:pPr marL="633413" lvl="1" indent="-285750">
              <a:spcAft>
                <a:spcPts val="600"/>
              </a:spcAft>
              <a:buFontTx/>
              <a:buChar char="-"/>
            </a:pPr>
            <a:r>
              <a:rPr lang="en-US" dirty="0" smtClean="0"/>
              <a:t>Service delivery (e.g., level and frequency of visits) </a:t>
            </a:r>
          </a:p>
          <a:p>
            <a:pPr marL="633413" lvl="1" indent="-285750">
              <a:spcAft>
                <a:spcPts val="600"/>
              </a:spcAft>
              <a:buFontTx/>
              <a:buChar char="-"/>
            </a:pPr>
            <a:r>
              <a:rPr lang="en-US" dirty="0" smtClean="0"/>
              <a:t>Models of care (e.g., task shifting)</a:t>
            </a:r>
          </a:p>
          <a:p>
            <a:pPr marL="633413" lvl="1" indent="-285750">
              <a:spcAft>
                <a:spcPts val="600"/>
              </a:spcAft>
              <a:buFontTx/>
              <a:buChar char="-"/>
            </a:pPr>
            <a:endParaRPr lang="en-US" dirty="0" smtClean="0"/>
          </a:p>
          <a:p>
            <a:pPr marL="285750" indent="-285750">
              <a:spcAft>
                <a:spcPts val="600"/>
              </a:spcAft>
              <a:buFont typeface="Arial" pitchFamily="34" charset="0"/>
              <a:buChar char="•"/>
            </a:pPr>
            <a:r>
              <a:rPr lang="en-US" dirty="0" smtClean="0"/>
              <a:t>Patient mix changed by policy option and over time, with a significant proportion of patients expected to be stable, less complex adults. </a:t>
            </a:r>
          </a:p>
          <a:p>
            <a:pPr marL="285750" indent="-285750">
              <a:spcAft>
                <a:spcPts val="600"/>
              </a:spcAft>
              <a:buFont typeface="Arial" pitchFamily="34" charset="0"/>
              <a:buChar char="•"/>
            </a:pPr>
            <a:r>
              <a:rPr lang="en-US" dirty="0" smtClean="0"/>
              <a:t>The weighted average cost PPPY  under the 2013 Guidelines is 5-10% less than the 2010 Guidelines by 2020.</a:t>
            </a:r>
          </a:p>
        </p:txBody>
      </p:sp>
      <p:sp>
        <p:nvSpPr>
          <p:cNvPr id="3" name="Rectangle 2"/>
          <p:cNvSpPr/>
          <p:nvPr/>
        </p:nvSpPr>
        <p:spPr>
          <a:xfrm>
            <a:off x="233082" y="144959"/>
            <a:ext cx="6624918" cy="769441"/>
          </a:xfrm>
          <a:prstGeom prst="rect">
            <a:avLst/>
          </a:prstGeom>
        </p:spPr>
        <p:txBody>
          <a:bodyPr wrap="square">
            <a:spAutoFit/>
          </a:bodyPr>
          <a:lstStyle/>
          <a:p>
            <a:pPr lvl="0"/>
            <a:r>
              <a:rPr lang="en-US" sz="2200" dirty="0" smtClean="0">
                <a:solidFill>
                  <a:prstClr val="white"/>
                </a:solidFill>
                <a:latin typeface="Arial" panose="020B0604020202020204" pitchFamily="34" charset="0"/>
                <a:cs typeface="Arial" panose="020B0604020202020204" pitchFamily="34" charset="0"/>
              </a:rPr>
              <a:t>Changes in the patient mix are expected to drive changes in cost and influence total resource needs</a:t>
            </a:r>
            <a:endParaRPr lang="en-US" sz="2400" dirty="0">
              <a:solidFill>
                <a:prstClr val="white"/>
              </a:solidFill>
            </a:endParaRPr>
          </a:p>
        </p:txBody>
      </p:sp>
      <p:sp>
        <p:nvSpPr>
          <p:cNvPr id="5" name="Slide Number Placeholder 4"/>
          <p:cNvSpPr>
            <a:spLocks noGrp="1"/>
          </p:cNvSpPr>
          <p:nvPr>
            <p:ph type="sldNum" sz="quarter" idx="10"/>
          </p:nvPr>
        </p:nvSpPr>
        <p:spPr>
          <a:xfrm>
            <a:off x="7010400" y="6492875"/>
            <a:ext cx="2133600" cy="365125"/>
          </a:xfrm>
        </p:spPr>
        <p:txBody>
          <a:bodyPr/>
          <a:lstStyle/>
          <a:p>
            <a:pPr>
              <a:defRPr/>
            </a:pPr>
            <a:fld id="{AA6924C2-E1C4-49C4-B482-8901B0EF4D34}" type="slidenum">
              <a:rPr lang="en-US" smtClean="0"/>
              <a:pPr>
                <a:defRPr/>
              </a:pPr>
              <a:t>6</a:t>
            </a:fld>
            <a:endParaRPr lang="en-US" dirty="0"/>
          </a:p>
        </p:txBody>
      </p:sp>
      <p:sp>
        <p:nvSpPr>
          <p:cNvPr id="15" name="Rectangle 14"/>
          <p:cNvSpPr/>
          <p:nvPr/>
        </p:nvSpPr>
        <p:spPr>
          <a:xfrm>
            <a:off x="3934537" y="1219200"/>
            <a:ext cx="4980863" cy="25146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aphicFrame>
        <p:nvGraphicFramePr>
          <p:cNvPr id="18" name="Chart 17"/>
          <p:cNvGraphicFramePr/>
          <p:nvPr>
            <p:extLst>
              <p:ext uri="{D42A27DB-BD31-4B8C-83A1-F6EECF244321}">
                <p14:modId xmlns:p14="http://schemas.microsoft.com/office/powerpoint/2010/main" val="2935503602"/>
              </p:ext>
            </p:extLst>
          </p:nvPr>
        </p:nvGraphicFramePr>
        <p:xfrm>
          <a:off x="3948468" y="3886202"/>
          <a:ext cx="4953000" cy="2666998"/>
        </p:xfrm>
        <a:graphic>
          <a:graphicData uri="http://schemas.openxmlformats.org/drawingml/2006/chart">
            <c:chart xmlns:c="http://schemas.openxmlformats.org/drawingml/2006/chart" xmlns:r="http://schemas.openxmlformats.org/officeDocument/2006/relationships" r:id="rId8"/>
          </a:graphicData>
        </a:graphic>
      </p:graphicFrame>
      <p:sp>
        <p:nvSpPr>
          <p:cNvPr id="19" name="Rectangle 18"/>
          <p:cNvSpPr/>
          <p:nvPr/>
        </p:nvSpPr>
        <p:spPr>
          <a:xfrm>
            <a:off x="3948469" y="3886201"/>
            <a:ext cx="4966932" cy="267444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TextBox 21"/>
          <p:cNvSpPr txBox="1"/>
          <p:nvPr/>
        </p:nvSpPr>
        <p:spPr>
          <a:xfrm>
            <a:off x="185383" y="6553200"/>
            <a:ext cx="9362362" cy="276999"/>
          </a:xfrm>
          <a:prstGeom prst="rect">
            <a:avLst/>
          </a:prstGeom>
          <a:noFill/>
        </p:spPr>
        <p:txBody>
          <a:bodyPr wrap="square" rtlCol="0">
            <a:spAutoFit/>
          </a:bodyPr>
          <a:lstStyle/>
          <a:p>
            <a:r>
              <a:rPr lang="en-US" sz="1200" dirty="0" smtClean="0">
                <a:latin typeface="+mj-lt"/>
              </a:rPr>
              <a:t>Note: Epidemiological modeling from BBH</a:t>
            </a:r>
          </a:p>
        </p:txBody>
      </p:sp>
      <p:sp>
        <p:nvSpPr>
          <p:cNvPr id="25" name="Slide Number Placeholder 4"/>
          <p:cNvSpPr txBox="1">
            <a:spLocks/>
          </p:cNvSpPr>
          <p:nvPr/>
        </p:nvSpPr>
        <p:spPr>
          <a:xfrm>
            <a:off x="7162800" y="6645275"/>
            <a:ext cx="2133600" cy="365125"/>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A6924C2-E1C4-49C4-B482-8901B0EF4D34}" type="slidenum">
              <a:rPr lang="en-US" smtClean="0"/>
              <a:pPr>
                <a:defRPr/>
              </a:pPr>
              <a:t>6</a:t>
            </a:fld>
            <a:endParaRPr lang="en-US" dirty="0"/>
          </a:p>
        </p:txBody>
      </p:sp>
      <p:sp>
        <p:nvSpPr>
          <p:cNvPr id="28" name="Rectangle 27"/>
          <p:cNvSpPr/>
          <p:nvPr/>
        </p:nvSpPr>
        <p:spPr>
          <a:xfrm>
            <a:off x="6601251" y="1751853"/>
            <a:ext cx="800100" cy="838200"/>
          </a:xfrm>
          <a:prstGeom prst="rect">
            <a:avLst/>
          </a:prstGeom>
          <a:noFill/>
          <a:ln w="2857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33958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9076"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84550990"/>
              </p:ext>
            </p:extLst>
          </p:nvPr>
        </p:nvGraphicFramePr>
        <p:xfrm>
          <a:off x="3962399" y="1588532"/>
          <a:ext cx="4953001" cy="1921470"/>
        </p:xfrm>
        <a:graphic>
          <a:graphicData uri="http://schemas.openxmlformats.org/drawingml/2006/table">
            <a:tbl>
              <a:tblPr>
                <a:tableStyleId>{616DA210-FB5B-4158-B5E0-FEB733F419BA}</a:tableStyleId>
              </a:tblPr>
              <a:tblGrid>
                <a:gridCol w="1729354"/>
                <a:gridCol w="1074549"/>
                <a:gridCol w="1074549"/>
                <a:gridCol w="1074549"/>
              </a:tblGrid>
              <a:tr h="320245">
                <a:tc gridSpan="4">
                  <a:txBody>
                    <a:bodyPr/>
                    <a:lstStyle/>
                    <a:p>
                      <a:pPr algn="l" fontAlgn="b"/>
                      <a:r>
                        <a:rPr lang="en-US" sz="1400" b="1" u="none" strike="noStrike" dirty="0" smtClean="0">
                          <a:effectLst/>
                        </a:rPr>
                        <a:t> ESTABLISHED PATIENTS – GENERIC ACCESSIBLE COUNTRIES</a:t>
                      </a:r>
                      <a:endParaRPr lang="en-US" sz="1400" b="1" i="0" u="none" strike="noStrike" dirty="0">
                        <a:solidFill>
                          <a:srgbClr val="000000"/>
                        </a:solidFill>
                        <a:effectLst/>
                        <a:latin typeface="Calibri"/>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r>
              <a:tr h="320245">
                <a:tc>
                  <a:txBody>
                    <a:bodyPr/>
                    <a:lstStyle/>
                    <a:p>
                      <a:pPr algn="l" fontAlgn="b"/>
                      <a:r>
                        <a:rPr lang="en-US" sz="1400" b="1" u="none" strike="noStrike" dirty="0">
                          <a:effectLst/>
                        </a:rPr>
                        <a:t> </a:t>
                      </a:r>
                      <a:endParaRPr lang="en-US" sz="1400" b="1"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solidFill>
                      <a:schemeClr val="bg1">
                        <a:lumMod val="75000"/>
                      </a:schemeClr>
                    </a:solidFill>
                  </a:tcPr>
                </a:tc>
                <a:tc>
                  <a:txBody>
                    <a:bodyPr/>
                    <a:lstStyle/>
                    <a:p>
                      <a:pPr algn="ctr" fontAlgn="b"/>
                      <a:r>
                        <a:rPr lang="en-US" sz="1400" b="1" u="none" strike="noStrike" dirty="0">
                          <a:effectLst/>
                        </a:rPr>
                        <a:t>2013</a:t>
                      </a:r>
                      <a:endParaRPr lang="en-US" sz="1400" b="1" i="0" u="none" strike="noStrike" dirty="0">
                        <a:solidFill>
                          <a:srgbClr val="000000"/>
                        </a:solidFill>
                        <a:effectLst/>
                        <a:latin typeface="Calibri"/>
                      </a:endParaRPr>
                    </a:p>
                  </a:txBody>
                  <a:tcPr marL="9525" marR="9525" marT="9525" marB="0" anchor="b">
                    <a:solidFill>
                      <a:schemeClr val="bg1">
                        <a:lumMod val="75000"/>
                      </a:schemeClr>
                    </a:solidFill>
                  </a:tcPr>
                </a:tc>
                <a:tc>
                  <a:txBody>
                    <a:bodyPr/>
                    <a:lstStyle/>
                    <a:p>
                      <a:pPr algn="ctr" fontAlgn="b"/>
                      <a:r>
                        <a:rPr lang="en-US" sz="1400" b="1" u="none" strike="noStrike" dirty="0">
                          <a:effectLst/>
                        </a:rPr>
                        <a:t>2014</a:t>
                      </a:r>
                      <a:endParaRPr lang="en-US" sz="1400" b="1" i="0" u="none" strike="noStrike" dirty="0">
                        <a:solidFill>
                          <a:srgbClr val="000000"/>
                        </a:solidFill>
                        <a:effectLst/>
                        <a:latin typeface="Calibri"/>
                      </a:endParaRPr>
                    </a:p>
                  </a:txBody>
                  <a:tcPr marL="9525" marR="9525" marT="9525" marB="0" anchor="b">
                    <a:solidFill>
                      <a:schemeClr val="bg1">
                        <a:lumMod val="75000"/>
                      </a:schemeClr>
                    </a:solidFill>
                  </a:tcPr>
                </a:tc>
                <a:tc>
                  <a:txBody>
                    <a:bodyPr/>
                    <a:lstStyle/>
                    <a:p>
                      <a:pPr algn="ctr" fontAlgn="b"/>
                      <a:r>
                        <a:rPr lang="en-US" sz="1400" b="1" u="none" strike="noStrike" dirty="0">
                          <a:effectLst/>
                        </a:rPr>
                        <a:t>2015</a:t>
                      </a:r>
                      <a:endParaRPr lang="en-US" sz="1400" b="1" i="0" u="none" strike="noStrike" dirty="0">
                        <a:solidFill>
                          <a:srgbClr val="000000"/>
                        </a:solidFill>
                        <a:effectLst/>
                        <a:latin typeface="Calibri"/>
                      </a:endParaRPr>
                    </a:p>
                  </a:txBody>
                  <a:tcPr marL="9525" marR="9525" marT="9525" marB="0" anchor="b">
                    <a:lnR w="12700" cap="flat" cmpd="sng" algn="ctr">
                      <a:solidFill>
                        <a:schemeClr val="tx2"/>
                      </a:solidFill>
                      <a:prstDash val="solid"/>
                      <a:round/>
                      <a:headEnd type="none" w="med" len="med"/>
                      <a:tailEnd type="none" w="med" len="med"/>
                    </a:lnR>
                    <a:solidFill>
                      <a:schemeClr val="bg1">
                        <a:lumMod val="75000"/>
                      </a:schemeClr>
                    </a:solidFill>
                  </a:tcPr>
                </a:tc>
              </a:tr>
              <a:tr h="320245">
                <a:tc>
                  <a:txBody>
                    <a:bodyPr/>
                    <a:lstStyle/>
                    <a:p>
                      <a:pPr algn="l" fontAlgn="b"/>
                      <a:r>
                        <a:rPr lang="en-US" sz="1400" u="none" strike="noStrike" dirty="0">
                          <a:effectLst/>
                        </a:rPr>
                        <a:t>% 1L regimens</a:t>
                      </a:r>
                      <a:endParaRPr lang="en-US" sz="14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96.0%</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smtClean="0">
                          <a:effectLst/>
                        </a:rPr>
                        <a:t>95.5%</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smtClean="0">
                          <a:effectLst/>
                        </a:rPr>
                        <a:t>95.0%</a:t>
                      </a:r>
                      <a:endParaRPr lang="en-US" sz="1400" b="0" i="0" u="none" strike="noStrike" dirty="0">
                        <a:solidFill>
                          <a:srgbClr val="000000"/>
                        </a:solidFill>
                        <a:effectLst/>
                        <a:latin typeface="Calibri"/>
                      </a:endParaRPr>
                    </a:p>
                  </a:txBody>
                  <a:tcPr marL="9525" marR="9525" marT="9525"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320245">
                <a:tc>
                  <a:txBody>
                    <a:bodyPr/>
                    <a:lstStyle/>
                    <a:p>
                      <a:pPr algn="l" fontAlgn="b"/>
                      <a:r>
                        <a:rPr lang="en-US" sz="1400" u="none" strike="noStrike" dirty="0">
                          <a:effectLst/>
                        </a:rPr>
                        <a:t>% 2l regimens</a:t>
                      </a:r>
                      <a:endParaRPr lang="en-US" sz="14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4.0%</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smtClean="0">
                          <a:effectLst/>
                        </a:rPr>
                        <a:t>4.5%</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smtClean="0">
                          <a:effectLst/>
                        </a:rPr>
                        <a:t>5.0%</a:t>
                      </a:r>
                      <a:endParaRPr lang="en-US" sz="1400" b="0" i="0" u="none" strike="noStrike" dirty="0">
                        <a:solidFill>
                          <a:srgbClr val="000000"/>
                        </a:solidFill>
                        <a:effectLst/>
                        <a:latin typeface="Calibri"/>
                      </a:endParaRPr>
                    </a:p>
                  </a:txBody>
                  <a:tcPr marL="9525" marR="9525" marT="9525"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320245">
                <a:tc>
                  <a:txBody>
                    <a:bodyPr/>
                    <a:lstStyle/>
                    <a:p>
                      <a:pPr algn="l" fontAlgn="b"/>
                      <a:r>
                        <a:rPr lang="en-US" sz="1400" u="none" strike="noStrike" dirty="0">
                          <a:effectLst/>
                        </a:rPr>
                        <a:t>Average 1L 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a:effectLst/>
                        </a:rPr>
                        <a:t>$120 </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a:effectLst/>
                        </a:rPr>
                        <a:t>$132 </a:t>
                      </a:r>
                      <a:endParaRPr lang="en-US" sz="1400" b="0" i="0" u="none" strike="noStrike" dirty="0">
                        <a:solidFill>
                          <a:srgbClr val="000000"/>
                        </a:solidFill>
                        <a:effectLst/>
                        <a:latin typeface="Calibri"/>
                      </a:endParaRPr>
                    </a:p>
                  </a:txBody>
                  <a:tcPr marL="9525" marR="9525" marT="9525" marB="0" anchor="b">
                    <a:solidFill>
                      <a:schemeClr val="accent1">
                        <a:lumMod val="20000"/>
                        <a:lumOff val="80000"/>
                      </a:schemeClr>
                    </a:solidFill>
                  </a:tcPr>
                </a:tc>
                <a:tc>
                  <a:txBody>
                    <a:bodyPr/>
                    <a:lstStyle/>
                    <a:p>
                      <a:pPr algn="ctr" fontAlgn="b"/>
                      <a:r>
                        <a:rPr lang="en-US" sz="1400" u="none" strike="noStrike" dirty="0">
                          <a:effectLst/>
                        </a:rPr>
                        <a:t>$129 </a:t>
                      </a:r>
                      <a:endParaRPr lang="en-US" sz="1400" b="0" i="0" u="none" strike="noStrike" dirty="0">
                        <a:solidFill>
                          <a:srgbClr val="000000"/>
                        </a:solidFill>
                        <a:effectLst/>
                        <a:latin typeface="Calibri"/>
                      </a:endParaRPr>
                    </a:p>
                  </a:txBody>
                  <a:tcPr marL="9525" marR="9525" marT="9525"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320245">
                <a:tc>
                  <a:txBody>
                    <a:bodyPr/>
                    <a:lstStyle/>
                    <a:p>
                      <a:pPr algn="l" fontAlgn="b"/>
                      <a:r>
                        <a:rPr lang="en-US" sz="1400" u="none" strike="noStrike" dirty="0">
                          <a:effectLst/>
                        </a:rPr>
                        <a:t>Average 2L cost</a:t>
                      </a:r>
                      <a:endParaRPr lang="en-US" sz="1400" b="0" i="0" u="none" strike="noStrike" dirty="0">
                        <a:solidFill>
                          <a:srgbClr val="000000"/>
                        </a:solidFill>
                        <a:effectLst/>
                        <a:latin typeface="Calibri"/>
                      </a:endParaRPr>
                    </a:p>
                  </a:txBody>
                  <a:tcPr marL="9525" marR="9525" marT="9525" marB="0" anchor="b">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u="none" strike="noStrike" dirty="0">
                          <a:effectLst/>
                        </a:rPr>
                        <a:t>$393 </a:t>
                      </a:r>
                      <a:endParaRPr lang="en-US" sz="1400" b="0" i="0" u="none" strike="noStrike" dirty="0">
                        <a:solidFill>
                          <a:srgbClr val="000000"/>
                        </a:solidFill>
                        <a:effectLst/>
                        <a:latin typeface="Calibri"/>
                      </a:endParaRPr>
                    </a:p>
                  </a:txBody>
                  <a:tcPr marL="9525" marR="9525" marT="9525" marB="0" anchor="b">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u="none" strike="noStrike" dirty="0">
                          <a:effectLst/>
                        </a:rPr>
                        <a:t>$351 </a:t>
                      </a:r>
                      <a:endParaRPr lang="en-US" sz="1400" b="0" i="0" u="none" strike="noStrike" dirty="0">
                        <a:solidFill>
                          <a:srgbClr val="000000"/>
                        </a:solidFill>
                        <a:effectLst/>
                        <a:latin typeface="Calibri"/>
                      </a:endParaRPr>
                    </a:p>
                  </a:txBody>
                  <a:tcPr marL="9525" marR="9525" marT="9525" marB="0" anchor="b">
                    <a:lnB w="12700"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u="none" strike="noStrike" dirty="0">
                          <a:effectLst/>
                        </a:rPr>
                        <a:t>$342 </a:t>
                      </a:r>
                      <a:endParaRPr lang="en-US" sz="1400" b="0" i="0" u="none" strike="noStrike" dirty="0">
                        <a:solidFill>
                          <a:srgbClr val="000000"/>
                        </a:solidFill>
                        <a:effectLst/>
                        <a:latin typeface="Calibri"/>
                      </a:endParaRPr>
                    </a:p>
                  </a:txBody>
                  <a:tcPr marL="9525" marR="9525" marT="9525" marB="0" anchor="b">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chemeClr val="accent1">
                        <a:lumMod val="20000"/>
                        <a:lumOff val="80000"/>
                      </a:schemeClr>
                    </a:solidFill>
                  </a:tcPr>
                </a:tc>
              </a:tr>
            </a:tbl>
          </a:graphicData>
        </a:graphic>
      </p:graphicFrame>
      <p:sp>
        <p:nvSpPr>
          <p:cNvPr id="5" name="TextBox 4"/>
          <p:cNvSpPr txBox="1"/>
          <p:nvPr/>
        </p:nvSpPr>
        <p:spPr>
          <a:xfrm>
            <a:off x="3962400" y="1219200"/>
            <a:ext cx="5295331" cy="369332"/>
          </a:xfrm>
          <a:prstGeom prst="rect">
            <a:avLst/>
          </a:prstGeom>
          <a:noFill/>
        </p:spPr>
        <p:txBody>
          <a:bodyPr wrap="square" rtlCol="0">
            <a:spAutoFit/>
          </a:bodyPr>
          <a:lstStyle/>
          <a:p>
            <a:r>
              <a:rPr lang="en-US" b="1" dirty="0" smtClean="0">
                <a:latin typeface="+mj-lt"/>
              </a:rPr>
              <a:t>ARVs – Illustrative Changes in Price and Mix</a:t>
            </a:r>
            <a:endParaRPr lang="en-US" b="1" dirty="0">
              <a:latin typeface="+mj-lt"/>
            </a:endParaRPr>
          </a:p>
        </p:txBody>
      </p:sp>
      <p:sp>
        <p:nvSpPr>
          <p:cNvPr id="12" name="TextBox 11"/>
          <p:cNvSpPr txBox="1"/>
          <p:nvPr/>
        </p:nvSpPr>
        <p:spPr>
          <a:xfrm>
            <a:off x="3962400" y="3581400"/>
            <a:ext cx="5295331" cy="369332"/>
          </a:xfrm>
          <a:prstGeom prst="rect">
            <a:avLst/>
          </a:prstGeom>
          <a:noFill/>
        </p:spPr>
        <p:txBody>
          <a:bodyPr wrap="square" rtlCol="0">
            <a:spAutoFit/>
          </a:bodyPr>
          <a:lstStyle/>
          <a:p>
            <a:r>
              <a:rPr lang="en-US" b="1" dirty="0" smtClean="0">
                <a:latin typeface="+mj-lt"/>
              </a:rPr>
              <a:t>Labs </a:t>
            </a:r>
            <a:r>
              <a:rPr lang="en-US" b="1" dirty="0">
                <a:latin typeface="+mj-lt"/>
              </a:rPr>
              <a:t>– Illustrative Changes in Price and </a:t>
            </a:r>
            <a:r>
              <a:rPr lang="en-US" b="1" dirty="0" smtClean="0">
                <a:latin typeface="+mj-lt"/>
              </a:rPr>
              <a:t>Mix</a:t>
            </a:r>
            <a:endParaRPr lang="en-US" b="1"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1064722962"/>
              </p:ext>
            </p:extLst>
          </p:nvPr>
        </p:nvGraphicFramePr>
        <p:xfrm>
          <a:off x="3962401" y="3926002"/>
          <a:ext cx="4952998" cy="2502097"/>
        </p:xfrm>
        <a:graphic>
          <a:graphicData uri="http://schemas.openxmlformats.org/drawingml/2006/table">
            <a:tbl>
              <a:tblPr>
                <a:tableStyleId>{616DA210-FB5B-4158-B5E0-FEB733F419BA}</a:tableStyleId>
              </a:tblPr>
              <a:tblGrid>
                <a:gridCol w="2949539"/>
                <a:gridCol w="667819"/>
                <a:gridCol w="667819"/>
                <a:gridCol w="667821"/>
              </a:tblGrid>
              <a:tr h="342585">
                <a:tc gridSpan="4">
                  <a:txBody>
                    <a:bodyPr/>
                    <a:lstStyle/>
                    <a:p>
                      <a:pPr algn="l" fontAlgn="b"/>
                      <a:r>
                        <a:rPr lang="en-US" sz="1400" b="1" u="none" strike="noStrike" dirty="0" smtClean="0">
                          <a:effectLst/>
                        </a:rPr>
                        <a:t> NEW </a:t>
                      </a:r>
                      <a:r>
                        <a:rPr lang="en-US" sz="1400" b="1" u="none" strike="noStrike" dirty="0">
                          <a:effectLst/>
                        </a:rPr>
                        <a:t>PATIENTS - SELECT COUNTRIES</a:t>
                      </a:r>
                      <a:endParaRPr lang="en-US" sz="1400" b="1" i="0" u="none" strike="noStrike" dirty="0">
                        <a:solidFill>
                          <a:srgbClr val="000000"/>
                        </a:solidFill>
                        <a:effectLst/>
                        <a:latin typeface="+mj-lt"/>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tcPr>
                </a:tc>
                <a:tc hMerge="1">
                  <a:txBody>
                    <a:bodyPr/>
                    <a:lstStyle/>
                    <a:p>
                      <a:pPr algn="l" fontAlgn="b"/>
                      <a:endParaRPr lang="en-US" sz="1400" b="1" i="0" u="none" strike="noStrike" dirty="0">
                        <a:solidFill>
                          <a:srgbClr val="000000"/>
                        </a:solidFill>
                        <a:effectLst/>
                        <a:latin typeface="+mj-lt"/>
                      </a:endParaRPr>
                    </a:p>
                  </a:txBody>
                  <a:tcPr marL="0" marR="0" marT="0" marB="0" anchor="b"/>
                </a:tc>
                <a:tc hMerge="1">
                  <a:txBody>
                    <a:bodyPr/>
                    <a:lstStyle/>
                    <a:p>
                      <a:pPr algn="l" fontAlgn="b"/>
                      <a:endParaRPr lang="en-US" sz="1400" b="1" i="0" u="none" strike="noStrike" dirty="0">
                        <a:solidFill>
                          <a:srgbClr val="000000"/>
                        </a:solidFill>
                        <a:effectLst/>
                        <a:latin typeface="+mj-lt"/>
                      </a:endParaRPr>
                    </a:p>
                  </a:txBody>
                  <a:tcPr marL="0" marR="0" marT="0" marB="0" anchor="b"/>
                </a:tc>
                <a:tc hMerge="1">
                  <a:txBody>
                    <a:bodyPr/>
                    <a:lstStyle/>
                    <a:p>
                      <a:pPr algn="l" fontAlgn="b"/>
                      <a:endParaRPr lang="en-US" sz="1400" b="1" i="0" u="none" strike="noStrike" dirty="0">
                        <a:solidFill>
                          <a:srgbClr val="000000"/>
                        </a:solidFill>
                        <a:effectLst/>
                        <a:latin typeface="+mj-lt"/>
                      </a:endParaRPr>
                    </a:p>
                  </a:txBody>
                  <a:tcPr marL="0" marR="0" marT="0" marB="0" anchor="b"/>
                </a:tc>
              </a:tr>
              <a:tr h="269939">
                <a:tc>
                  <a:txBody>
                    <a:bodyPr/>
                    <a:lstStyle/>
                    <a:p>
                      <a:pPr algn="l" fontAlgn="b"/>
                      <a:r>
                        <a:rPr lang="en-US" sz="1400" b="1" u="none" strike="noStrike" dirty="0">
                          <a:effectLst/>
                        </a:rPr>
                        <a:t> </a:t>
                      </a:r>
                      <a:endParaRPr lang="en-US" sz="1400" b="1"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bg1">
                        <a:lumMod val="75000"/>
                      </a:schemeClr>
                    </a:solidFill>
                  </a:tcPr>
                </a:tc>
                <a:tc>
                  <a:txBody>
                    <a:bodyPr/>
                    <a:lstStyle/>
                    <a:p>
                      <a:pPr algn="ctr" fontAlgn="b"/>
                      <a:r>
                        <a:rPr lang="en-US" sz="1400" b="1" u="none" strike="noStrike" dirty="0">
                          <a:effectLst/>
                        </a:rPr>
                        <a:t>2013</a:t>
                      </a:r>
                      <a:endParaRPr lang="en-US" sz="1400" b="1" i="0" u="none" strike="noStrike" dirty="0">
                        <a:solidFill>
                          <a:srgbClr val="000000"/>
                        </a:solidFill>
                        <a:effectLst/>
                        <a:latin typeface="+mj-lt"/>
                      </a:endParaRPr>
                    </a:p>
                  </a:txBody>
                  <a:tcPr marL="0" marR="0" marT="0" marB="0" anchor="b">
                    <a:solidFill>
                      <a:schemeClr val="bg1">
                        <a:lumMod val="75000"/>
                      </a:schemeClr>
                    </a:solidFill>
                  </a:tcPr>
                </a:tc>
                <a:tc>
                  <a:txBody>
                    <a:bodyPr/>
                    <a:lstStyle/>
                    <a:p>
                      <a:pPr algn="ctr" fontAlgn="b"/>
                      <a:r>
                        <a:rPr lang="en-US" sz="1400" b="1" u="none" strike="noStrike">
                          <a:effectLst/>
                        </a:rPr>
                        <a:t>2014</a:t>
                      </a:r>
                      <a:endParaRPr lang="en-US" sz="1400" b="1" i="0" u="none" strike="noStrike">
                        <a:solidFill>
                          <a:srgbClr val="000000"/>
                        </a:solidFill>
                        <a:effectLst/>
                        <a:latin typeface="+mj-lt"/>
                      </a:endParaRPr>
                    </a:p>
                  </a:txBody>
                  <a:tcPr marL="0" marR="0" marT="0" marB="0" anchor="b">
                    <a:solidFill>
                      <a:schemeClr val="bg1">
                        <a:lumMod val="75000"/>
                      </a:schemeClr>
                    </a:solidFill>
                  </a:tcPr>
                </a:tc>
                <a:tc>
                  <a:txBody>
                    <a:bodyPr/>
                    <a:lstStyle/>
                    <a:p>
                      <a:pPr algn="ctr" fontAlgn="b"/>
                      <a:r>
                        <a:rPr lang="en-US" sz="1400" b="1" u="none" strike="noStrike" dirty="0">
                          <a:effectLst/>
                        </a:rPr>
                        <a:t>2015</a:t>
                      </a:r>
                      <a:endParaRPr lang="en-US" sz="1400" b="1"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bg1">
                        <a:lumMod val="75000"/>
                      </a:schemeClr>
                    </a:solidFill>
                  </a:tcPr>
                </a:tc>
              </a:tr>
              <a:tr h="269939">
                <a:tc>
                  <a:txBody>
                    <a:bodyPr/>
                    <a:lstStyle/>
                    <a:p>
                      <a:pPr algn="l" fontAlgn="b"/>
                      <a:r>
                        <a:rPr lang="en-US" sz="1400" u="none" strike="noStrike" dirty="0">
                          <a:effectLst/>
                        </a:rPr>
                        <a:t> </a:t>
                      </a:r>
                      <a:r>
                        <a:rPr lang="en-US" sz="1400" u="none" strike="noStrike" dirty="0" err="1" smtClean="0">
                          <a:effectLst/>
                        </a:rPr>
                        <a:t>Avg</a:t>
                      </a:r>
                      <a:r>
                        <a:rPr lang="en-US" sz="1400" u="none" strike="noStrike" dirty="0" smtClean="0">
                          <a:effectLst/>
                        </a:rPr>
                        <a:t> cost </a:t>
                      </a:r>
                      <a:r>
                        <a:rPr lang="en-US" sz="1400" u="none" strike="noStrike" dirty="0">
                          <a:effectLst/>
                        </a:rPr>
                        <a:t>/ </a:t>
                      </a:r>
                      <a:r>
                        <a:rPr lang="en-US" sz="1400" u="none" strike="noStrike" dirty="0" smtClean="0">
                          <a:effectLst/>
                        </a:rPr>
                        <a:t>Conventional CD4 </a:t>
                      </a:r>
                      <a:r>
                        <a:rPr lang="en-US" sz="1400" u="none" strike="noStrike" dirty="0">
                          <a:effectLst/>
                        </a:rPr>
                        <a:t>test </a:t>
                      </a:r>
                      <a:endParaRPr lang="en-US" sz="1400" b="0"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$9.62 </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$9.14 </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$8.68</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dirty="0">
                          <a:effectLst/>
                        </a:rPr>
                        <a:t> </a:t>
                      </a:r>
                      <a:r>
                        <a:rPr lang="en-US" sz="1400" u="none" strike="noStrike" dirty="0" err="1" smtClean="0">
                          <a:effectLst/>
                        </a:rPr>
                        <a:t>Avg</a:t>
                      </a:r>
                      <a:r>
                        <a:rPr lang="en-US" sz="1400" u="none" strike="noStrike" dirty="0" smtClean="0">
                          <a:effectLst/>
                        </a:rPr>
                        <a:t> cost </a:t>
                      </a:r>
                      <a:r>
                        <a:rPr lang="en-US" sz="1400" u="none" strike="noStrike" dirty="0">
                          <a:effectLst/>
                        </a:rPr>
                        <a:t>/ </a:t>
                      </a:r>
                      <a:r>
                        <a:rPr lang="en-US" sz="1400" u="none" strike="noStrike" dirty="0" smtClean="0">
                          <a:effectLst/>
                        </a:rPr>
                        <a:t>Device-based</a:t>
                      </a:r>
                      <a:r>
                        <a:rPr lang="en-US" sz="1400" u="none" strike="noStrike" baseline="0" dirty="0" smtClean="0">
                          <a:effectLst/>
                        </a:rPr>
                        <a:t> POC CD4</a:t>
                      </a:r>
                      <a:endParaRPr lang="en-US" sz="1400" b="0"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$11.62 </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a:effectLst/>
                        </a:rPr>
                        <a:t>$</a:t>
                      </a:r>
                      <a:r>
                        <a:rPr lang="en-US" sz="1400" u="none" strike="noStrike" dirty="0" smtClean="0">
                          <a:effectLst/>
                        </a:rPr>
                        <a:t>11.04</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$10.49</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dirty="0">
                          <a:effectLst/>
                        </a:rPr>
                        <a:t> Average cost / Device-free POC CD4 test </a:t>
                      </a:r>
                      <a:endParaRPr lang="en-US" sz="1400" b="0"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b="0" i="0" u="none" strike="noStrike" dirty="0" smtClean="0">
                          <a:solidFill>
                            <a:schemeClr val="tx1"/>
                          </a:solidFill>
                          <a:effectLst/>
                          <a:latin typeface="+mn-lt"/>
                        </a:rPr>
                        <a:t>$11.17</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$10.61 </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$10.08</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dirty="0">
                          <a:effectLst/>
                        </a:rPr>
                        <a:t> % </a:t>
                      </a:r>
                      <a:r>
                        <a:rPr lang="en-US" sz="1400" u="none" strike="noStrike" dirty="0" smtClean="0">
                          <a:effectLst/>
                        </a:rPr>
                        <a:t>Conventional CD4 </a:t>
                      </a:r>
                      <a:endParaRPr lang="en-US" sz="1400" b="0"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85%</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75%</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65%</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a:effectLst/>
                        </a:rPr>
                        <a:t> % Device-based POC CD4 </a:t>
                      </a:r>
                      <a:endParaRPr lang="en-US" sz="1400" b="0" i="0" u="none" strike="noStrike">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dirty="0" smtClean="0">
                          <a:effectLst/>
                        </a:rPr>
                        <a:t>15%</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20%</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25%</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a:effectLst/>
                        </a:rPr>
                        <a:t> % Device-free POC CD4 </a:t>
                      </a:r>
                      <a:endParaRPr lang="en-US" sz="1400" b="0" i="0" u="none" strike="noStrike">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solidFill>
                      <a:schemeClr val="accent1">
                        <a:lumMod val="20000"/>
                        <a:lumOff val="80000"/>
                      </a:schemeClr>
                    </a:solidFill>
                  </a:tcPr>
                </a:tc>
                <a:tc>
                  <a:txBody>
                    <a:bodyPr/>
                    <a:lstStyle/>
                    <a:p>
                      <a:pPr algn="ctr" fontAlgn="b"/>
                      <a:r>
                        <a:rPr lang="en-US" sz="1400" u="none" strike="noStrike">
                          <a:effectLst/>
                        </a:rPr>
                        <a:t>0%</a:t>
                      </a:r>
                      <a:endParaRPr lang="en-US" sz="1400" b="0" i="0" u="none" strike="noStrike">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5%</a:t>
                      </a:r>
                      <a:endParaRPr lang="en-US" sz="1400" b="0" i="0" u="none" strike="noStrike" dirty="0">
                        <a:solidFill>
                          <a:srgbClr val="000000"/>
                        </a:solidFill>
                        <a:effectLst/>
                        <a:latin typeface="+mj-lt"/>
                      </a:endParaRPr>
                    </a:p>
                  </a:txBody>
                  <a:tcPr marL="0" marR="0" marT="0" marB="0" anchor="b">
                    <a:solidFill>
                      <a:schemeClr val="accent1">
                        <a:lumMod val="20000"/>
                        <a:lumOff val="80000"/>
                      </a:schemeClr>
                    </a:solidFill>
                  </a:tcPr>
                </a:tc>
                <a:tc>
                  <a:txBody>
                    <a:bodyPr/>
                    <a:lstStyle/>
                    <a:p>
                      <a:pPr algn="ctr" fontAlgn="b"/>
                      <a:r>
                        <a:rPr lang="en-US" sz="1400" u="none" strike="noStrike" dirty="0" smtClean="0">
                          <a:effectLst/>
                        </a:rPr>
                        <a:t>10%</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solidFill>
                      <a:schemeClr val="accent1">
                        <a:lumMod val="20000"/>
                        <a:lumOff val="80000"/>
                      </a:schemeClr>
                    </a:solidFill>
                  </a:tcPr>
                </a:tc>
              </a:tr>
              <a:tr h="269939">
                <a:tc>
                  <a:txBody>
                    <a:bodyPr/>
                    <a:lstStyle/>
                    <a:p>
                      <a:pPr algn="l" fontAlgn="b"/>
                      <a:r>
                        <a:rPr lang="en-US" sz="1400" u="none" strike="noStrike" dirty="0">
                          <a:effectLst/>
                        </a:rPr>
                        <a:t>Average # CD4 tests</a:t>
                      </a:r>
                      <a:endParaRPr lang="en-US" sz="1400" b="0" i="0" u="none" strike="noStrike" dirty="0">
                        <a:solidFill>
                          <a:srgbClr val="000000"/>
                        </a:solidFill>
                        <a:effectLst/>
                        <a:latin typeface="+mj-lt"/>
                      </a:endParaRPr>
                    </a:p>
                  </a:txBody>
                  <a:tcPr marL="0" marR="0" marT="0" marB="0" anchor="b">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solidFill>
                      <a:schemeClr val="accent3">
                        <a:lumMod val="60000"/>
                        <a:lumOff val="40000"/>
                      </a:schemeClr>
                    </a:solidFill>
                  </a:tcPr>
                </a:tc>
                <a:tc>
                  <a:txBody>
                    <a:bodyPr/>
                    <a:lstStyle/>
                    <a:p>
                      <a:pPr algn="ctr" fontAlgn="b"/>
                      <a:r>
                        <a:rPr lang="en-US" sz="1400" u="none" strike="noStrike">
                          <a:effectLst/>
                        </a:rPr>
                        <a:t>1</a:t>
                      </a:r>
                      <a:endParaRPr lang="en-US" sz="1400" b="0" i="0" u="none" strike="noStrike">
                        <a:solidFill>
                          <a:srgbClr val="000000"/>
                        </a:solidFill>
                        <a:effectLst/>
                        <a:latin typeface="+mj-lt"/>
                      </a:endParaRPr>
                    </a:p>
                  </a:txBody>
                  <a:tcPr marL="0" marR="0" marT="0" marB="0" anchor="b">
                    <a:lnB w="12700" cap="flat" cmpd="sng" algn="ctr">
                      <a:solidFill>
                        <a:schemeClr val="tx2"/>
                      </a:solidFill>
                      <a:prstDash val="solid"/>
                      <a:round/>
                      <a:headEnd type="none" w="med" len="med"/>
                      <a:tailEnd type="none" w="med" len="med"/>
                    </a:lnB>
                    <a:solidFill>
                      <a:schemeClr val="accent3">
                        <a:lumMod val="60000"/>
                        <a:lumOff val="40000"/>
                      </a:schemeClr>
                    </a:solidFill>
                  </a:tcPr>
                </a:tc>
                <a:tc>
                  <a:txBody>
                    <a:bodyPr/>
                    <a:lstStyle/>
                    <a:p>
                      <a:pPr algn="ctr" fontAlgn="b"/>
                      <a:r>
                        <a:rPr lang="en-US" sz="1400" u="none" strike="noStrike" dirty="0">
                          <a:effectLst/>
                        </a:rPr>
                        <a:t>1</a:t>
                      </a:r>
                      <a:endParaRPr lang="en-US" sz="1400" b="0" i="0" u="none" strike="noStrike" dirty="0">
                        <a:solidFill>
                          <a:srgbClr val="000000"/>
                        </a:solidFill>
                        <a:effectLst/>
                        <a:latin typeface="+mj-lt"/>
                      </a:endParaRPr>
                    </a:p>
                  </a:txBody>
                  <a:tcPr marL="0" marR="0" marT="0" marB="0" anchor="b">
                    <a:lnB w="12700" cap="flat" cmpd="sng" algn="ctr">
                      <a:solidFill>
                        <a:schemeClr val="tx2"/>
                      </a:solidFill>
                      <a:prstDash val="solid"/>
                      <a:round/>
                      <a:headEnd type="none" w="med" len="med"/>
                      <a:tailEnd type="none" w="med" len="med"/>
                    </a:lnB>
                    <a:solidFill>
                      <a:schemeClr val="accent3">
                        <a:lumMod val="60000"/>
                        <a:lumOff val="40000"/>
                      </a:schemeClr>
                    </a:solidFill>
                  </a:tcPr>
                </a:tc>
                <a:tc>
                  <a:txBody>
                    <a:bodyPr/>
                    <a:lstStyle/>
                    <a:p>
                      <a:pPr algn="ctr" fontAlgn="b"/>
                      <a:r>
                        <a:rPr lang="en-US" sz="1400" u="none" strike="noStrike" dirty="0">
                          <a:effectLst/>
                        </a:rPr>
                        <a:t>1</a:t>
                      </a:r>
                      <a:endParaRPr lang="en-US" sz="1400" b="0" i="0" u="none" strike="noStrike" dirty="0">
                        <a:solidFill>
                          <a:srgbClr val="000000"/>
                        </a:solidFill>
                        <a:effectLst/>
                        <a:latin typeface="+mj-lt"/>
                      </a:endParaRPr>
                    </a:p>
                  </a:txBody>
                  <a:tcPr marL="0" marR="0" marT="0" marB="0" anchor="b">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chemeClr val="accent3">
                        <a:lumMod val="60000"/>
                        <a:lumOff val="40000"/>
                      </a:schemeClr>
                    </a:solidFill>
                  </a:tcPr>
                </a:tc>
              </a:tr>
            </a:tbl>
          </a:graphicData>
        </a:graphic>
      </p:graphicFrame>
      <p:sp>
        <p:nvSpPr>
          <p:cNvPr id="15" name="TextBox 14"/>
          <p:cNvSpPr txBox="1"/>
          <p:nvPr/>
        </p:nvSpPr>
        <p:spPr>
          <a:xfrm>
            <a:off x="228600" y="1222712"/>
            <a:ext cx="3505200" cy="5940088"/>
          </a:xfrm>
          <a:prstGeom prst="rect">
            <a:avLst/>
          </a:prstGeom>
          <a:noFill/>
        </p:spPr>
        <p:txBody>
          <a:bodyPr wrap="square" rtlCol="0">
            <a:spAutoFit/>
          </a:bodyPr>
          <a:lstStyle/>
          <a:p>
            <a:pPr marL="285750" indent="-285750">
              <a:spcAft>
                <a:spcPts val="600"/>
              </a:spcAft>
              <a:buFont typeface="Arial" pitchFamily="34" charset="0"/>
              <a:buChar char="•"/>
            </a:pPr>
            <a:r>
              <a:rPr lang="en-US" dirty="0" smtClean="0"/>
              <a:t>Within patient types, the unit costs for commodities was adjusted for normative consumption and price changes </a:t>
            </a:r>
            <a:endParaRPr lang="en-US" dirty="0"/>
          </a:p>
          <a:p>
            <a:pPr marL="285750" indent="-285750">
              <a:spcAft>
                <a:spcPts val="600"/>
              </a:spcAft>
              <a:buFont typeface="Arial" pitchFamily="34" charset="0"/>
              <a:buChar char="•"/>
            </a:pPr>
            <a:endParaRPr lang="en-US" dirty="0"/>
          </a:p>
          <a:p>
            <a:pPr marL="285750" indent="-285750">
              <a:spcAft>
                <a:spcPts val="600"/>
              </a:spcAft>
              <a:buFont typeface="Arial" pitchFamily="34" charset="0"/>
              <a:buChar char="•"/>
            </a:pPr>
            <a:r>
              <a:rPr lang="en-US" b="1" dirty="0" smtClean="0"/>
              <a:t>ARVs: </a:t>
            </a:r>
            <a:r>
              <a:rPr lang="en-US" dirty="0" smtClean="0"/>
              <a:t>The 1L/2L mix and cost determined unit costs over time; </a:t>
            </a:r>
            <a:r>
              <a:rPr lang="en-US" i="1" dirty="0" smtClean="0"/>
              <a:t>Costs are unlikely to increase substantially in the short-term given price reductions and slow uptake of newer 3L drugs </a:t>
            </a:r>
          </a:p>
          <a:p>
            <a:pPr marL="285750" indent="-285750">
              <a:buFont typeface="Arial" pitchFamily="34" charset="0"/>
              <a:buChar char="•"/>
            </a:pPr>
            <a:endParaRPr lang="en-US" dirty="0"/>
          </a:p>
          <a:p>
            <a:pPr marL="285750" indent="-285750">
              <a:spcAft>
                <a:spcPts val="600"/>
              </a:spcAft>
              <a:buFont typeface="Arial" pitchFamily="34" charset="0"/>
              <a:buChar char="•"/>
            </a:pPr>
            <a:r>
              <a:rPr lang="en-US" b="1" dirty="0" smtClean="0"/>
              <a:t>Labs: </a:t>
            </a:r>
            <a:r>
              <a:rPr lang="en-US" dirty="0" smtClean="0"/>
              <a:t>The uptake of new technologies and the mix of conventional and POC tests was included; </a:t>
            </a:r>
            <a:r>
              <a:rPr lang="en-US" i="1" dirty="0"/>
              <a:t>L</a:t>
            </a:r>
            <a:r>
              <a:rPr lang="en-US" i="1" dirty="0" smtClean="0"/>
              <a:t>ab costs will increase, but remain a small proportion of overall </a:t>
            </a:r>
            <a:r>
              <a:rPr lang="en-US" i="1" dirty="0" err="1" smtClean="0"/>
              <a:t>Tx</a:t>
            </a:r>
            <a:r>
              <a:rPr lang="en-US" i="1" dirty="0" smtClean="0"/>
              <a:t> costs </a:t>
            </a:r>
          </a:p>
          <a:p>
            <a:pPr>
              <a:spcAft>
                <a:spcPts val="600"/>
              </a:spcAft>
            </a:pPr>
            <a:endParaRPr lang="en-US" dirty="0"/>
          </a:p>
        </p:txBody>
      </p:sp>
      <p:sp>
        <p:nvSpPr>
          <p:cNvPr id="3" name="Rectangle 2"/>
          <p:cNvSpPr/>
          <p:nvPr/>
        </p:nvSpPr>
        <p:spPr>
          <a:xfrm>
            <a:off x="229737" y="144959"/>
            <a:ext cx="8534400" cy="769441"/>
          </a:xfrm>
          <a:prstGeom prst="rect">
            <a:avLst/>
          </a:prstGeom>
        </p:spPr>
        <p:txBody>
          <a:bodyPr wrap="square">
            <a:spAutoFit/>
          </a:bodyPr>
          <a:lstStyle/>
          <a:p>
            <a:pPr lvl="0"/>
            <a:r>
              <a:rPr lang="en-US" sz="2200" dirty="0" smtClean="0">
                <a:solidFill>
                  <a:prstClr val="white"/>
                </a:solidFill>
                <a:latin typeface="Arial" panose="020B0604020202020204" pitchFamily="34" charset="0"/>
                <a:cs typeface="Arial" panose="020B0604020202020204" pitchFamily="34" charset="0"/>
              </a:rPr>
              <a:t>Changes in price and mix of commodities by patient </a:t>
            </a:r>
          </a:p>
          <a:p>
            <a:pPr lvl="0"/>
            <a:r>
              <a:rPr lang="en-US" sz="2200" dirty="0" smtClean="0">
                <a:solidFill>
                  <a:prstClr val="white"/>
                </a:solidFill>
                <a:latin typeface="Arial" panose="020B0604020202020204" pitchFamily="34" charset="0"/>
                <a:cs typeface="Arial" panose="020B0604020202020204" pitchFamily="34" charset="0"/>
              </a:rPr>
              <a:t>type are expected to affect drug and lab costs…</a:t>
            </a:r>
            <a:endParaRPr lang="en-US" sz="2200" dirty="0">
              <a:solidFill>
                <a:prstClr val="white"/>
              </a:solidFill>
              <a:latin typeface="Arial" panose="020B0604020202020204" pitchFamily="34" charset="0"/>
              <a:cs typeface="Arial" panose="020B0604020202020204" pitchFamily="34" charset="0"/>
            </a:endParaRPr>
          </a:p>
        </p:txBody>
      </p:sp>
      <p:sp>
        <p:nvSpPr>
          <p:cNvPr id="16" name="Rectangle 15"/>
          <p:cNvSpPr/>
          <p:nvPr/>
        </p:nvSpPr>
        <p:spPr>
          <a:xfrm>
            <a:off x="7010400" y="0"/>
            <a:ext cx="21336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Commodity Mix</a:t>
            </a:r>
          </a:p>
        </p:txBody>
      </p:sp>
      <p:cxnSp>
        <p:nvCxnSpPr>
          <p:cNvPr id="17" name="Straight Connector 16"/>
          <p:cNvCxnSpPr/>
          <p:nvPr/>
        </p:nvCxnSpPr>
        <p:spPr>
          <a:xfrm>
            <a:off x="3733800" y="1318787"/>
            <a:ext cx="0" cy="5310613"/>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0"/>
          </p:nvPr>
        </p:nvSpPr>
        <p:spPr>
          <a:xfrm>
            <a:off x="7010400" y="6492875"/>
            <a:ext cx="2133600" cy="365125"/>
          </a:xfrm>
        </p:spPr>
        <p:txBody>
          <a:bodyPr/>
          <a:lstStyle/>
          <a:p>
            <a:pPr>
              <a:defRPr/>
            </a:pPr>
            <a:fld id="{AA6924C2-E1C4-49C4-B482-8901B0EF4D34}" type="slidenum">
              <a:rPr lang="en-US" smtClean="0"/>
              <a:pPr>
                <a:defRPr/>
              </a:pPr>
              <a:t>7</a:t>
            </a:fld>
            <a:endParaRPr lang="en-US" dirty="0"/>
          </a:p>
        </p:txBody>
      </p:sp>
      <p:sp>
        <p:nvSpPr>
          <p:cNvPr id="14" name="TextBox 13"/>
          <p:cNvSpPr txBox="1"/>
          <p:nvPr/>
        </p:nvSpPr>
        <p:spPr>
          <a:xfrm>
            <a:off x="5258937" y="6545744"/>
            <a:ext cx="3505200" cy="276999"/>
          </a:xfrm>
          <a:prstGeom prst="rect">
            <a:avLst/>
          </a:prstGeom>
          <a:noFill/>
        </p:spPr>
        <p:txBody>
          <a:bodyPr wrap="square" rtlCol="0">
            <a:spAutoFit/>
          </a:bodyPr>
          <a:lstStyle>
            <a:defPPr>
              <a:defRPr lang="en-US"/>
            </a:defPPr>
            <a:lvl1pPr>
              <a:defRPr sz="1200">
                <a:latin typeface="+mj-lt"/>
              </a:defRPr>
            </a:lvl1pPr>
          </a:lstStyle>
          <a:p>
            <a:pPr algn="r"/>
            <a:r>
              <a:rPr lang="en-US" dirty="0"/>
              <a:t>Source: </a:t>
            </a:r>
            <a:r>
              <a:rPr lang="en-US" dirty="0" smtClean="0"/>
              <a:t>CHAI, 2014</a:t>
            </a:r>
            <a:endParaRPr lang="en-US" dirty="0"/>
          </a:p>
        </p:txBody>
      </p:sp>
    </p:spTree>
    <p:extLst>
      <p:ext uri="{BB962C8B-B14F-4D97-AF65-F5344CB8AC3E}">
        <p14:creationId xmlns:p14="http://schemas.microsoft.com/office/powerpoint/2010/main" val="248442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2055"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28600" y="1219200"/>
            <a:ext cx="3505200" cy="5032147"/>
          </a:xfrm>
          <a:prstGeom prst="rect">
            <a:avLst/>
          </a:prstGeom>
          <a:noFill/>
        </p:spPr>
        <p:txBody>
          <a:bodyPr wrap="square" rtlCol="0">
            <a:spAutoFit/>
          </a:bodyPr>
          <a:lstStyle/>
          <a:p>
            <a:pPr marL="285750" indent="-285750">
              <a:spcAft>
                <a:spcPts val="600"/>
              </a:spcAft>
              <a:buFont typeface="Arial" pitchFamily="34" charset="0"/>
              <a:buChar char="•"/>
            </a:pPr>
            <a:r>
              <a:rPr lang="en-US" dirty="0" smtClean="0"/>
              <a:t>Amongst patient types, different models of service delivery are being applied. This affects:</a:t>
            </a:r>
          </a:p>
          <a:p>
            <a:pPr marL="633413" lvl="1" indent="-285750">
              <a:buFontTx/>
              <a:buChar char="-"/>
            </a:pPr>
            <a:r>
              <a:rPr lang="en-US" dirty="0" smtClean="0"/>
              <a:t>Where </a:t>
            </a:r>
            <a:r>
              <a:rPr lang="en-US" dirty="0"/>
              <a:t>patients seek </a:t>
            </a:r>
            <a:r>
              <a:rPr lang="en-US" dirty="0" smtClean="0"/>
              <a:t>care</a:t>
            </a:r>
          </a:p>
          <a:p>
            <a:pPr marL="633413" lvl="1" indent="-285750">
              <a:buFontTx/>
              <a:buChar char="-"/>
            </a:pPr>
            <a:r>
              <a:rPr lang="en-US" dirty="0" smtClean="0"/>
              <a:t>How often</a:t>
            </a:r>
          </a:p>
          <a:p>
            <a:pPr marL="633413" lvl="1" indent="-285750">
              <a:buFontTx/>
              <a:buChar char="-"/>
            </a:pPr>
            <a:r>
              <a:rPr lang="en-US" dirty="0" smtClean="0"/>
              <a:t>With which cadre</a:t>
            </a:r>
          </a:p>
          <a:p>
            <a:pPr marL="633413" lvl="1" indent="-285750">
              <a:buFontTx/>
              <a:buChar char="-"/>
            </a:pPr>
            <a:r>
              <a:rPr lang="en-US" dirty="0" smtClean="0"/>
              <a:t>For </a:t>
            </a:r>
            <a:r>
              <a:rPr lang="en-US" dirty="0"/>
              <a:t>how </a:t>
            </a:r>
            <a:r>
              <a:rPr lang="en-US" dirty="0" smtClean="0"/>
              <a:t>long</a:t>
            </a:r>
            <a:endParaRPr lang="en-US" b="1" dirty="0"/>
          </a:p>
          <a:p>
            <a:pPr marL="285750" indent="-285750">
              <a:spcAft>
                <a:spcPts val="600"/>
              </a:spcAft>
              <a:buFont typeface="Arial" pitchFamily="34" charset="0"/>
              <a:buChar char="•"/>
            </a:pPr>
            <a:r>
              <a:rPr lang="en-US" b="1" dirty="0" smtClean="0"/>
              <a:t>Task-shifting and multi-month scripts </a:t>
            </a:r>
            <a:r>
              <a:rPr lang="en-US" dirty="0" smtClean="0"/>
              <a:t>have been adopted for certain patients in Swaziland and Malawi</a:t>
            </a:r>
          </a:p>
          <a:p>
            <a:pPr marL="285750" indent="-285750">
              <a:spcAft>
                <a:spcPts val="600"/>
              </a:spcAft>
              <a:buFont typeface="Arial" pitchFamily="34" charset="0"/>
              <a:buChar char="•"/>
            </a:pPr>
            <a:r>
              <a:rPr lang="en-US" dirty="0" smtClean="0"/>
              <a:t>More intensive </a:t>
            </a:r>
            <a:r>
              <a:rPr lang="en-US" b="1" dirty="0" smtClean="0"/>
              <a:t>home visit </a:t>
            </a:r>
            <a:r>
              <a:rPr lang="en-US" dirty="0" smtClean="0"/>
              <a:t>programs for complex patients have been adopted in Rwanda</a:t>
            </a:r>
            <a:endParaRPr lang="en-US" dirty="0"/>
          </a:p>
          <a:p>
            <a:pPr marL="285750" indent="-285750">
              <a:spcAft>
                <a:spcPts val="600"/>
              </a:spcAft>
              <a:buFont typeface="Arial" pitchFamily="34" charset="0"/>
              <a:buChar char="•"/>
            </a:pPr>
            <a:r>
              <a:rPr lang="en-US" dirty="0" smtClean="0"/>
              <a:t>Countries are piloting other models of care (e.g., ART clubs and SMS messaging)</a:t>
            </a:r>
          </a:p>
        </p:txBody>
      </p:sp>
      <p:sp>
        <p:nvSpPr>
          <p:cNvPr id="24" name="TextBox 23"/>
          <p:cNvSpPr txBox="1"/>
          <p:nvPr/>
        </p:nvSpPr>
        <p:spPr>
          <a:xfrm>
            <a:off x="3848669" y="1219200"/>
            <a:ext cx="4990531" cy="646331"/>
          </a:xfrm>
          <a:prstGeom prst="rect">
            <a:avLst/>
          </a:prstGeom>
          <a:noFill/>
        </p:spPr>
        <p:txBody>
          <a:bodyPr wrap="square" rtlCol="0">
            <a:spAutoFit/>
          </a:bodyPr>
          <a:lstStyle/>
          <a:p>
            <a:r>
              <a:rPr lang="en-US" b="1" dirty="0" smtClean="0">
                <a:latin typeface="+mj-lt"/>
              </a:rPr>
              <a:t>Illustrative Example for Personnel: </a:t>
            </a:r>
            <a:r>
              <a:rPr lang="en-US" dirty="0" smtClean="0">
                <a:latin typeface="+mj-lt"/>
              </a:rPr>
              <a:t>Non-complex patients can be managed with fewer touch-points</a:t>
            </a:r>
          </a:p>
        </p:txBody>
      </p:sp>
      <p:sp>
        <p:nvSpPr>
          <p:cNvPr id="3" name="Rectangle 2"/>
          <p:cNvSpPr/>
          <p:nvPr/>
        </p:nvSpPr>
        <p:spPr>
          <a:xfrm>
            <a:off x="228600" y="159603"/>
            <a:ext cx="8628797" cy="830997"/>
          </a:xfrm>
          <a:prstGeom prst="rect">
            <a:avLst/>
          </a:prstGeom>
        </p:spPr>
        <p:txBody>
          <a:bodyPr wrap="square">
            <a:spAutoFit/>
          </a:bodyPr>
          <a:lstStyle/>
          <a:p>
            <a:pPr lvl="0"/>
            <a:r>
              <a:rPr lang="en-US" sz="2200" dirty="0" smtClean="0">
                <a:solidFill>
                  <a:prstClr val="white"/>
                </a:solidFill>
                <a:latin typeface="Arial" panose="020B0604020202020204" pitchFamily="34" charset="0"/>
                <a:cs typeface="Arial" panose="020B0604020202020204" pitchFamily="34" charset="0"/>
              </a:rPr>
              <a:t>…</a:t>
            </a:r>
            <a:r>
              <a:rPr lang="en-US" sz="2400" dirty="0" smtClean="0">
                <a:solidFill>
                  <a:prstClr val="white"/>
                </a:solidFill>
              </a:rPr>
              <a:t>While </a:t>
            </a:r>
            <a:r>
              <a:rPr lang="en-US" sz="2400" dirty="0">
                <a:solidFill>
                  <a:prstClr val="white"/>
                </a:solidFill>
              </a:rPr>
              <a:t>how and where care is delivered will have </a:t>
            </a:r>
            <a:endParaRPr lang="en-US" sz="2400" dirty="0" smtClean="0">
              <a:solidFill>
                <a:prstClr val="white"/>
              </a:solidFill>
            </a:endParaRPr>
          </a:p>
          <a:p>
            <a:pPr lvl="0"/>
            <a:r>
              <a:rPr lang="en-US" sz="2400" dirty="0" smtClean="0">
                <a:solidFill>
                  <a:prstClr val="white"/>
                </a:solidFill>
              </a:rPr>
              <a:t>a </a:t>
            </a:r>
            <a:r>
              <a:rPr lang="en-US" sz="2400" dirty="0">
                <a:solidFill>
                  <a:prstClr val="white"/>
                </a:solidFill>
              </a:rPr>
              <a:t>significant impact on </a:t>
            </a:r>
            <a:r>
              <a:rPr lang="en-US" sz="2400" dirty="0" smtClean="0">
                <a:solidFill>
                  <a:prstClr val="white"/>
                </a:solidFill>
              </a:rPr>
              <a:t>personnel </a:t>
            </a:r>
            <a:r>
              <a:rPr lang="en-US" sz="2400" dirty="0">
                <a:solidFill>
                  <a:prstClr val="white"/>
                </a:solidFill>
              </a:rPr>
              <a:t>costs</a:t>
            </a:r>
          </a:p>
        </p:txBody>
      </p:sp>
      <p:cxnSp>
        <p:nvCxnSpPr>
          <p:cNvPr id="20" name="Straight Connector 19"/>
          <p:cNvCxnSpPr/>
          <p:nvPr/>
        </p:nvCxnSpPr>
        <p:spPr>
          <a:xfrm>
            <a:off x="3733800" y="1219200"/>
            <a:ext cx="0" cy="5410200"/>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a:xfrm>
            <a:off x="7010400" y="6492875"/>
            <a:ext cx="2133600" cy="365125"/>
          </a:xfrm>
        </p:spPr>
        <p:txBody>
          <a:bodyPr/>
          <a:lstStyle/>
          <a:p>
            <a:pPr>
              <a:defRPr/>
            </a:pPr>
            <a:fld id="{AA6924C2-E1C4-49C4-B482-8901B0EF4D34}" type="slidenum">
              <a:rPr lang="en-US" smtClean="0"/>
              <a:pPr>
                <a:defRPr/>
              </a:pPr>
              <a:t>8</a:t>
            </a:fld>
            <a:endParaRPr lang="en-US" dirty="0"/>
          </a:p>
        </p:txBody>
      </p:sp>
      <p:sp>
        <p:nvSpPr>
          <p:cNvPr id="13" name="Rectangle 12"/>
          <p:cNvSpPr/>
          <p:nvPr/>
        </p:nvSpPr>
        <p:spPr>
          <a:xfrm>
            <a:off x="7010400" y="-1"/>
            <a:ext cx="2133600" cy="91440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t>Models of Care</a:t>
            </a:r>
          </a:p>
        </p:txBody>
      </p:sp>
      <p:graphicFrame>
        <p:nvGraphicFramePr>
          <p:cNvPr id="18" name="Chart 17"/>
          <p:cNvGraphicFramePr>
            <a:graphicFrameLocks/>
          </p:cNvGraphicFramePr>
          <p:nvPr>
            <p:extLst>
              <p:ext uri="{D42A27DB-BD31-4B8C-83A1-F6EECF244321}">
                <p14:modId xmlns:p14="http://schemas.microsoft.com/office/powerpoint/2010/main" val="2719207205"/>
              </p:ext>
            </p:extLst>
          </p:nvPr>
        </p:nvGraphicFramePr>
        <p:xfrm>
          <a:off x="4057934" y="1981200"/>
          <a:ext cx="4572000" cy="4114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739616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4061"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228600" y="89880"/>
            <a:ext cx="8628797" cy="769441"/>
          </a:xfrm>
          <a:prstGeom prst="rect">
            <a:avLst/>
          </a:prstGeom>
        </p:spPr>
        <p:txBody>
          <a:bodyPr wrap="square">
            <a:spAutoFit/>
          </a:bodyPr>
          <a:lstStyle/>
          <a:p>
            <a:r>
              <a:rPr lang="en-US" sz="2200" dirty="0" smtClean="0">
                <a:solidFill>
                  <a:prstClr val="white"/>
                </a:solidFill>
                <a:latin typeface="Arial" panose="020B0604020202020204" pitchFamily="34" charset="0"/>
                <a:cs typeface="Arial" panose="020B0604020202020204" pitchFamily="34" charset="0"/>
              </a:rPr>
              <a:t>Our methodology is as robust as current evidence allows, but contains important limitations</a:t>
            </a:r>
            <a:endParaRPr lang="en-US" sz="2200" dirty="0">
              <a:solidFill>
                <a:prstClr val="white"/>
              </a:solidFill>
              <a:latin typeface="Arial" panose="020B0604020202020204" pitchFamily="34" charset="0"/>
              <a:cs typeface="Arial" panose="020B0604020202020204" pitchFamily="34" charset="0"/>
            </a:endParaRPr>
          </a:p>
        </p:txBody>
      </p:sp>
      <p:sp>
        <p:nvSpPr>
          <p:cNvPr id="64516" name="Slide Number Placeholder 64515"/>
          <p:cNvSpPr>
            <a:spLocks noGrp="1"/>
          </p:cNvSpPr>
          <p:nvPr>
            <p:ph type="sldNum" sz="quarter" idx="10"/>
          </p:nvPr>
        </p:nvSpPr>
        <p:spPr>
          <a:xfrm>
            <a:off x="7010400" y="6492875"/>
            <a:ext cx="2133600" cy="365125"/>
          </a:xfrm>
        </p:spPr>
        <p:txBody>
          <a:bodyPr/>
          <a:lstStyle/>
          <a:p>
            <a:pPr>
              <a:defRPr/>
            </a:pPr>
            <a:fld id="{AA6924C2-E1C4-49C4-B482-8901B0EF4D34}" type="slidenum">
              <a:rPr lang="en-US" smtClean="0"/>
              <a:pPr>
                <a:defRPr/>
              </a:pPr>
              <a:t>9</a:t>
            </a:fld>
            <a:endParaRPr lang="en-US" dirty="0"/>
          </a:p>
        </p:txBody>
      </p:sp>
      <p:sp>
        <p:nvSpPr>
          <p:cNvPr id="4" name="TextBox 3"/>
          <p:cNvSpPr txBox="1"/>
          <p:nvPr/>
        </p:nvSpPr>
        <p:spPr>
          <a:xfrm>
            <a:off x="152399" y="1154698"/>
            <a:ext cx="8704997" cy="5432256"/>
          </a:xfrm>
          <a:prstGeom prst="rect">
            <a:avLst/>
          </a:prstGeom>
          <a:noFill/>
        </p:spPr>
        <p:txBody>
          <a:bodyPr wrap="square" rtlCol="0">
            <a:spAutoFit/>
          </a:bodyPr>
          <a:lstStyle/>
          <a:p>
            <a:pPr>
              <a:spcAft>
                <a:spcPts val="600"/>
              </a:spcAft>
            </a:pPr>
            <a:endParaRPr lang="en-US" dirty="0" smtClean="0"/>
          </a:p>
          <a:p>
            <a:pPr marL="285750" indent="-285750">
              <a:buFont typeface="Arial" panose="020B0604020202020204" pitchFamily="34" charset="0"/>
              <a:buChar char="•"/>
            </a:pPr>
            <a:r>
              <a:rPr lang="en-US" dirty="0" smtClean="0"/>
              <a:t>Treatment and care, testing, condoms and VMMC are included. The following are excluded:</a:t>
            </a:r>
          </a:p>
          <a:p>
            <a:pPr marL="800100" lvl="1" indent="-342900">
              <a:buFontTx/>
              <a:buChar char="-"/>
            </a:pPr>
            <a:r>
              <a:rPr lang="en-US" dirty="0" smtClean="0"/>
              <a:t>Other HIV-related and prevention </a:t>
            </a:r>
            <a:r>
              <a:rPr lang="en-US" dirty="0"/>
              <a:t>i</a:t>
            </a:r>
            <a:r>
              <a:rPr lang="en-US" dirty="0" smtClean="0"/>
              <a:t>nterventions that are difficult to reliably</a:t>
            </a:r>
          </a:p>
          <a:p>
            <a:pPr lvl="1"/>
            <a:r>
              <a:rPr lang="en-US" dirty="0" smtClean="0"/>
              <a:t>      cost, such as BCC and OVC care;</a:t>
            </a:r>
          </a:p>
          <a:p>
            <a:pPr marL="800100" lvl="1" indent="-342900">
              <a:buFontTx/>
              <a:buChar char="-"/>
            </a:pPr>
            <a:r>
              <a:rPr lang="en-US" dirty="0" smtClean="0"/>
              <a:t>Program management costs that will increase, but not proportionately with patients on ART; and </a:t>
            </a:r>
            <a:endParaRPr lang="en-US" dirty="0"/>
          </a:p>
          <a:p>
            <a:pPr marL="800100" lvl="1" indent="-342900">
              <a:buFontTx/>
              <a:buChar char="-"/>
            </a:pPr>
            <a:r>
              <a:rPr lang="en-US" dirty="0" smtClean="0"/>
              <a:t>Systems costs, such as expansion of supply chain and lab systems.</a:t>
            </a:r>
          </a:p>
          <a:p>
            <a:pPr marL="800100" lvl="1" indent="-342900">
              <a:buFontTx/>
              <a:buChar char="-"/>
            </a:pPr>
            <a:endParaRPr lang="en-US" dirty="0" smtClean="0"/>
          </a:p>
          <a:p>
            <a:pPr marL="285750" indent="-285750">
              <a:buFont typeface="Arial" panose="020B0604020202020204" pitchFamily="34" charset="0"/>
              <a:buChar char="•"/>
            </a:pPr>
            <a:r>
              <a:rPr lang="en-US" dirty="0" smtClean="0"/>
              <a:t>The implication is </a:t>
            </a:r>
            <a:r>
              <a:rPr lang="en-US" b="1" dirty="0" smtClean="0"/>
              <a:t>not </a:t>
            </a:r>
            <a:r>
              <a:rPr lang="en-US" dirty="0" smtClean="0"/>
              <a:t>that these costs are not important, but that they are not well understood. Interpretation of the data must take into account the need to set aside funding for non-</a:t>
            </a:r>
            <a:r>
              <a:rPr lang="en-US" dirty="0" err="1" smtClean="0"/>
              <a:t>costed</a:t>
            </a:r>
            <a:r>
              <a:rPr lang="en-US" dirty="0" smtClean="0"/>
              <a:t> programs.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implications of scale-up on costs require further refinement. </a:t>
            </a:r>
            <a:r>
              <a:rPr lang="en-US" b="1" dirty="0"/>
              <a:t>E</a:t>
            </a:r>
            <a:r>
              <a:rPr lang="en-US" b="1" dirty="0" smtClean="0"/>
              <a:t>conomies of scale</a:t>
            </a:r>
            <a:r>
              <a:rPr lang="en-US" dirty="0" smtClean="0"/>
              <a:t> will reduce costs, but </a:t>
            </a:r>
            <a:r>
              <a:rPr lang="en-US" b="1" dirty="0" smtClean="0"/>
              <a:t>decentralization</a:t>
            </a:r>
            <a:r>
              <a:rPr lang="en-US" dirty="0" smtClean="0"/>
              <a:t> may lead to services provided in smaller facilities with lower utilization rates in some areas.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costs of </a:t>
            </a:r>
            <a:r>
              <a:rPr lang="en-US" b="1" dirty="0" smtClean="0"/>
              <a:t>identifying, initiating and retaining asymptomatic patients </a:t>
            </a:r>
            <a:r>
              <a:rPr lang="en-US" dirty="0" smtClean="0"/>
              <a:t>requires further refinement. Analysis is underway.</a:t>
            </a:r>
          </a:p>
        </p:txBody>
      </p:sp>
      <p:cxnSp>
        <p:nvCxnSpPr>
          <p:cNvPr id="34" name="Straight Connector 33"/>
          <p:cNvCxnSpPr/>
          <p:nvPr/>
        </p:nvCxnSpPr>
        <p:spPr>
          <a:xfrm flipV="1">
            <a:off x="228600" y="1315453"/>
            <a:ext cx="3850105"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533400" y="1067860"/>
            <a:ext cx="2133600" cy="369332"/>
          </a:xfrm>
          <a:prstGeom prst="rect">
            <a:avLst/>
          </a:prstGeom>
          <a:solidFill>
            <a:schemeClr val="bg1"/>
          </a:solidFill>
        </p:spPr>
        <p:txBody>
          <a:bodyPr wrap="square" rtlCol="0">
            <a:spAutoFit/>
          </a:bodyPr>
          <a:lstStyle/>
          <a:p>
            <a:pPr algn="ctr"/>
            <a:r>
              <a:rPr lang="en-US" b="1" dirty="0" smtClean="0"/>
              <a:t>Key Limitations</a:t>
            </a:r>
            <a:endParaRPr lang="fr-CA" b="1" dirty="0"/>
          </a:p>
        </p:txBody>
      </p:sp>
    </p:spTree>
    <p:extLst>
      <p:ext uri="{BB962C8B-B14F-4D97-AF65-F5344CB8AC3E}">
        <p14:creationId xmlns:p14="http://schemas.microsoft.com/office/powerpoint/2010/main" val="3542653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55347</TotalTime>
  <Words>2947</Words>
  <Application>Microsoft Office PowerPoint</Application>
  <PresentationFormat>On-screen Show (4:3)</PresentationFormat>
  <Paragraphs>417</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think-cell Slide</vt:lpstr>
      <vt:lpstr>CHAI slide warehouse</vt:lpstr>
      <vt:lpstr>Countries are weighing multiple policy options with significant implications for ART targets</vt:lpstr>
      <vt:lpstr>We assessed the affordability and feasibility of scale-up under different policy options in 4 contexts</vt:lpstr>
      <vt:lpstr>PowerPoint Presentation</vt:lpstr>
      <vt:lpstr>PowerPoint Presentation</vt:lpstr>
      <vt:lpstr>PowerPoint Presentation</vt:lpstr>
      <vt:lpstr>PowerPoint Presentation</vt:lpstr>
      <vt:lpstr>PowerPoint Presentation</vt:lpstr>
      <vt:lpstr>PowerPoint Presentation</vt:lpstr>
      <vt:lpstr>At universal access, costed programs account for &lt; 60% of projected available resources</vt:lpstr>
      <vt:lpstr>In Malawi, universal access may not be affordable -                          There is an urgent need for additional funding</vt:lpstr>
      <vt:lpstr>Innovative models of care are mitigating costs in the short and long-term </vt:lpstr>
      <vt:lpstr>Countries will face HRH challenges, but changes in patient mix make the incremental impact of the 2013 Guidelines negligible</vt:lpstr>
      <vt:lpstr>Conclusion: Debate should shift from whether to scale-up ART to how to do so efficiently</vt:lpstr>
      <vt:lpstr>Annex</vt:lpstr>
      <vt:lpstr>Human Resource Analysis Annex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Eddie Muguza</dc:creator>
  <cp:lastModifiedBy>FGUser</cp:lastModifiedBy>
  <cp:revision>1453</cp:revision>
  <cp:lastPrinted>2014-07-19T03:40:55Z</cp:lastPrinted>
  <dcterms:created xsi:type="dcterms:W3CDTF">2013-03-12T19:15:52Z</dcterms:created>
  <dcterms:modified xsi:type="dcterms:W3CDTF">2014-11-17T15:22:54Z</dcterms:modified>
</cp:coreProperties>
</file>